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ink/ink1.xml" ContentType="application/inkml+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2"/>
  </p:notesMasterIdLst>
  <p:sldIdLst>
    <p:sldId id="256" r:id="rId2"/>
    <p:sldId id="335" r:id="rId3"/>
    <p:sldId id="336" r:id="rId4"/>
    <p:sldId id="319" r:id="rId5"/>
    <p:sldId id="343" r:id="rId6"/>
    <p:sldId id="338" r:id="rId7"/>
    <p:sldId id="339" r:id="rId8"/>
    <p:sldId id="337" r:id="rId9"/>
    <p:sldId id="341" r:id="rId10"/>
    <p:sldId id="340" r:id="rId11"/>
    <p:sldId id="342" r:id="rId12"/>
    <p:sldId id="268" r:id="rId13"/>
    <p:sldId id="323" r:id="rId14"/>
    <p:sldId id="270" r:id="rId15"/>
    <p:sldId id="271" r:id="rId16"/>
    <p:sldId id="272" r:id="rId17"/>
    <p:sldId id="273" r:id="rId18"/>
    <p:sldId id="274" r:id="rId19"/>
    <p:sldId id="275" r:id="rId20"/>
    <p:sldId id="276" r:id="rId21"/>
    <p:sldId id="277" r:id="rId22"/>
    <p:sldId id="278" r:id="rId23"/>
    <p:sldId id="279" r:id="rId24"/>
    <p:sldId id="325" r:id="rId25"/>
    <p:sldId id="283" r:id="rId26"/>
    <p:sldId id="344" r:id="rId27"/>
    <p:sldId id="346" r:id="rId28"/>
    <p:sldId id="347" r:id="rId29"/>
    <p:sldId id="348" r:id="rId30"/>
    <p:sldId id="349" r:id="rId31"/>
    <p:sldId id="350" r:id="rId32"/>
    <p:sldId id="351" r:id="rId33"/>
    <p:sldId id="353" r:id="rId34"/>
    <p:sldId id="354" r:id="rId35"/>
    <p:sldId id="358" r:id="rId36"/>
    <p:sldId id="359" r:id="rId37"/>
    <p:sldId id="360" r:id="rId38"/>
    <p:sldId id="361" r:id="rId39"/>
    <p:sldId id="366" r:id="rId40"/>
    <p:sldId id="355" r:id="rId41"/>
    <p:sldId id="400" r:id="rId42"/>
    <p:sldId id="352" r:id="rId43"/>
    <p:sldId id="356" r:id="rId44"/>
    <p:sldId id="363" r:id="rId45"/>
    <p:sldId id="364" r:id="rId46"/>
    <p:sldId id="362" r:id="rId47"/>
    <p:sldId id="365" r:id="rId48"/>
    <p:sldId id="367" r:id="rId49"/>
    <p:sldId id="368" r:id="rId50"/>
    <p:sldId id="369" r:id="rId51"/>
    <p:sldId id="370" r:id="rId52"/>
    <p:sldId id="373" r:id="rId53"/>
    <p:sldId id="374" r:id="rId54"/>
    <p:sldId id="375" r:id="rId55"/>
    <p:sldId id="382" r:id="rId56"/>
    <p:sldId id="372" r:id="rId57"/>
    <p:sldId id="376" r:id="rId58"/>
    <p:sldId id="377" r:id="rId59"/>
    <p:sldId id="381" r:id="rId60"/>
    <p:sldId id="379" r:id="rId61"/>
    <p:sldId id="380" r:id="rId62"/>
    <p:sldId id="371" r:id="rId63"/>
    <p:sldId id="383" r:id="rId64"/>
    <p:sldId id="385" r:id="rId65"/>
    <p:sldId id="398" r:id="rId66"/>
    <p:sldId id="387" r:id="rId67"/>
    <p:sldId id="386" r:id="rId68"/>
    <p:sldId id="388" r:id="rId69"/>
    <p:sldId id="395" r:id="rId70"/>
    <p:sldId id="396" r:id="rId71"/>
    <p:sldId id="399" r:id="rId72"/>
    <p:sldId id="389" r:id="rId73"/>
    <p:sldId id="390" r:id="rId74"/>
    <p:sldId id="391" r:id="rId75"/>
    <p:sldId id="397" r:id="rId76"/>
    <p:sldId id="401" r:id="rId77"/>
    <p:sldId id="402" r:id="rId78"/>
    <p:sldId id="403" r:id="rId79"/>
    <p:sldId id="404" r:id="rId80"/>
    <p:sldId id="418" r:id="rId81"/>
    <p:sldId id="406" r:id="rId82"/>
    <p:sldId id="407" r:id="rId83"/>
    <p:sldId id="408" r:id="rId84"/>
    <p:sldId id="409" r:id="rId85"/>
    <p:sldId id="410" r:id="rId86"/>
    <p:sldId id="411" r:id="rId87"/>
    <p:sldId id="412" r:id="rId88"/>
    <p:sldId id="413" r:id="rId89"/>
    <p:sldId id="414" r:id="rId90"/>
    <p:sldId id="415" r:id="rId91"/>
    <p:sldId id="416" r:id="rId92"/>
    <p:sldId id="423" r:id="rId93"/>
    <p:sldId id="424" r:id="rId94"/>
    <p:sldId id="417" r:id="rId95"/>
    <p:sldId id="430" r:id="rId96"/>
    <p:sldId id="426" r:id="rId97"/>
    <p:sldId id="427" r:id="rId98"/>
    <p:sldId id="428" r:id="rId99"/>
    <p:sldId id="480" r:id="rId100"/>
    <p:sldId id="481" r:id="rId101"/>
    <p:sldId id="482" r:id="rId102"/>
    <p:sldId id="483" r:id="rId103"/>
    <p:sldId id="484" r:id="rId104"/>
    <p:sldId id="485" r:id="rId105"/>
    <p:sldId id="429" r:id="rId106"/>
    <p:sldId id="431" r:id="rId107"/>
    <p:sldId id="432" r:id="rId108"/>
    <p:sldId id="433" r:id="rId109"/>
    <p:sldId id="420" r:id="rId110"/>
    <p:sldId id="434" r:id="rId111"/>
    <p:sldId id="435" r:id="rId112"/>
    <p:sldId id="436" r:id="rId113"/>
    <p:sldId id="437" r:id="rId114"/>
    <p:sldId id="438" r:id="rId115"/>
    <p:sldId id="439" r:id="rId116"/>
    <p:sldId id="441" r:id="rId117"/>
    <p:sldId id="443" r:id="rId118"/>
    <p:sldId id="442" r:id="rId119"/>
    <p:sldId id="440" r:id="rId120"/>
    <p:sldId id="445" r:id="rId121"/>
    <p:sldId id="447" r:id="rId122"/>
    <p:sldId id="448" r:id="rId123"/>
    <p:sldId id="450" r:id="rId124"/>
    <p:sldId id="451" r:id="rId125"/>
    <p:sldId id="453" r:id="rId126"/>
    <p:sldId id="454" r:id="rId127"/>
    <p:sldId id="456" r:id="rId128"/>
    <p:sldId id="457" r:id="rId129"/>
    <p:sldId id="458" r:id="rId130"/>
    <p:sldId id="459" r:id="rId131"/>
    <p:sldId id="461" r:id="rId132"/>
    <p:sldId id="462" r:id="rId133"/>
    <p:sldId id="467" r:id="rId134"/>
    <p:sldId id="464" r:id="rId135"/>
    <p:sldId id="468" r:id="rId136"/>
    <p:sldId id="469" r:id="rId137"/>
    <p:sldId id="471" r:id="rId138"/>
    <p:sldId id="466" r:id="rId139"/>
    <p:sldId id="470" r:id="rId140"/>
    <p:sldId id="479" r:id="rId141"/>
    <p:sldId id="474" r:id="rId142"/>
    <p:sldId id="476" r:id="rId143"/>
    <p:sldId id="477" r:id="rId144"/>
    <p:sldId id="478" r:id="rId145"/>
    <p:sldId id="486" r:id="rId146"/>
    <p:sldId id="487" r:id="rId147"/>
    <p:sldId id="488" r:id="rId148"/>
    <p:sldId id="490" r:id="rId149"/>
    <p:sldId id="489" r:id="rId150"/>
    <p:sldId id="491" r:id="rId151"/>
    <p:sldId id="493" r:id="rId152"/>
    <p:sldId id="494" r:id="rId153"/>
    <p:sldId id="495" r:id="rId154"/>
    <p:sldId id="497" r:id="rId155"/>
    <p:sldId id="496" r:id="rId156"/>
    <p:sldId id="498" r:id="rId157"/>
    <p:sldId id="499" r:id="rId158"/>
    <p:sldId id="500" r:id="rId159"/>
    <p:sldId id="501" r:id="rId160"/>
    <p:sldId id="503" r:id="rId161"/>
    <p:sldId id="507" r:id="rId162"/>
    <p:sldId id="504" r:id="rId163"/>
    <p:sldId id="505" r:id="rId164"/>
    <p:sldId id="508" r:id="rId165"/>
    <p:sldId id="506" r:id="rId166"/>
    <p:sldId id="509" r:id="rId167"/>
    <p:sldId id="510" r:id="rId168"/>
    <p:sldId id="511" r:id="rId169"/>
    <p:sldId id="512" r:id="rId170"/>
    <p:sldId id="513" r:id="rId171"/>
    <p:sldId id="514" r:id="rId172"/>
    <p:sldId id="515" r:id="rId173"/>
    <p:sldId id="516" r:id="rId174"/>
    <p:sldId id="521" r:id="rId175"/>
    <p:sldId id="520" r:id="rId176"/>
    <p:sldId id="519" r:id="rId177"/>
    <p:sldId id="517" r:id="rId178"/>
    <p:sldId id="522" r:id="rId179"/>
    <p:sldId id="523" r:id="rId180"/>
    <p:sldId id="524" r:id="rId181"/>
    <p:sldId id="525" r:id="rId182"/>
    <p:sldId id="527" r:id="rId183"/>
    <p:sldId id="528" r:id="rId184"/>
    <p:sldId id="526" r:id="rId185"/>
    <p:sldId id="529" r:id="rId186"/>
    <p:sldId id="530" r:id="rId187"/>
    <p:sldId id="531" r:id="rId188"/>
    <p:sldId id="532" r:id="rId189"/>
    <p:sldId id="533" r:id="rId190"/>
    <p:sldId id="534" r:id="rId191"/>
    <p:sldId id="535" r:id="rId192"/>
    <p:sldId id="536" r:id="rId193"/>
    <p:sldId id="537" r:id="rId194"/>
    <p:sldId id="538" r:id="rId195"/>
    <p:sldId id="539" r:id="rId196"/>
    <p:sldId id="541" r:id="rId197"/>
    <p:sldId id="542" r:id="rId198"/>
    <p:sldId id="543" r:id="rId199"/>
    <p:sldId id="544" r:id="rId200"/>
    <p:sldId id="545" r:id="rId201"/>
    <p:sldId id="546" r:id="rId202"/>
    <p:sldId id="547" r:id="rId203"/>
    <p:sldId id="548" r:id="rId204"/>
    <p:sldId id="550" r:id="rId205"/>
    <p:sldId id="553" r:id="rId206"/>
    <p:sldId id="551" r:id="rId207"/>
    <p:sldId id="554" r:id="rId208"/>
    <p:sldId id="552" r:id="rId209"/>
    <p:sldId id="557" r:id="rId210"/>
    <p:sldId id="555" r:id="rId211"/>
    <p:sldId id="556" r:id="rId212"/>
    <p:sldId id="558" r:id="rId213"/>
    <p:sldId id="559" r:id="rId214"/>
    <p:sldId id="560" r:id="rId215"/>
    <p:sldId id="561" r:id="rId216"/>
    <p:sldId id="562" r:id="rId217"/>
    <p:sldId id="563" r:id="rId218"/>
    <p:sldId id="567" r:id="rId219"/>
    <p:sldId id="564" r:id="rId220"/>
    <p:sldId id="565" r:id="rId221"/>
    <p:sldId id="566" r:id="rId222"/>
    <p:sldId id="568" r:id="rId223"/>
    <p:sldId id="569" r:id="rId224"/>
    <p:sldId id="570" r:id="rId225"/>
    <p:sldId id="571" r:id="rId226"/>
    <p:sldId id="572" r:id="rId227"/>
    <p:sldId id="574" r:id="rId228"/>
    <p:sldId id="573" r:id="rId229"/>
    <p:sldId id="576" r:id="rId230"/>
    <p:sldId id="577" r:id="rId231"/>
    <p:sldId id="578" r:id="rId232"/>
    <p:sldId id="575" r:id="rId233"/>
    <p:sldId id="580" r:id="rId234"/>
    <p:sldId id="581" r:id="rId235"/>
    <p:sldId id="582" r:id="rId236"/>
    <p:sldId id="583" r:id="rId237"/>
    <p:sldId id="584" r:id="rId238"/>
    <p:sldId id="579" r:id="rId239"/>
    <p:sldId id="585" r:id="rId240"/>
    <p:sldId id="587" r:id="rId241"/>
    <p:sldId id="588" r:id="rId242"/>
    <p:sldId id="589" r:id="rId243"/>
    <p:sldId id="591" r:id="rId244"/>
    <p:sldId id="378" r:id="rId245"/>
    <p:sldId id="592" r:id="rId246"/>
    <p:sldId id="293" r:id="rId247"/>
    <p:sldId id="297" r:id="rId248"/>
    <p:sldId id="305" r:id="rId249"/>
    <p:sldId id="593" r:id="rId250"/>
    <p:sldId id="594" r:id="rId251"/>
    <p:sldId id="595" r:id="rId252"/>
    <p:sldId id="596" r:id="rId253"/>
    <p:sldId id="597" r:id="rId254"/>
    <p:sldId id="598" r:id="rId255"/>
    <p:sldId id="599" r:id="rId256"/>
    <p:sldId id="600" r:id="rId257"/>
    <p:sldId id="601" r:id="rId258"/>
    <p:sldId id="602" r:id="rId259"/>
    <p:sldId id="603" r:id="rId260"/>
    <p:sldId id="604" r:id="rId261"/>
    <p:sldId id="605" r:id="rId262"/>
    <p:sldId id="606" r:id="rId263"/>
    <p:sldId id="607" r:id="rId264"/>
    <p:sldId id="608" r:id="rId265"/>
    <p:sldId id="609" r:id="rId266"/>
    <p:sldId id="610" r:id="rId267"/>
    <p:sldId id="611" r:id="rId268"/>
    <p:sldId id="612" r:id="rId269"/>
    <p:sldId id="620" r:id="rId270"/>
    <p:sldId id="613" r:id="rId271"/>
    <p:sldId id="614" r:id="rId272"/>
    <p:sldId id="619" r:id="rId273"/>
    <p:sldId id="621" r:id="rId274"/>
    <p:sldId id="622" r:id="rId275"/>
    <p:sldId id="623" r:id="rId276"/>
    <p:sldId id="615" r:id="rId277"/>
    <p:sldId id="624" r:id="rId278"/>
    <p:sldId id="616" r:id="rId279"/>
    <p:sldId id="617" r:id="rId280"/>
    <p:sldId id="618" r:id="rId281"/>
    <p:sldId id="626" r:id="rId282"/>
    <p:sldId id="625" r:id="rId283"/>
    <p:sldId id="640" r:id="rId284"/>
    <p:sldId id="641" r:id="rId285"/>
    <p:sldId id="642" r:id="rId286"/>
    <p:sldId id="643" r:id="rId287"/>
    <p:sldId id="644" r:id="rId288"/>
    <p:sldId id="645" r:id="rId289"/>
    <p:sldId id="646" r:id="rId290"/>
    <p:sldId id="627" r:id="rId291"/>
    <p:sldId id="628" r:id="rId292"/>
    <p:sldId id="629" r:id="rId293"/>
    <p:sldId id="631" r:id="rId294"/>
    <p:sldId id="632" r:id="rId295"/>
    <p:sldId id="633" r:id="rId296"/>
    <p:sldId id="634" r:id="rId297"/>
    <p:sldId id="635" r:id="rId298"/>
    <p:sldId id="636" r:id="rId299"/>
    <p:sldId id="637" r:id="rId300"/>
    <p:sldId id="638" r:id="rId30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4C6"/>
    <a:srgbClr val="D8E5BB"/>
    <a:srgbClr val="3B90A3"/>
    <a:srgbClr val="67445E"/>
    <a:srgbClr val="6A4762"/>
    <a:srgbClr val="F3F3F3"/>
    <a:srgbClr val="CCE8FF"/>
    <a:srgbClr val="3E717C"/>
    <a:srgbClr val="F3FEFF"/>
    <a:srgbClr val="C4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77156" autoAdjust="0"/>
  </p:normalViewPr>
  <p:slideViewPr>
    <p:cSldViewPr snapToGrid="0">
      <p:cViewPr>
        <p:scale>
          <a:sx n="75" d="100"/>
          <a:sy n="75" d="100"/>
        </p:scale>
        <p:origin x="163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48.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3001 12838 398 0,'0'0'78'0,"0"0"-26"0,0 0-55 16,0 0 3-16,0 0-52 0,0 0 9 15,0 0 43-15,0 0 53 0,0 0-34 16,-4-38 37-16,4 35-7 0,0-1-17 16,0 1 1-16,0-1-33 0,0 0-229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ED53411-CD99-471D-BC02-951DF45B5593}" type="datetimeFigureOut">
              <a:rPr kumimoji="1" lang="ja-JP" altLang="en-US" smtClean="0"/>
              <a:t>2023/10/25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0E9E911-79B3-4E6C-93EB-0E99B7EBF0E3}" type="slidenum">
              <a:rPr kumimoji="1" lang="ja-JP" altLang="en-US" smtClean="0"/>
              <a:t>‹#›</a:t>
            </a:fld>
            <a:endParaRPr kumimoji="1" lang="ja-JP" altLang="en-US"/>
          </a:p>
        </p:txBody>
      </p:sp>
    </p:spTree>
    <p:extLst>
      <p:ext uri="{BB962C8B-B14F-4D97-AF65-F5344CB8AC3E}">
        <p14:creationId xmlns:p14="http://schemas.microsoft.com/office/powerpoint/2010/main" val="12264336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gehoge.c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3</a:t>
            </a:fld>
            <a:endParaRPr kumimoji="1" lang="ja-JP" altLang="en-US"/>
          </a:p>
        </p:txBody>
      </p:sp>
    </p:spTree>
    <p:extLst>
      <p:ext uri="{BB962C8B-B14F-4D97-AF65-F5344CB8AC3E}">
        <p14:creationId xmlns:p14="http://schemas.microsoft.com/office/powerpoint/2010/main" val="89720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2^128 = 3.4*10^38 = 340</a:t>
            </a:r>
            <a:r>
              <a:rPr kumimoji="1" lang="ja-JP" altLang="en-US" dirty="0"/>
              <a:t>澗（かん）　</a:t>
            </a:r>
            <a:r>
              <a:rPr kumimoji="1" lang="en-US" altLang="ja-JP" dirty="0"/>
              <a:t>340</a:t>
            </a:r>
            <a:r>
              <a:rPr kumimoji="1" lang="ja-JP" altLang="en-US" dirty="0"/>
              <a:t>兆の１兆倍の１兆倍</a:t>
            </a:r>
            <a:endParaRPr kumimoji="1" lang="en-US" altLang="ja-JP" dirty="0"/>
          </a:p>
          <a:p>
            <a:r>
              <a:rPr kumimoji="1" lang="en-US" altLang="ja-JP" dirty="0"/>
              <a:t>IPv6</a:t>
            </a:r>
          </a:p>
          <a:p>
            <a:r>
              <a:rPr kumimoji="1" lang="ja-JP" altLang="en-US" dirty="0"/>
              <a:t>現在の世界人口</a:t>
            </a:r>
            <a:r>
              <a:rPr kumimoji="1" lang="en-US" altLang="ja-JP" dirty="0"/>
              <a:t>78</a:t>
            </a:r>
            <a:r>
              <a:rPr kumimoji="1" lang="ja-JP" altLang="en-US" dirty="0"/>
              <a:t>億なので一人一台以上の</a:t>
            </a:r>
            <a:r>
              <a:rPr kumimoji="1" lang="en-US" altLang="ja-JP" dirty="0"/>
              <a:t>IP</a:t>
            </a:r>
            <a:r>
              <a:rPr kumimoji="1" lang="ja-JP" altLang="en-US" dirty="0"/>
              <a:t>が余裕で割り振れる</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21</a:t>
            </a:fld>
            <a:endParaRPr kumimoji="1" lang="ja-JP" altLang="en-US"/>
          </a:p>
        </p:txBody>
      </p:sp>
    </p:spTree>
    <p:extLst>
      <p:ext uri="{BB962C8B-B14F-4D97-AF65-F5344CB8AC3E}">
        <p14:creationId xmlns:p14="http://schemas.microsoft.com/office/powerpoint/2010/main" val="18362378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210</a:t>
            </a:fld>
            <a:endParaRPr kumimoji="1" lang="ja-JP" altLang="en-US"/>
          </a:p>
        </p:txBody>
      </p:sp>
    </p:spTree>
    <p:extLst>
      <p:ext uri="{BB962C8B-B14F-4D97-AF65-F5344CB8AC3E}">
        <p14:creationId xmlns:p14="http://schemas.microsoft.com/office/powerpoint/2010/main" val="27927521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ja-JP" altLang="ja-JP" sz="1200" kern="1200" dirty="0">
                <a:solidFill>
                  <a:schemeClr val="tx1"/>
                </a:solidFill>
                <a:effectLst/>
                <a:latin typeface="+mn-lt"/>
                <a:ea typeface="+mn-ea"/>
                <a:cs typeface="+mn-cs"/>
              </a:rPr>
              <a:t>正規化のメリット</a:t>
            </a:r>
          </a:p>
          <a:p>
            <a:pPr lvl="3"/>
            <a:r>
              <a:rPr kumimoji="1" lang="ja-JP" altLang="ja-JP" sz="1200" u="none" strike="noStrike" kern="1200" dirty="0">
                <a:solidFill>
                  <a:schemeClr val="tx1"/>
                </a:solidFill>
                <a:effectLst/>
                <a:latin typeface="+mn-lt"/>
                <a:ea typeface="+mn-ea"/>
                <a:cs typeface="+mn-cs"/>
              </a:rPr>
              <a:t>データを見やすくする</a:t>
            </a:r>
          </a:p>
          <a:p>
            <a:pPr lvl="3"/>
            <a:r>
              <a:rPr kumimoji="1" lang="ja-JP" altLang="ja-JP" sz="1200" u="none" strike="noStrike" kern="1200" dirty="0">
                <a:solidFill>
                  <a:schemeClr val="tx1"/>
                </a:solidFill>
                <a:effectLst/>
                <a:latin typeface="+mn-lt"/>
                <a:ea typeface="+mn-ea"/>
                <a:cs typeface="+mn-cs"/>
              </a:rPr>
              <a:t>データ容量の削減</a:t>
            </a:r>
          </a:p>
          <a:p>
            <a:pPr lvl="3"/>
            <a:r>
              <a:rPr kumimoji="1" lang="ja-JP" altLang="ja-JP" sz="1200" u="none" strike="noStrike" kern="1200" dirty="0">
                <a:solidFill>
                  <a:schemeClr val="tx1"/>
                </a:solidFill>
                <a:effectLst/>
                <a:latin typeface="+mn-lt"/>
                <a:ea typeface="+mn-ea"/>
                <a:cs typeface="+mn-cs"/>
              </a:rPr>
              <a:t>データの整合性の確保</a:t>
            </a:r>
            <a:r>
              <a:rPr kumimoji="1" lang="en-US" altLang="ja-JP" sz="1200" u="none" strike="noStrike" kern="1200" dirty="0">
                <a:solidFill>
                  <a:schemeClr val="tx1"/>
                </a:solidFill>
                <a:effectLst/>
                <a:latin typeface="+mn-lt"/>
                <a:ea typeface="+mn-ea"/>
                <a:cs typeface="+mn-cs"/>
              </a:rPr>
              <a:t/>
            </a:r>
            <a:br>
              <a:rPr kumimoji="1" lang="en-US" altLang="ja-JP" sz="1200" u="none" strike="noStrike" kern="1200" dirty="0">
                <a:solidFill>
                  <a:schemeClr val="tx1"/>
                </a:solidFill>
                <a:effectLst/>
                <a:latin typeface="+mn-lt"/>
                <a:ea typeface="+mn-ea"/>
                <a:cs typeface="+mn-cs"/>
              </a:rPr>
            </a:br>
            <a:endParaRPr kumimoji="1" lang="ja-JP" altLang="ja-JP" sz="1200" u="none" strike="noStrike" kern="1200" dirty="0">
              <a:solidFill>
                <a:schemeClr val="tx1"/>
              </a:solidFill>
              <a:effectLst/>
              <a:latin typeface="+mn-lt"/>
              <a:ea typeface="+mn-ea"/>
              <a:cs typeface="+mn-cs"/>
            </a:endParaRPr>
          </a:p>
          <a:p>
            <a:pPr lvl="0"/>
            <a:r>
              <a:rPr kumimoji="1" lang="ja-JP" altLang="ja-JP" sz="1200" kern="1200" dirty="0">
                <a:solidFill>
                  <a:schemeClr val="tx1"/>
                </a:solidFill>
                <a:effectLst/>
                <a:latin typeface="+mn-lt"/>
                <a:ea typeface="+mn-ea"/>
                <a:cs typeface="+mn-cs"/>
              </a:rPr>
              <a:t>正規化のデメリット</a:t>
            </a:r>
            <a:endParaRPr kumimoji="1" lang="en-US" altLang="ja-JP" sz="1200" kern="1200" dirty="0">
              <a:solidFill>
                <a:schemeClr val="tx1"/>
              </a:solidFill>
              <a:effectLst/>
              <a:latin typeface="+mn-lt"/>
              <a:ea typeface="+mn-ea"/>
              <a:cs typeface="+mn-cs"/>
            </a:endParaRPr>
          </a:p>
          <a:p>
            <a:pPr lvl="0"/>
            <a:r>
              <a:rPr kumimoji="1" lang="ja-JP" altLang="ja-JP" sz="1200" u="none" strike="noStrike" kern="1200" dirty="0">
                <a:solidFill>
                  <a:schemeClr val="tx1"/>
                </a:solidFill>
                <a:effectLst/>
                <a:latin typeface="+mn-lt"/>
                <a:ea typeface="+mn-ea"/>
                <a:cs typeface="+mn-cs"/>
              </a:rPr>
              <a:t>整合性を保つはずのリレーションに縛られて柔軟なデータ管理ができなくなる場合がある</a:t>
            </a:r>
          </a:p>
          <a:p>
            <a:r>
              <a:rPr kumimoji="1" lang="ja-JP" altLang="ja-JP" sz="1200" kern="1200" dirty="0">
                <a:solidFill>
                  <a:schemeClr val="tx1"/>
                </a:solidFill>
                <a:effectLst/>
                <a:latin typeface="+mn-lt"/>
                <a:ea typeface="+mn-ea"/>
                <a:cs typeface="+mn-cs"/>
              </a:rPr>
              <a:t>正規化を意識しすぎると複雑なデータになり、パフォーマンスも低下する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214</a:t>
            </a:fld>
            <a:endParaRPr kumimoji="1" lang="ja-JP" altLang="en-US"/>
          </a:p>
        </p:txBody>
      </p:sp>
    </p:spTree>
    <p:extLst>
      <p:ext uri="{BB962C8B-B14F-4D97-AF65-F5344CB8AC3E}">
        <p14:creationId xmlns:p14="http://schemas.microsoft.com/office/powerpoint/2010/main" val="16244855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伝票番号・日付で顧客が確定</a:t>
            </a:r>
            <a:endParaRPr kumimoji="1" lang="en-US" altLang="ja-JP" dirty="0"/>
          </a:p>
          <a:p>
            <a:r>
              <a:rPr kumimoji="1" lang="ja-JP" altLang="en-US" dirty="0"/>
              <a:t>伝票番号・商品名で数量が確定</a:t>
            </a:r>
            <a:endParaRPr kumimoji="1" lang="en-US" altLang="ja-JP" dirty="0"/>
          </a:p>
          <a:p>
            <a:r>
              <a:rPr kumimoji="1" lang="ja-JP" altLang="en-US" dirty="0"/>
              <a:t>商品名で単価が確定</a:t>
            </a:r>
            <a:endParaRPr kumimoji="1" lang="en-US" altLang="ja-JP" dirty="0"/>
          </a:p>
          <a:p>
            <a:r>
              <a:rPr kumimoji="1" lang="ja-JP" altLang="en-US" dirty="0"/>
              <a:t>顧客名で所在地が確定</a:t>
            </a:r>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218</a:t>
            </a:fld>
            <a:endParaRPr kumimoji="1" lang="ja-JP" altLang="en-US"/>
          </a:p>
        </p:txBody>
      </p:sp>
    </p:spTree>
    <p:extLst>
      <p:ext uri="{BB962C8B-B14F-4D97-AF65-F5344CB8AC3E}">
        <p14:creationId xmlns:p14="http://schemas.microsoft.com/office/powerpoint/2010/main" val="12798000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222</a:t>
            </a:fld>
            <a:endParaRPr kumimoji="1" lang="ja-JP" altLang="en-US"/>
          </a:p>
        </p:txBody>
      </p:sp>
    </p:spTree>
    <p:extLst>
      <p:ext uri="{BB962C8B-B14F-4D97-AF65-F5344CB8AC3E}">
        <p14:creationId xmlns:p14="http://schemas.microsoft.com/office/powerpoint/2010/main" val="28915805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実数は全部</a:t>
            </a:r>
            <a:r>
              <a:rPr kumimoji="1" lang="en-US" altLang="ja-JP" dirty="0"/>
              <a:t>DECIMAL</a:t>
            </a:r>
            <a:r>
              <a:rPr kumimoji="1" lang="ja-JP" altLang="en-US" dirty="0"/>
              <a:t>でよくね？</a:t>
            </a:r>
            <a:endParaRPr kumimoji="1" lang="en-US" altLang="ja-JP" dirty="0"/>
          </a:p>
          <a:p>
            <a:r>
              <a:rPr kumimoji="1" lang="ja-JP" altLang="en-US" dirty="0"/>
              <a:t>→コンピュータは浮動小数点</a:t>
            </a:r>
            <a:r>
              <a:rPr kumimoji="1" lang="en-US" altLang="ja-JP" dirty="0"/>
              <a:t>(DOUBLE)</a:t>
            </a:r>
            <a:r>
              <a:rPr kumimoji="1" lang="ja-JP" altLang="en-US" dirty="0" err="1"/>
              <a:t>のほうが</a:t>
            </a:r>
            <a:r>
              <a:rPr kumimoji="1" lang="ja-JP" altLang="en-US" dirty="0"/>
              <a:t>扱いやすい</a:t>
            </a:r>
            <a:endParaRPr kumimoji="1" lang="en-US" altLang="ja-JP" dirty="0"/>
          </a:p>
          <a:p>
            <a:r>
              <a:rPr kumimoji="1" lang="ja-JP" altLang="en-US" dirty="0"/>
              <a:t>→</a:t>
            </a:r>
            <a:r>
              <a:rPr kumimoji="1" lang="en-US" altLang="ja-JP" dirty="0"/>
              <a:t>DECIMAL</a:t>
            </a:r>
            <a:r>
              <a:rPr kumimoji="1" lang="ja-JP" altLang="en-US" dirty="0"/>
              <a:t>は処理速度の遅さがネックとなる</a:t>
            </a:r>
            <a:endParaRPr kumimoji="1" lang="en-US" altLang="ja-JP" dirty="0"/>
          </a:p>
          <a:p>
            <a:endParaRPr kumimoji="1" lang="en-US" altLang="ja-JP" dirty="0"/>
          </a:p>
          <a:p>
            <a:r>
              <a:rPr kumimoji="1" lang="ja-JP" altLang="en-US" dirty="0"/>
              <a:t>なんで</a:t>
            </a:r>
            <a:r>
              <a:rPr kumimoji="1" lang="en-US" altLang="ja-JP" dirty="0"/>
              <a:t>DECIMAL</a:t>
            </a:r>
            <a:r>
              <a:rPr kumimoji="1" lang="ja-JP" altLang="en-US" dirty="0"/>
              <a:t>は誤差がでないん？</a:t>
            </a:r>
            <a:endParaRPr kumimoji="1" lang="en-US" altLang="ja-JP" dirty="0"/>
          </a:p>
          <a:p>
            <a:r>
              <a:rPr kumimoji="1" lang="ja-JP" altLang="en-US" dirty="0"/>
              <a:t>→値の保存方法の違い</a:t>
            </a:r>
            <a:endParaRPr kumimoji="1" lang="en-US" altLang="ja-JP" dirty="0"/>
          </a:p>
          <a:p>
            <a:r>
              <a:rPr kumimoji="1" lang="en-US" altLang="ja-JP" dirty="0"/>
              <a:t>DOUBLE</a:t>
            </a:r>
            <a:r>
              <a:rPr kumimoji="1" lang="ja-JP" altLang="en-US" dirty="0"/>
              <a:t>は小数点付き２進数で値を保存する。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小数点付き２進数→小数点付き</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進数の小数点以下が</a:t>
            </a:r>
            <a:r>
              <a:rPr kumimoji="1" lang="en-US" altLang="ja-JP" sz="1200" b="0" i="0" kern="1200" dirty="0">
                <a:solidFill>
                  <a:schemeClr val="tx1"/>
                </a:solidFill>
                <a:effectLst/>
                <a:latin typeface="+mn-lt"/>
                <a:ea typeface="+mn-ea"/>
                <a:cs typeface="+mn-cs"/>
              </a:rPr>
              <a:t>0</a:t>
            </a:r>
            <a:r>
              <a:rPr kumimoji="1" lang="ja-JP" altLang="en-US" sz="1200" b="0" i="0" kern="1200" dirty="0">
                <a:solidFill>
                  <a:schemeClr val="tx1"/>
                </a:solidFill>
                <a:effectLst/>
                <a:latin typeface="+mn-lt"/>
                <a:ea typeface="+mn-ea"/>
                <a:cs typeface="+mn-cs"/>
              </a:rPr>
              <a:t>になるまで２倍し続けると変換できる。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a:t>
            </a:r>
            <a:r>
              <a:rPr kumimoji="1" lang="en-US" altLang="ja-JP" sz="1200" b="0" i="0" kern="1200" dirty="0">
                <a:solidFill>
                  <a:schemeClr val="tx1"/>
                </a:solidFill>
                <a:effectLst/>
                <a:latin typeface="+mn-lt"/>
                <a:ea typeface="+mn-ea"/>
                <a:cs typeface="+mn-cs"/>
              </a:rPr>
              <a:t>	0d0.75</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0.75</a:t>
            </a:r>
          </a:p>
          <a:p>
            <a:r>
              <a:rPr kumimoji="1" lang="en-US" altLang="ja-JP" sz="1200" b="0" i="0" kern="1200" dirty="0">
                <a:solidFill>
                  <a:schemeClr val="tx1"/>
                </a:solidFill>
                <a:effectLst/>
                <a:latin typeface="+mn-lt"/>
                <a:ea typeface="+mn-ea"/>
                <a:cs typeface="+mn-cs"/>
              </a:rPr>
              <a:t>	1.5</a:t>
            </a:r>
          </a:p>
          <a:p>
            <a:r>
              <a:rPr kumimoji="1" lang="en-US" altLang="ja-JP" sz="1200" b="0" i="0" kern="1200" dirty="0">
                <a:solidFill>
                  <a:schemeClr val="tx1"/>
                </a:solidFill>
                <a:effectLst/>
                <a:latin typeface="+mn-lt"/>
                <a:ea typeface="+mn-ea"/>
                <a:cs typeface="+mn-cs"/>
              </a:rPr>
              <a:t>	1.0</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0d0.75 </a:t>
            </a:r>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0b0.011	</a:t>
            </a:r>
            <a:r>
              <a:rPr kumimoji="1" lang="ja-JP" altLang="en-US" sz="1200" b="0" i="0" kern="1200" dirty="0">
                <a:solidFill>
                  <a:schemeClr val="tx1"/>
                </a:solidFill>
                <a:effectLst/>
                <a:latin typeface="+mn-lt"/>
                <a:ea typeface="+mn-ea"/>
                <a:cs typeface="+mn-cs"/>
              </a:rPr>
              <a:t>   </a:t>
            </a:r>
            <a:endParaRPr kumimoji="1" lang="en-US" altLang="ja-JP" sz="1200" b="0" i="0" kern="1200" dirty="0">
              <a:solidFill>
                <a:schemeClr val="tx1"/>
              </a:solidFill>
              <a:effectLst/>
              <a:latin typeface="+mn-lt"/>
              <a:ea typeface="+mn-ea"/>
              <a:cs typeface="+mn-cs"/>
            </a:endParaRPr>
          </a:p>
          <a:p>
            <a:endParaRPr kumimoji="1" lang="en-US" altLang="ja-JP" sz="1200" b="1" i="1"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小数によっては循環する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a:t>
            </a:r>
            <a:r>
              <a:rPr kumimoji="1" lang="en-US" altLang="ja-JP" sz="1200" b="0" i="0" kern="1200" dirty="0">
                <a:solidFill>
                  <a:schemeClr val="tx1"/>
                </a:solidFill>
                <a:effectLst/>
                <a:latin typeface="+mn-lt"/>
                <a:ea typeface="+mn-ea"/>
                <a:cs typeface="+mn-cs"/>
              </a:rPr>
              <a:t>	0d0.3</a:t>
            </a:r>
          </a:p>
          <a:p>
            <a:r>
              <a:rPr kumimoji="1" lang="en-US" altLang="ja-JP" sz="1200" b="0" i="0" kern="1200" dirty="0">
                <a:solidFill>
                  <a:schemeClr val="tx1"/>
                </a:solidFill>
                <a:effectLst/>
                <a:latin typeface="+mn-lt"/>
                <a:ea typeface="+mn-ea"/>
                <a:cs typeface="+mn-cs"/>
              </a:rPr>
              <a:t>	0.3</a:t>
            </a:r>
          </a:p>
          <a:p>
            <a:r>
              <a:rPr kumimoji="1" lang="en-US" altLang="ja-JP" sz="1200" b="0" i="0" kern="1200" dirty="0">
                <a:solidFill>
                  <a:schemeClr val="tx1"/>
                </a:solidFill>
                <a:effectLst/>
                <a:latin typeface="+mn-lt"/>
                <a:ea typeface="+mn-ea"/>
                <a:cs typeface="+mn-cs"/>
              </a:rPr>
              <a:t>	0.6</a:t>
            </a:r>
          </a:p>
          <a:p>
            <a:r>
              <a:rPr kumimoji="1" lang="en-US" altLang="ja-JP" sz="1200" b="0" i="0" kern="1200" dirty="0">
                <a:solidFill>
                  <a:schemeClr val="tx1"/>
                </a:solidFill>
                <a:effectLst/>
                <a:latin typeface="+mn-lt"/>
                <a:ea typeface="+mn-ea"/>
                <a:cs typeface="+mn-cs"/>
              </a:rPr>
              <a:t>	1.2</a:t>
            </a:r>
          </a:p>
          <a:p>
            <a:r>
              <a:rPr kumimoji="1" lang="en-US" altLang="ja-JP" sz="1200" b="0" i="0" kern="1200" dirty="0">
                <a:solidFill>
                  <a:schemeClr val="tx1"/>
                </a:solidFill>
                <a:effectLst/>
                <a:latin typeface="+mn-lt"/>
                <a:ea typeface="+mn-ea"/>
                <a:cs typeface="+mn-cs"/>
              </a:rPr>
              <a:t>	0.4</a:t>
            </a:r>
          </a:p>
          <a:p>
            <a:r>
              <a:rPr kumimoji="1" lang="en-US" altLang="ja-JP" sz="1200" b="0" i="0" kern="1200" dirty="0">
                <a:solidFill>
                  <a:schemeClr val="tx1"/>
                </a:solidFill>
                <a:effectLst/>
                <a:latin typeface="+mn-lt"/>
                <a:ea typeface="+mn-ea"/>
                <a:cs typeface="+mn-cs"/>
              </a:rPr>
              <a:t>	0.8</a:t>
            </a:r>
          </a:p>
          <a:p>
            <a:r>
              <a:rPr kumimoji="1" lang="en-US" altLang="ja-JP" sz="1200" b="0" i="0" kern="1200" dirty="0">
                <a:solidFill>
                  <a:schemeClr val="tx1"/>
                </a:solidFill>
                <a:effectLst/>
                <a:latin typeface="+mn-lt"/>
                <a:ea typeface="+mn-ea"/>
                <a:cs typeface="+mn-cs"/>
              </a:rPr>
              <a:t>	1.6</a:t>
            </a:r>
          </a:p>
          <a:p>
            <a:r>
              <a:rPr kumimoji="1" lang="en-US" altLang="ja-JP" sz="1200" b="0" i="0" kern="1200" dirty="0">
                <a:solidFill>
                  <a:schemeClr val="tx1"/>
                </a:solidFill>
                <a:effectLst/>
                <a:latin typeface="+mn-lt"/>
                <a:ea typeface="+mn-ea"/>
                <a:cs typeface="+mn-cs"/>
              </a:rPr>
              <a:t>	1.2</a:t>
            </a:r>
          </a:p>
          <a:p>
            <a:r>
              <a:rPr kumimoji="1" lang="en-US" altLang="ja-JP" sz="1200" b="0" i="0" kern="1200" dirty="0">
                <a:solidFill>
                  <a:schemeClr val="tx1"/>
                </a:solidFill>
                <a:effectLst/>
                <a:latin typeface="+mn-lt"/>
                <a:ea typeface="+mn-ea"/>
                <a:cs typeface="+mn-cs"/>
              </a:rPr>
              <a:t>	0.4</a:t>
            </a:r>
          </a:p>
          <a:p>
            <a:r>
              <a:rPr kumimoji="1" lang="en-US" altLang="ja-JP" sz="1200" b="0" i="0" kern="1200" dirty="0">
                <a:solidFill>
                  <a:schemeClr val="tx1"/>
                </a:solidFill>
                <a:effectLst/>
                <a:latin typeface="+mn-lt"/>
                <a:ea typeface="+mn-ea"/>
                <a:cs typeface="+mn-cs"/>
              </a:rPr>
              <a:t>	0.8</a:t>
            </a:r>
          </a:p>
          <a:p>
            <a:r>
              <a:rPr kumimoji="1" lang="en-US" altLang="ja-JP" sz="1200" b="0" i="0" kern="1200" dirty="0">
                <a:solidFill>
                  <a:schemeClr val="tx1"/>
                </a:solidFill>
                <a:effectLst/>
                <a:latin typeface="+mn-lt"/>
                <a:ea typeface="+mn-ea"/>
                <a:cs typeface="+mn-cs"/>
              </a:rPr>
              <a:t>	1.6</a:t>
            </a:r>
          </a:p>
          <a:p>
            <a:r>
              <a:rPr kumimoji="1" lang="en-US" altLang="ja-JP" sz="1200" b="0" i="0" kern="1200" dirty="0">
                <a:solidFill>
                  <a:schemeClr val="tx1"/>
                </a:solidFill>
                <a:effectLst/>
                <a:latin typeface="+mn-lt"/>
                <a:ea typeface="+mn-ea"/>
                <a:cs typeface="+mn-cs"/>
              </a:rPr>
              <a:t>	1.2</a:t>
            </a:r>
          </a:p>
          <a:p>
            <a:r>
              <a:rPr kumimoji="1" lang="ja-JP" altLang="en-US" sz="1200" b="0" i="0" kern="1200" dirty="0">
                <a:solidFill>
                  <a:schemeClr val="tx1"/>
                </a:solidFill>
                <a:effectLst/>
                <a:latin typeface="+mn-lt"/>
                <a:ea typeface="+mn-ea"/>
                <a:cs typeface="+mn-cs"/>
              </a:rPr>
              <a:t>これ以降</a:t>
            </a:r>
            <a:r>
              <a:rPr kumimoji="1" lang="en-US" altLang="ja-JP" sz="1200" b="0" i="0" kern="1200" dirty="0">
                <a:solidFill>
                  <a:schemeClr val="tx1"/>
                </a:solidFill>
                <a:effectLst/>
                <a:latin typeface="+mn-lt"/>
                <a:ea typeface="+mn-ea"/>
                <a:cs typeface="+mn-cs"/>
              </a:rPr>
              <a:t>0.4</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0.8</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1.6</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1.2</a:t>
            </a:r>
          </a:p>
          <a:p>
            <a:r>
              <a:rPr kumimoji="1" lang="ja-JP" altLang="en-US" sz="1200" b="0" i="0" kern="1200" dirty="0">
                <a:solidFill>
                  <a:schemeClr val="tx1"/>
                </a:solidFill>
                <a:effectLst/>
                <a:latin typeface="+mn-lt"/>
                <a:ea typeface="+mn-ea"/>
                <a:cs typeface="+mn-cs"/>
              </a:rPr>
              <a:t>この循環は無限に行われるが、データ型の大きさは有限。よって必ず丸め込みが発生し誤差が生じる。</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一方、</a:t>
            </a:r>
            <a:r>
              <a:rPr kumimoji="1" lang="en-US" altLang="ja-JP" sz="1200" b="0" i="0" kern="1200" dirty="0">
                <a:solidFill>
                  <a:schemeClr val="tx1"/>
                </a:solidFill>
                <a:effectLst/>
                <a:latin typeface="+mn-lt"/>
                <a:ea typeface="+mn-ea"/>
                <a:cs typeface="+mn-cs"/>
              </a:rPr>
              <a:t>DECIMAL</a:t>
            </a:r>
            <a:r>
              <a:rPr kumimoji="1" lang="ja-JP" altLang="en-US" sz="1200" b="0" i="0" kern="1200" dirty="0">
                <a:solidFill>
                  <a:schemeClr val="tx1"/>
                </a:solidFill>
                <a:effectLst/>
                <a:latin typeface="+mn-lt"/>
                <a:ea typeface="+mn-ea"/>
                <a:cs typeface="+mn-cs"/>
              </a:rPr>
              <a:t>は</a:t>
            </a:r>
            <a:r>
              <a:rPr kumimoji="1" lang="en-US" altLang="ja-JP" sz="1200" b="0" i="0" kern="1200" dirty="0">
                <a:solidFill>
                  <a:schemeClr val="tx1"/>
                </a:solidFill>
                <a:effectLst/>
                <a:latin typeface="+mn-lt"/>
                <a:ea typeface="+mn-ea"/>
                <a:cs typeface="+mn-cs"/>
              </a:rPr>
              <a:t>0.75</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75*10^-2</a:t>
            </a:r>
            <a:r>
              <a:rPr kumimoji="1" lang="ja-JP" altLang="en-US" sz="1200" b="0" i="0" kern="1200" dirty="0">
                <a:solidFill>
                  <a:schemeClr val="tx1"/>
                </a:solidFill>
                <a:effectLst/>
                <a:latin typeface="+mn-lt"/>
                <a:ea typeface="+mn-ea"/>
                <a:cs typeface="+mn-cs"/>
              </a:rPr>
              <a:t>として格納する。</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223</a:t>
            </a:fld>
            <a:endParaRPr kumimoji="1" lang="ja-JP" altLang="en-US"/>
          </a:p>
        </p:txBody>
      </p:sp>
    </p:spTree>
    <p:extLst>
      <p:ext uri="{BB962C8B-B14F-4D97-AF65-F5344CB8AC3E}">
        <p14:creationId xmlns:p14="http://schemas.microsoft.com/office/powerpoint/2010/main" val="2435069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型はあくまでも代表例であり、これだけではない。</a:t>
            </a:r>
            <a:endParaRPr kumimoji="1" lang="en-US" altLang="ja-JP" dirty="0"/>
          </a:p>
          <a:p>
            <a:r>
              <a:rPr kumimoji="1" lang="ja-JP" altLang="en-US" dirty="0"/>
              <a:t>使用する</a:t>
            </a:r>
            <a:r>
              <a:rPr kumimoji="1" lang="en-US" altLang="ja-JP" dirty="0"/>
              <a:t>RDBMS</a:t>
            </a:r>
            <a:r>
              <a:rPr kumimoji="1" lang="ja-JP" altLang="en-US" dirty="0"/>
              <a:t>によって型名が異なることもあるが大まかには </a:t>
            </a:r>
            <a:r>
              <a:rPr kumimoji="1" lang="en-US" altLang="ja-JP" dirty="0"/>
              <a:t>INT</a:t>
            </a:r>
            <a:r>
              <a:rPr kumimoji="1" lang="ja-JP" altLang="en-US" dirty="0"/>
              <a:t> </a:t>
            </a:r>
            <a:r>
              <a:rPr kumimoji="1" lang="en-US" altLang="ja-JP" dirty="0"/>
              <a:t>DOUBLE</a:t>
            </a:r>
            <a:r>
              <a:rPr kumimoji="1" lang="ja-JP" altLang="en-US" dirty="0"/>
              <a:t> </a:t>
            </a:r>
            <a:r>
              <a:rPr kumimoji="1" lang="en-US" altLang="ja-JP" dirty="0"/>
              <a:t>DECIMAL</a:t>
            </a:r>
            <a:r>
              <a:rPr kumimoji="1" lang="ja-JP" altLang="en-US" dirty="0"/>
              <a:t> </a:t>
            </a:r>
            <a:r>
              <a:rPr kumimoji="1" lang="en-US" altLang="ja-JP" dirty="0"/>
              <a:t>CHAR</a:t>
            </a:r>
            <a:r>
              <a:rPr kumimoji="1" lang="ja-JP" altLang="en-US" dirty="0"/>
              <a:t> </a:t>
            </a:r>
            <a:r>
              <a:rPr kumimoji="1" lang="en-US" altLang="ja-JP" dirty="0"/>
              <a:t>DATE</a:t>
            </a:r>
            <a:r>
              <a:rPr kumimoji="1" lang="ja-JP" altLang="en-US" dirty="0"/>
              <a:t>がわかれば</a:t>
            </a:r>
            <a:r>
              <a:rPr kumimoji="1" lang="en-US" altLang="ja-JP" dirty="0"/>
              <a:t>OK</a:t>
            </a:r>
            <a:r>
              <a:rPr kumimoji="1" lang="ja-JP" altLang="en-US" dirty="0" err="1"/>
              <a:t>。</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225</a:t>
            </a:fld>
            <a:endParaRPr kumimoji="1" lang="ja-JP" altLang="en-US"/>
          </a:p>
        </p:txBody>
      </p:sp>
    </p:spTree>
    <p:extLst>
      <p:ext uri="{BB962C8B-B14F-4D97-AF65-F5344CB8AC3E}">
        <p14:creationId xmlns:p14="http://schemas.microsoft.com/office/powerpoint/2010/main" val="377868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Gender</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228</a:t>
            </a:fld>
            <a:endParaRPr kumimoji="1" lang="ja-JP" altLang="en-US"/>
          </a:p>
        </p:txBody>
      </p:sp>
    </p:spTree>
    <p:extLst>
      <p:ext uri="{BB962C8B-B14F-4D97-AF65-F5344CB8AC3E}">
        <p14:creationId xmlns:p14="http://schemas.microsoft.com/office/powerpoint/2010/main" val="2812727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235</a:t>
            </a:fld>
            <a:endParaRPr kumimoji="1" lang="ja-JP" altLang="en-US"/>
          </a:p>
        </p:txBody>
      </p:sp>
    </p:spTree>
    <p:extLst>
      <p:ext uri="{BB962C8B-B14F-4D97-AF65-F5344CB8AC3E}">
        <p14:creationId xmlns:p14="http://schemas.microsoft.com/office/powerpoint/2010/main" val="4977126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Wingdings" panose="05000000000000000000" pitchFamily="2" charset="2"/>
              <a:buNone/>
            </a:pPr>
            <a:r>
              <a:rPr kumimoji="1" lang="en-US" altLang="ja-JP" dirty="0"/>
              <a:t>&gt;</a:t>
            </a:r>
            <a:r>
              <a:rPr kumimoji="1" lang="ja-JP" altLang="en-US" dirty="0"/>
              <a:t>だいなり</a:t>
            </a:r>
            <a:endParaRPr kumimoji="1" lang="en-US" altLang="ja-JP" dirty="0"/>
          </a:p>
          <a:p>
            <a:pPr marL="0" indent="0">
              <a:buFont typeface="Wingdings" panose="05000000000000000000" pitchFamily="2" charset="2"/>
              <a:buNone/>
            </a:pPr>
            <a:r>
              <a:rPr kumimoji="1" lang="en-US" altLang="ja-JP" dirty="0"/>
              <a:t>&lt;</a:t>
            </a:r>
            <a:r>
              <a:rPr kumimoji="1" lang="ja-JP" altLang="en-US" dirty="0"/>
              <a:t>しょうなり</a:t>
            </a:r>
            <a:endParaRPr kumimoji="1" lang="en-US" altLang="ja-JP" dirty="0"/>
          </a:p>
          <a:p>
            <a:pPr marL="0" indent="0">
              <a:buFont typeface="Wingdings" panose="05000000000000000000" pitchFamily="2" charset="2"/>
              <a:buNone/>
            </a:pPr>
            <a:endParaRPr kumimoji="1" lang="en-US" altLang="ja-JP" dirty="0"/>
          </a:p>
          <a:p>
            <a:pPr marL="0" indent="0">
              <a:buFont typeface="Wingdings" panose="05000000000000000000" pitchFamily="2" charset="2"/>
              <a:buNone/>
            </a:pP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241</a:t>
            </a:fld>
            <a:endParaRPr kumimoji="1" lang="ja-JP" altLang="en-US"/>
          </a:p>
        </p:txBody>
      </p:sp>
    </p:spTree>
    <p:extLst>
      <p:ext uri="{BB962C8B-B14F-4D97-AF65-F5344CB8AC3E}">
        <p14:creationId xmlns:p14="http://schemas.microsoft.com/office/powerpoint/2010/main" val="30101003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関係演算子とも</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242</a:t>
            </a:fld>
            <a:endParaRPr kumimoji="1" lang="ja-JP" altLang="en-US"/>
          </a:p>
        </p:txBody>
      </p:sp>
    </p:spTree>
    <p:extLst>
      <p:ext uri="{BB962C8B-B14F-4D97-AF65-F5344CB8AC3E}">
        <p14:creationId xmlns:p14="http://schemas.microsoft.com/office/powerpoint/2010/main" val="89108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DNS</a:t>
            </a:r>
            <a:r>
              <a:rPr kumimoji="1" lang="ja-JP" altLang="en-US" dirty="0"/>
              <a:t>サーバーに</a:t>
            </a:r>
            <a:r>
              <a:rPr kumimoji="1" lang="en-US" altLang="ja-JP" dirty="0"/>
              <a:t>IP</a:t>
            </a:r>
            <a:r>
              <a:rPr kumimoji="1" lang="ja-JP" altLang="en-US" dirty="0"/>
              <a:t>アドレスを問合せ</a:t>
            </a:r>
          </a:p>
          <a:p>
            <a:r>
              <a:rPr kumimoji="1" lang="ja-JP" altLang="en-US" dirty="0"/>
              <a:t>インターネットでは</a:t>
            </a:r>
            <a:r>
              <a:rPr kumimoji="1" lang="en-US" altLang="ja-JP" dirty="0"/>
              <a:t>IP</a:t>
            </a:r>
            <a:r>
              <a:rPr kumimoji="1" lang="ja-JP" altLang="en-US" dirty="0"/>
              <a:t>アドレスをもとに通信を行ないますが、通常</a:t>
            </a:r>
            <a:r>
              <a:rPr kumimoji="1" lang="en-US" altLang="ja-JP" dirty="0"/>
              <a:t>Web</a:t>
            </a:r>
            <a:r>
              <a:rPr kumimoji="1" lang="ja-JP" altLang="en-US" dirty="0"/>
              <a:t>ページを閲覧するにはブラウザに</a:t>
            </a:r>
            <a:r>
              <a:rPr kumimoji="1" lang="en-US" altLang="ja-JP" dirty="0"/>
              <a:t>URL</a:t>
            </a:r>
            <a:r>
              <a:rPr kumimoji="1" lang="ja-JP" altLang="en-US" dirty="0"/>
              <a:t>（サイトのアドレス）を入力し、</a:t>
            </a:r>
            <a:r>
              <a:rPr kumimoji="1" lang="en-US" altLang="ja-JP" dirty="0"/>
              <a:t>Web</a:t>
            </a:r>
            <a:r>
              <a:rPr kumimoji="1" lang="ja-JP" altLang="en-US" dirty="0"/>
              <a:t>サイトを管轄する</a:t>
            </a:r>
            <a:r>
              <a:rPr kumimoji="1" lang="en-US" altLang="ja-JP" dirty="0"/>
              <a:t>Web</a:t>
            </a:r>
            <a:r>
              <a:rPr kumimoji="1" lang="ja-JP" altLang="en-US" dirty="0"/>
              <a:t>サーバーにアクセスします。まずはこの</a:t>
            </a:r>
            <a:r>
              <a:rPr kumimoji="1" lang="en-US" altLang="ja-JP" dirty="0"/>
              <a:t>URL</a:t>
            </a:r>
            <a:r>
              <a:rPr kumimoji="1" lang="ja-JP" altLang="en-US" dirty="0"/>
              <a:t>に含まれるドメインを</a:t>
            </a:r>
            <a:r>
              <a:rPr kumimoji="1" lang="en-US" altLang="ja-JP" dirty="0"/>
              <a:t>IP</a:t>
            </a:r>
            <a:r>
              <a:rPr kumimoji="1" lang="ja-JP" altLang="en-US" dirty="0"/>
              <a:t>アドレスに変換して、アクセス先を特定する作業が必要になります。この作業は「名前解決」とも呼ばれます。</a:t>
            </a:r>
          </a:p>
          <a:p>
            <a:endParaRPr kumimoji="1" lang="ja-JP" altLang="en-US" dirty="0"/>
          </a:p>
          <a:p>
            <a:r>
              <a:rPr kumimoji="1" lang="en-US" altLang="ja-JP" dirty="0"/>
              <a:t>URL</a:t>
            </a:r>
            <a:r>
              <a:rPr kumimoji="1" lang="ja-JP" altLang="en-US" dirty="0"/>
              <a:t>を構成する主な要素は「ドメイン」と、ページファイルを指定する「パス」です。</a:t>
            </a:r>
            <a:r>
              <a:rPr kumimoji="1" lang="en-US" altLang="ja-JP" dirty="0"/>
              <a:t>Web</a:t>
            </a:r>
            <a:r>
              <a:rPr kumimoji="1" lang="ja-JP" altLang="en-US" dirty="0"/>
              <a:t>サイトを表示するには、</a:t>
            </a:r>
            <a:r>
              <a:rPr kumimoji="1" lang="en-US" altLang="ja-JP" dirty="0"/>
              <a:t>URL</a:t>
            </a:r>
            <a:r>
              <a:rPr kumimoji="1" lang="ja-JP" altLang="en-US" dirty="0"/>
              <a:t>のドメイン部分を抜き出して</a:t>
            </a:r>
            <a:r>
              <a:rPr kumimoji="1" lang="en-US" altLang="ja-JP" dirty="0"/>
              <a:t>DNS</a:t>
            </a:r>
            <a:r>
              <a:rPr kumimoji="1" lang="ja-JP" altLang="en-US" dirty="0"/>
              <a:t>サーバーに照会し、通信相手となる</a:t>
            </a:r>
            <a:r>
              <a:rPr kumimoji="1" lang="en-US" altLang="ja-JP" dirty="0"/>
              <a:t>Web</a:t>
            </a:r>
            <a:r>
              <a:rPr kumimoji="1" lang="ja-JP" altLang="en-US" dirty="0"/>
              <a:t>サーバーの</a:t>
            </a:r>
            <a:r>
              <a:rPr kumimoji="1" lang="en-US" altLang="ja-JP" dirty="0"/>
              <a:t>IP</a:t>
            </a:r>
            <a:r>
              <a:rPr kumimoji="1" lang="ja-JP" altLang="en-US" dirty="0"/>
              <a:t>アドレスを特定します。</a:t>
            </a:r>
          </a:p>
          <a:p>
            <a:endParaRPr kumimoji="1" lang="ja-JP" altLang="en-US" dirty="0"/>
          </a:p>
          <a:p>
            <a:r>
              <a:rPr kumimoji="1" lang="ja-JP" altLang="en-US" dirty="0"/>
              <a:t>アクセス先の</a:t>
            </a:r>
            <a:r>
              <a:rPr kumimoji="1" lang="en-US" altLang="ja-JP" dirty="0"/>
              <a:t>IP</a:t>
            </a:r>
            <a:r>
              <a:rPr kumimoji="1" lang="ja-JP" altLang="en-US" dirty="0"/>
              <a:t>アドレスの送信</a:t>
            </a:r>
          </a:p>
          <a:p>
            <a:r>
              <a:rPr kumimoji="1" lang="en-US" altLang="ja-JP" dirty="0"/>
              <a:t>DNS</a:t>
            </a:r>
            <a:r>
              <a:rPr kumimoji="1" lang="ja-JP" altLang="en-US" dirty="0"/>
              <a:t>サーバーはインターネット上にいくつも存在します。クライアント端末はまず自分のネットワークに近い</a:t>
            </a:r>
            <a:r>
              <a:rPr kumimoji="1" lang="en-US" altLang="ja-JP" dirty="0"/>
              <a:t>DNS</a:t>
            </a:r>
            <a:r>
              <a:rPr kumimoji="1" lang="ja-JP" altLang="en-US" dirty="0"/>
              <a:t>サーバーに照会を行ない、</a:t>
            </a:r>
            <a:r>
              <a:rPr kumimoji="1" lang="en-US" altLang="ja-JP" dirty="0"/>
              <a:t>IP</a:t>
            </a:r>
            <a:r>
              <a:rPr kumimoji="1" lang="ja-JP" altLang="en-US" dirty="0"/>
              <a:t>アドレスを受け取る窓口とします。</a:t>
            </a:r>
            <a:r>
              <a:rPr kumimoji="1" lang="en-US" altLang="ja-JP" dirty="0"/>
              <a:t>DNS</a:t>
            </a:r>
            <a:r>
              <a:rPr kumimoji="1" lang="ja-JP" altLang="en-US" dirty="0"/>
              <a:t>サーバーはドメインの階層別に管轄分けされており、ユーザーが指定した</a:t>
            </a:r>
            <a:r>
              <a:rPr kumimoji="1" lang="en-US" altLang="ja-JP" dirty="0"/>
              <a:t>URL</a:t>
            </a:r>
            <a:r>
              <a:rPr kumimoji="1" lang="ja-JP" altLang="en-US" dirty="0"/>
              <a:t>に含まれるドメインと</a:t>
            </a:r>
            <a:r>
              <a:rPr kumimoji="1" lang="en-US" altLang="ja-JP" dirty="0"/>
              <a:t>IP</a:t>
            </a:r>
            <a:r>
              <a:rPr kumimoji="1" lang="ja-JP" altLang="en-US" dirty="0"/>
              <a:t>アドレスの対応情報を持つ</a:t>
            </a:r>
            <a:r>
              <a:rPr kumimoji="1" lang="en-US" altLang="ja-JP" dirty="0"/>
              <a:t>DNS</a:t>
            </a:r>
            <a:r>
              <a:rPr kumimoji="1" lang="ja-JP" altLang="en-US" dirty="0"/>
              <a:t>サーバーを参照するように窓口の</a:t>
            </a:r>
            <a:r>
              <a:rPr kumimoji="1" lang="en-US" altLang="ja-JP" dirty="0"/>
              <a:t>DNS</a:t>
            </a:r>
            <a:r>
              <a:rPr kumimoji="1" lang="ja-JP" altLang="en-US" dirty="0"/>
              <a:t>サーバーに応答します。</a:t>
            </a:r>
          </a:p>
          <a:p>
            <a:endParaRPr kumimoji="1" lang="ja-JP" altLang="en-US" dirty="0"/>
          </a:p>
          <a:p>
            <a:r>
              <a:rPr kumimoji="1" lang="ja-JP" altLang="en-US" dirty="0"/>
              <a:t>ドメインに対応する</a:t>
            </a:r>
            <a:r>
              <a:rPr kumimoji="1" lang="en-US" altLang="ja-JP" dirty="0"/>
              <a:t>IP</a:t>
            </a:r>
            <a:r>
              <a:rPr kumimoji="1" lang="ja-JP" altLang="en-US" dirty="0"/>
              <a:t>アドレス情報を持つ</a:t>
            </a:r>
            <a:r>
              <a:rPr kumimoji="1" lang="en-US" altLang="ja-JP" dirty="0"/>
              <a:t>DNS</a:t>
            </a:r>
            <a:r>
              <a:rPr kumimoji="1" lang="ja-JP" altLang="en-US" dirty="0"/>
              <a:t>サーバーと通信ができれば、窓口の</a:t>
            </a:r>
            <a:r>
              <a:rPr kumimoji="1" lang="en-US" altLang="ja-JP" dirty="0"/>
              <a:t>DNS</a:t>
            </a:r>
            <a:r>
              <a:rPr kumimoji="1" lang="ja-JP" altLang="en-US" dirty="0"/>
              <a:t>サーバー経由で</a:t>
            </a:r>
            <a:r>
              <a:rPr kumimoji="1" lang="en-US" altLang="ja-JP" dirty="0"/>
              <a:t>IP</a:t>
            </a:r>
            <a:r>
              <a:rPr kumimoji="1" lang="ja-JP" altLang="en-US" dirty="0"/>
              <a:t>アドレスをユーザーに返答します。</a:t>
            </a:r>
          </a:p>
          <a:p>
            <a:endParaRPr kumimoji="1" lang="ja-JP" altLang="en-US" dirty="0"/>
          </a:p>
          <a:p>
            <a:r>
              <a:rPr kumimoji="1" lang="en-US" altLang="ja-JP" dirty="0"/>
              <a:t>Web</a:t>
            </a:r>
            <a:r>
              <a:rPr kumimoji="1" lang="ja-JP" altLang="en-US" dirty="0"/>
              <a:t>サーバーにアクセスしてページデータを要求</a:t>
            </a:r>
          </a:p>
          <a:p>
            <a:r>
              <a:rPr kumimoji="1" lang="ja-JP" altLang="en-US" dirty="0"/>
              <a:t>クライアント端末は</a:t>
            </a:r>
            <a:r>
              <a:rPr kumimoji="1" lang="en-US" altLang="ja-JP" dirty="0"/>
              <a:t>DNS</a:t>
            </a:r>
            <a:r>
              <a:rPr kumimoji="1" lang="ja-JP" altLang="en-US" dirty="0"/>
              <a:t>サーバーから得た</a:t>
            </a:r>
            <a:r>
              <a:rPr kumimoji="1" lang="en-US" altLang="ja-JP" dirty="0"/>
              <a:t>IP</a:t>
            </a:r>
            <a:r>
              <a:rPr kumimoji="1" lang="ja-JP" altLang="en-US" dirty="0"/>
              <a:t>アドレスを用いて、</a:t>
            </a:r>
            <a:r>
              <a:rPr kumimoji="1" lang="en-US" altLang="ja-JP" dirty="0"/>
              <a:t>Web</a:t>
            </a:r>
            <a:r>
              <a:rPr kumimoji="1" lang="ja-JP" altLang="en-US" dirty="0"/>
              <a:t>サーバーと通信し、</a:t>
            </a:r>
            <a:r>
              <a:rPr kumimoji="1" lang="en-US" altLang="ja-JP" dirty="0"/>
              <a:t>Web</a:t>
            </a:r>
            <a:r>
              <a:rPr kumimoji="1" lang="ja-JP" altLang="en-US" dirty="0"/>
              <a:t>サイトのページファイルを送信するよう要求します。</a:t>
            </a:r>
            <a:r>
              <a:rPr kumimoji="1" lang="en-US" altLang="ja-JP" dirty="0"/>
              <a:t>Web</a:t>
            </a:r>
            <a:r>
              <a:rPr kumimoji="1" lang="ja-JP" altLang="en-US" dirty="0"/>
              <a:t>ブラウザが通信を行なうためのプロトコルや「</a:t>
            </a:r>
            <a:r>
              <a:rPr kumimoji="1" lang="en-US" altLang="ja-JP" dirty="0"/>
              <a:t>HTML</a:t>
            </a:r>
            <a:r>
              <a:rPr kumimoji="1" lang="ja-JP" altLang="en-US" dirty="0"/>
              <a:t>」方式でデータを送信してもらいます。</a:t>
            </a:r>
          </a:p>
          <a:p>
            <a:endParaRPr kumimoji="1" lang="ja-JP" altLang="en-US" dirty="0"/>
          </a:p>
          <a:p>
            <a:r>
              <a:rPr kumimoji="1" lang="en-US" altLang="ja-JP" dirty="0"/>
              <a:t>Web</a:t>
            </a:r>
            <a:r>
              <a:rPr kumimoji="1" lang="ja-JP" altLang="en-US" dirty="0"/>
              <a:t>ページの転送と表示</a:t>
            </a:r>
          </a:p>
          <a:p>
            <a:r>
              <a:rPr kumimoji="1" lang="ja-JP" altLang="en-US" dirty="0"/>
              <a:t>ページファイルの送信要求を受けた</a:t>
            </a:r>
            <a:r>
              <a:rPr kumimoji="1" lang="en-US" altLang="ja-JP" dirty="0"/>
              <a:t>Web</a:t>
            </a:r>
            <a:r>
              <a:rPr kumimoji="1" lang="ja-JP" altLang="en-US" dirty="0"/>
              <a:t>サーバーは、クライアント端末に</a:t>
            </a:r>
            <a:r>
              <a:rPr kumimoji="1" lang="en-US" altLang="ja-JP" dirty="0"/>
              <a:t>HTML</a:t>
            </a:r>
            <a:r>
              <a:rPr kumimoji="1" lang="ja-JP" altLang="en-US" dirty="0"/>
              <a:t>ファイルを送信します。送信された</a:t>
            </a:r>
            <a:r>
              <a:rPr kumimoji="1" lang="en-US" altLang="ja-JP" dirty="0"/>
              <a:t>HTML</a:t>
            </a:r>
            <a:r>
              <a:rPr kumimoji="1" lang="ja-JP" altLang="en-US" dirty="0"/>
              <a:t>ファイルは</a:t>
            </a:r>
            <a:r>
              <a:rPr kumimoji="1" lang="en-US" altLang="ja-JP" dirty="0"/>
              <a:t>Web</a:t>
            </a:r>
            <a:r>
              <a:rPr kumimoji="1" lang="ja-JP" altLang="en-US" dirty="0"/>
              <a:t>ブラウザに表示され、ユーザーは</a:t>
            </a:r>
            <a:r>
              <a:rPr kumimoji="1" lang="en-US" altLang="ja-JP" dirty="0"/>
              <a:t>URL</a:t>
            </a:r>
            <a:r>
              <a:rPr kumimoji="1" lang="ja-JP" altLang="en-US" dirty="0"/>
              <a:t>で指定したサイトページを閲覧できます。</a:t>
            </a:r>
          </a:p>
          <a:p>
            <a:r>
              <a:rPr kumimoji="1" lang="en-US" altLang="ja-JP" dirty="0"/>
              <a:t>Web</a:t>
            </a:r>
            <a:r>
              <a:rPr kumimoji="1" lang="ja-JP" altLang="en-US" dirty="0"/>
              <a:t>ページのデータ送信は</a:t>
            </a:r>
            <a:r>
              <a:rPr kumimoji="1" lang="en-US" altLang="ja-JP" dirty="0"/>
              <a:t>1</a:t>
            </a:r>
            <a:r>
              <a:rPr kumimoji="1" lang="ja-JP" altLang="en-US" dirty="0"/>
              <a:t>回のやり取りで完了することはなく、何回にも分けてデータを送受信するのが普通です。</a:t>
            </a:r>
          </a:p>
          <a:p>
            <a:endParaRPr kumimoji="1" lang="ja-JP" altLang="en-US" dirty="0"/>
          </a:p>
          <a:p>
            <a:r>
              <a:rPr kumimoji="1" lang="ja-JP" altLang="en-US" dirty="0"/>
              <a:t>以上のような</a:t>
            </a:r>
            <a:r>
              <a:rPr kumimoji="1" lang="en-US" altLang="ja-JP" dirty="0"/>
              <a:t>4</a:t>
            </a:r>
            <a:r>
              <a:rPr kumimoji="1" lang="ja-JP" altLang="en-US" dirty="0"/>
              <a:t>つの手順を踏み、</a:t>
            </a:r>
            <a:r>
              <a:rPr kumimoji="1" lang="en-US" altLang="ja-JP" dirty="0"/>
              <a:t>Web</a:t>
            </a:r>
            <a:r>
              <a:rPr kumimoji="1" lang="ja-JP" altLang="en-US" dirty="0"/>
              <a:t>サイトや</a:t>
            </a:r>
            <a:r>
              <a:rPr kumimoji="1" lang="en-US" altLang="ja-JP" dirty="0"/>
              <a:t>Web</a:t>
            </a:r>
            <a:r>
              <a:rPr kumimoji="1" lang="ja-JP" altLang="en-US" dirty="0"/>
              <a:t>ページは表示されます。</a:t>
            </a:r>
            <a:endParaRPr kumimoji="1" lang="en-US" altLang="ja-JP" dirty="0"/>
          </a:p>
          <a:p>
            <a:endParaRPr kumimoji="1" lang="en-US" altLang="ja-JP" dirty="0"/>
          </a:p>
          <a:p>
            <a:r>
              <a:rPr kumimoji="1" lang="ja-JP" altLang="en-US" dirty="0"/>
              <a:t>実際は①～②でもっと複雑なルーティングがなされる</a:t>
            </a:r>
            <a:endParaRPr kumimoji="1" lang="en-US" altLang="ja-JP" dirty="0"/>
          </a:p>
          <a:p>
            <a:r>
              <a:rPr kumimoji="1" lang="ja-JP" altLang="en-US" dirty="0"/>
              <a:t>指定された</a:t>
            </a:r>
            <a:r>
              <a:rPr kumimoji="1" lang="en-US" altLang="ja-JP" dirty="0"/>
              <a:t>DNS</a:t>
            </a:r>
            <a:r>
              <a:rPr kumimoji="1" lang="ja-JP" altLang="en-US" dirty="0"/>
              <a:t>サーバへアクセス（プロバイダなどが持つ）→ルート</a:t>
            </a:r>
            <a:r>
              <a:rPr kumimoji="1" lang="en-US" altLang="ja-JP" dirty="0"/>
              <a:t>DNS</a:t>
            </a:r>
            <a:r>
              <a:rPr kumimoji="1" lang="ja-JP" altLang="en-US" dirty="0"/>
              <a:t>から </a:t>
            </a:r>
            <a:r>
              <a:rPr kumimoji="1" lang="en-US" altLang="ja-JP" dirty="0"/>
              <a:t>.</a:t>
            </a:r>
            <a:r>
              <a:rPr kumimoji="1" lang="en-US" altLang="ja-JP" dirty="0" err="1"/>
              <a:t>jp</a:t>
            </a:r>
            <a:r>
              <a:rPr kumimoji="1" lang="ja-JP" altLang="en-US" dirty="0"/>
              <a:t>サーバのアドレスをもらう→</a:t>
            </a:r>
            <a:r>
              <a:rPr kumimoji="1" lang="en-US" altLang="ja-JP" dirty="0"/>
              <a:t>.</a:t>
            </a:r>
            <a:r>
              <a:rPr kumimoji="1" lang="en-US" altLang="ja-JP" dirty="0" err="1"/>
              <a:t>jp</a:t>
            </a:r>
            <a:r>
              <a:rPr kumimoji="1" lang="ja-JP" altLang="en-US" dirty="0"/>
              <a:t>サーバーから</a:t>
            </a:r>
            <a:r>
              <a:rPr kumimoji="1" lang="en-US" altLang="ja-JP" dirty="0"/>
              <a:t>co.jp</a:t>
            </a:r>
            <a:r>
              <a:rPr kumimoji="1" lang="ja-JP" altLang="en-US" dirty="0"/>
              <a:t>サーバのアドレスをもらう</a:t>
            </a:r>
            <a:endParaRPr kumimoji="1" lang="en-US" altLang="ja-JP" dirty="0"/>
          </a:p>
          <a:p>
            <a:r>
              <a:rPr kumimoji="1" lang="ja-JP" altLang="en-US" dirty="0"/>
              <a:t>→</a:t>
            </a:r>
            <a:r>
              <a:rPr kumimoji="1" lang="en-US" altLang="ja-JP" dirty="0"/>
              <a:t>co.jp</a:t>
            </a:r>
            <a:r>
              <a:rPr kumimoji="1" lang="ja-JP" altLang="en-US" dirty="0"/>
              <a:t>サーバーから</a:t>
            </a:r>
            <a:r>
              <a:rPr kumimoji="1" lang="en-US" altLang="ja-JP" dirty="0"/>
              <a:t>hoge.co.jp</a:t>
            </a:r>
            <a:r>
              <a:rPr kumimoji="1" lang="ja-JP" altLang="en-US" dirty="0"/>
              <a:t>サーバのアドレスをもらう</a:t>
            </a:r>
            <a:endParaRPr kumimoji="1" lang="en-US" altLang="ja-JP"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22</a:t>
            </a:fld>
            <a:endParaRPr kumimoji="1" lang="ja-JP" altLang="en-US"/>
          </a:p>
        </p:txBody>
      </p:sp>
    </p:spTree>
    <p:extLst>
      <p:ext uri="{BB962C8B-B14F-4D97-AF65-F5344CB8AC3E}">
        <p14:creationId xmlns:p14="http://schemas.microsoft.com/office/powerpoint/2010/main" val="9650773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Wingdings" panose="05000000000000000000" pitchFamily="2" charset="2"/>
              <a:buNone/>
            </a:pPr>
            <a:r>
              <a:rPr kumimoji="1" lang="en-US" altLang="ja-JP" dirty="0"/>
              <a:t>&gt;</a:t>
            </a:r>
            <a:r>
              <a:rPr kumimoji="1" lang="ja-JP" altLang="en-US" dirty="0"/>
              <a:t>だいなり</a:t>
            </a:r>
            <a:endParaRPr kumimoji="1" lang="en-US" altLang="ja-JP" dirty="0"/>
          </a:p>
          <a:p>
            <a:pPr marL="0" indent="0">
              <a:buFont typeface="Wingdings" panose="05000000000000000000" pitchFamily="2" charset="2"/>
              <a:buNone/>
            </a:pPr>
            <a:r>
              <a:rPr kumimoji="1" lang="en-US" altLang="ja-JP" dirty="0"/>
              <a:t>&lt;</a:t>
            </a:r>
            <a:r>
              <a:rPr kumimoji="1" lang="ja-JP" altLang="en-US" dirty="0"/>
              <a:t>しょうなり</a:t>
            </a:r>
            <a:endParaRPr kumimoji="1" lang="en-US" altLang="ja-JP" dirty="0"/>
          </a:p>
          <a:p>
            <a:pPr marL="0" indent="0">
              <a:buFont typeface="Wingdings" panose="05000000000000000000" pitchFamily="2" charset="2"/>
              <a:buNone/>
            </a:pPr>
            <a:endParaRPr kumimoji="1" lang="en-US" altLang="ja-JP" dirty="0"/>
          </a:p>
          <a:p>
            <a:pPr marL="0" indent="0">
              <a:buFont typeface="Wingdings" panose="05000000000000000000" pitchFamily="2" charset="2"/>
              <a:buNone/>
            </a:pP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243</a:t>
            </a:fld>
            <a:endParaRPr kumimoji="1" lang="ja-JP" altLang="en-US"/>
          </a:p>
        </p:txBody>
      </p:sp>
    </p:spTree>
    <p:extLst>
      <p:ext uri="{BB962C8B-B14F-4D97-AF65-F5344CB8AC3E}">
        <p14:creationId xmlns:p14="http://schemas.microsoft.com/office/powerpoint/2010/main" val="40678975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最後のカラム名指定に</a:t>
            </a:r>
            <a:r>
              <a:rPr kumimoji="1" lang="ja-JP" altLang="en-US" baseline="0" dirty="0"/>
              <a:t> </a:t>
            </a:r>
            <a:r>
              <a:rPr kumimoji="1" lang="en-US" altLang="ja-JP" baseline="0" dirty="0"/>
              <a:t>, </a:t>
            </a:r>
            <a:r>
              <a:rPr kumimoji="1" lang="ja-JP" altLang="en-US" baseline="0" dirty="0"/>
              <a:t>は要らない</a:t>
            </a:r>
            <a:endParaRPr kumimoji="1" lang="en-US" altLang="ja-JP" dirty="0"/>
          </a:p>
          <a:p>
            <a:endParaRPr kumimoji="1" lang="en-US" altLang="ja-JP" dirty="0"/>
          </a:p>
          <a:p>
            <a:r>
              <a:rPr kumimoji="1" lang="ja-JP" altLang="en-US" dirty="0"/>
              <a:t>＊を使わないべきなのは 大きくは保守性・安全性にかかわるため。</a:t>
            </a:r>
            <a:endParaRPr kumimoji="1" lang="en-US" altLang="ja-JP" dirty="0"/>
          </a:p>
          <a:p>
            <a:endParaRPr kumimoji="1" lang="en-US" altLang="ja-JP" dirty="0"/>
          </a:p>
          <a:p>
            <a:r>
              <a:rPr kumimoji="1" lang="ja-JP" altLang="en-US" dirty="0"/>
              <a:t>*を使うと</a:t>
            </a:r>
            <a:r>
              <a:rPr kumimoji="1" lang="en-US" altLang="ja-JP" dirty="0"/>
              <a:t>SELECT</a:t>
            </a:r>
            <a:r>
              <a:rPr kumimoji="1" lang="ja-JP" altLang="en-US" dirty="0"/>
              <a:t>するカラム名がマジックナンバー化する。顧客に見せてはいけないデータを拾ってしまうことも・・・</a:t>
            </a:r>
            <a:endParaRPr kumimoji="1" lang="en-US" altLang="ja-JP" dirty="0"/>
          </a:p>
          <a:p>
            <a:endParaRPr kumimoji="1" lang="en-US" altLang="ja-JP" dirty="0"/>
          </a:p>
          <a:p>
            <a:r>
              <a:rPr kumimoji="1" lang="en-US" altLang="ja-JP" dirty="0"/>
              <a:t>DB</a:t>
            </a:r>
            <a:r>
              <a:rPr kumimoji="1" lang="ja-JP" altLang="en-US" dirty="0"/>
              <a:t>の設計変更があり列が増減した際、検索結果が変化する。</a:t>
            </a:r>
            <a:endParaRPr kumimoji="1" lang="en-US" altLang="ja-JP" dirty="0"/>
          </a:p>
          <a:p>
            <a:r>
              <a:rPr kumimoji="1" lang="en-US" altLang="ja-JP" dirty="0"/>
              <a:t>DB</a:t>
            </a:r>
            <a:r>
              <a:rPr kumimoji="1" lang="ja-JP" altLang="en-US" dirty="0"/>
              <a:t>にアクセスするプログラムで*を使っていると予期せぬデータを拾ったりしてバグの原因になる、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246</a:t>
            </a:fld>
            <a:endParaRPr kumimoji="1" lang="ja-JP" altLang="en-US"/>
          </a:p>
        </p:txBody>
      </p:sp>
    </p:spTree>
    <p:extLst>
      <p:ext uri="{BB962C8B-B14F-4D97-AF65-F5344CB8AC3E}">
        <p14:creationId xmlns:p14="http://schemas.microsoft.com/office/powerpoint/2010/main" val="12635739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Wingdings" panose="05000000000000000000" pitchFamily="2" charset="2"/>
              <a:buNone/>
            </a:pPr>
            <a:r>
              <a:rPr kumimoji="1" lang="en-US" altLang="ja-JP" dirty="0"/>
              <a:t>&gt;</a:t>
            </a:r>
            <a:r>
              <a:rPr kumimoji="1" lang="ja-JP" altLang="en-US" dirty="0"/>
              <a:t>だいなり</a:t>
            </a:r>
            <a:endParaRPr kumimoji="1" lang="en-US" altLang="ja-JP" dirty="0"/>
          </a:p>
          <a:p>
            <a:pPr marL="0" indent="0">
              <a:buFont typeface="Wingdings" panose="05000000000000000000" pitchFamily="2" charset="2"/>
              <a:buNone/>
            </a:pPr>
            <a:r>
              <a:rPr kumimoji="1" lang="en-US" altLang="ja-JP" dirty="0"/>
              <a:t>&lt;</a:t>
            </a:r>
            <a:r>
              <a:rPr kumimoji="1" lang="ja-JP" altLang="en-US" dirty="0"/>
              <a:t>しょうなり</a:t>
            </a:r>
            <a:endParaRPr kumimoji="1" lang="en-US" altLang="ja-JP" dirty="0"/>
          </a:p>
          <a:p>
            <a:pPr marL="0" indent="0">
              <a:buFont typeface="Wingdings" panose="05000000000000000000" pitchFamily="2" charset="2"/>
              <a:buNone/>
            </a:pPr>
            <a:endParaRPr kumimoji="1" lang="en-US" altLang="ja-JP" dirty="0"/>
          </a:p>
          <a:p>
            <a:pPr marL="0" indent="0">
              <a:buFont typeface="Wingdings" panose="05000000000000000000" pitchFamily="2" charset="2"/>
              <a:buNone/>
            </a:pP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247</a:t>
            </a:fld>
            <a:endParaRPr kumimoji="1" lang="ja-JP" altLang="en-US"/>
          </a:p>
        </p:txBody>
      </p:sp>
    </p:spTree>
    <p:extLst>
      <p:ext uri="{BB962C8B-B14F-4D97-AF65-F5344CB8AC3E}">
        <p14:creationId xmlns:p14="http://schemas.microsoft.com/office/powerpoint/2010/main" val="41671428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tr</a:t>
            </a:r>
            <a:r>
              <a:rPr kumimoji="1" lang="ja-JP" altLang="en-US" dirty="0" smtClean="0"/>
              <a:t>の数だけ行が増える</a:t>
            </a:r>
            <a:endParaRPr kumimoji="1" lang="en-US" altLang="ja-JP" dirty="0" smtClean="0"/>
          </a:p>
          <a:p>
            <a:r>
              <a:rPr kumimoji="1" lang="en-US" altLang="ja-JP" dirty="0" err="1" smtClean="0"/>
              <a:t>th</a:t>
            </a:r>
            <a:r>
              <a:rPr kumimoji="1" lang="ja-JP" altLang="en-US" dirty="0" smtClean="0"/>
              <a:t>は見出しのためセンタリングされて太字になる</a:t>
            </a:r>
            <a:endParaRPr kumimoji="1" lang="en-US" altLang="ja-JP" dirty="0" smtClean="0"/>
          </a:p>
          <a:p>
            <a:r>
              <a:rPr kumimoji="1" lang="en-US" altLang="ja-JP" dirty="0" smtClean="0"/>
              <a:t>td</a:t>
            </a:r>
            <a:r>
              <a:rPr kumimoji="1" lang="ja-JP" altLang="en-US" dirty="0" smtClean="0"/>
              <a:t>はデータ</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279</a:t>
            </a:fld>
            <a:endParaRPr kumimoji="1" lang="ja-JP" altLang="en-US"/>
          </a:p>
        </p:txBody>
      </p:sp>
    </p:spTree>
    <p:extLst>
      <p:ext uri="{BB962C8B-B14F-4D97-AF65-F5344CB8AC3E}">
        <p14:creationId xmlns:p14="http://schemas.microsoft.com/office/powerpoint/2010/main" val="14089705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&lt;head&gt;&lt;body&gt;</a:t>
            </a:r>
            <a:r>
              <a:rPr kumimoji="1" lang="ja-JP" altLang="en-US" dirty="0" smtClean="0"/>
              <a:t>と同じく　文書構造を分割するもの</a:t>
            </a:r>
            <a:endParaRPr kumimoji="1" lang="en-US" altLang="ja-JP" dirty="0" smtClean="0"/>
          </a:p>
          <a:p>
            <a:r>
              <a:rPr kumimoji="1" lang="ja-JP" altLang="en-US" dirty="0" smtClean="0"/>
              <a:t>視覚障碍者向けの読み上げ機能などではこれでテーブルの構造を把握し、正しい順序で読み上げてくれる。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280</a:t>
            </a:fld>
            <a:endParaRPr kumimoji="1" lang="ja-JP" altLang="en-US"/>
          </a:p>
        </p:txBody>
      </p:sp>
    </p:spTree>
    <p:extLst>
      <p:ext uri="{BB962C8B-B14F-4D97-AF65-F5344CB8AC3E}">
        <p14:creationId xmlns:p14="http://schemas.microsoft.com/office/powerpoint/2010/main" val="9338904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振り込みという処理では</a:t>
            </a:r>
            <a:endParaRPr kumimoji="1" lang="en-US" altLang="ja-JP" dirty="0"/>
          </a:p>
          <a:p>
            <a:endParaRPr kumimoji="1" lang="en-US" altLang="ja-JP" dirty="0"/>
          </a:p>
          <a:p>
            <a:r>
              <a:rPr kumimoji="1" lang="en-US" altLang="ja-JP" dirty="0"/>
              <a:t>A</a:t>
            </a:r>
            <a:r>
              <a:rPr kumimoji="1" lang="ja-JP" altLang="en-US" dirty="0"/>
              <a:t>の口座から </a:t>
            </a:r>
            <a:r>
              <a:rPr kumimoji="1" lang="en-US" altLang="ja-JP" dirty="0"/>
              <a:t>-10000</a:t>
            </a:r>
            <a:r>
              <a:rPr kumimoji="1" lang="ja-JP" altLang="en-US" dirty="0"/>
              <a:t>する</a:t>
            </a:r>
            <a:endParaRPr kumimoji="1" lang="en-US" altLang="ja-JP" dirty="0"/>
          </a:p>
          <a:p>
            <a:r>
              <a:rPr kumimoji="1" lang="en-US" altLang="ja-JP" dirty="0"/>
              <a:t>B</a:t>
            </a:r>
            <a:r>
              <a:rPr kumimoji="1" lang="ja-JP" altLang="en-US" dirty="0"/>
              <a:t>の口座に   </a:t>
            </a:r>
            <a:r>
              <a:rPr kumimoji="1" lang="en-US" altLang="ja-JP" dirty="0"/>
              <a:t>+10000</a:t>
            </a:r>
            <a:r>
              <a:rPr kumimoji="1" lang="ja-JP" altLang="en-US" dirty="0"/>
              <a:t>する</a:t>
            </a:r>
            <a:endParaRPr kumimoji="1" lang="en-US" altLang="ja-JP" dirty="0"/>
          </a:p>
          <a:p>
            <a:r>
              <a:rPr kumimoji="1" lang="ja-JP" altLang="en-US" dirty="0"/>
              <a:t>の２つが達成されないと「振り込み成功」と言えない</a:t>
            </a:r>
            <a:endParaRPr kumimoji="1" lang="en-US" altLang="ja-JP" dirty="0"/>
          </a:p>
          <a:p>
            <a:r>
              <a:rPr kumimoji="1" lang="ja-JP" altLang="en-US" dirty="0"/>
              <a:t>そのため、この２つは トランザクションとして扱う必要がある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284</a:t>
            </a:fld>
            <a:endParaRPr kumimoji="1" lang="ja-JP" altLang="en-US"/>
          </a:p>
        </p:txBody>
      </p:sp>
    </p:spTree>
    <p:extLst>
      <p:ext uri="{BB962C8B-B14F-4D97-AF65-F5344CB8AC3E}">
        <p14:creationId xmlns:p14="http://schemas.microsoft.com/office/powerpoint/2010/main" val="36957854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shell</a:t>
            </a:r>
            <a:r>
              <a:rPr kumimoji="1" lang="en-US" altLang="ja-JP" baseline="0" dirty="0"/>
              <a:t> </a:t>
            </a:r>
            <a:r>
              <a:rPr kumimoji="1" lang="ja-JP" altLang="en-US" baseline="0" dirty="0"/>
              <a:t>を</a:t>
            </a:r>
            <a:r>
              <a:rPr kumimoji="1" lang="en-US" altLang="ja-JP" baseline="0" dirty="0"/>
              <a:t>2</a:t>
            </a:r>
            <a:r>
              <a:rPr kumimoji="1" lang="ja-JP" altLang="en-US" baseline="0" dirty="0"/>
              <a:t>つ立ち上げて検証</a:t>
            </a:r>
            <a:endParaRPr kumimoji="1" lang="en-US" altLang="ja-JP" baseline="0" dirty="0"/>
          </a:p>
          <a:p>
            <a:endParaRPr kumimoji="1" lang="en-US" altLang="ja-JP" baseline="0" dirty="0"/>
          </a:p>
          <a:p>
            <a:r>
              <a:rPr kumimoji="1" lang="en-US" altLang="ja-JP" baseline="0" dirty="0"/>
              <a:t>SET AUTOCOMMIT = 0;</a:t>
            </a:r>
          </a:p>
          <a:p>
            <a:endParaRPr kumimoji="1" lang="en-US" altLang="ja-JP" baseline="0" dirty="0"/>
          </a:p>
          <a:p>
            <a:r>
              <a:rPr kumimoji="1" lang="ja-JP" altLang="en-US" baseline="0" dirty="0"/>
              <a:t>①</a:t>
            </a:r>
            <a:r>
              <a:rPr kumimoji="1" lang="en-US" altLang="ja-JP" baseline="0" dirty="0"/>
              <a:t>BEGIN;</a:t>
            </a:r>
          </a:p>
          <a:p>
            <a:r>
              <a:rPr kumimoji="1" lang="en-US" altLang="ja-JP" baseline="0" dirty="0"/>
              <a:t>   INSERT INTO </a:t>
            </a:r>
            <a:r>
              <a:rPr kumimoji="1" lang="en-US" altLang="ja-JP" baseline="0" dirty="0" err="1"/>
              <a:t>emp</a:t>
            </a:r>
            <a:r>
              <a:rPr kumimoji="1" lang="en-US" altLang="ja-JP" baseline="0" dirty="0"/>
              <a:t>(</a:t>
            </a:r>
            <a:r>
              <a:rPr kumimoji="1" lang="en-US" altLang="ja-JP" baseline="0" dirty="0" err="1"/>
              <a:t>empno</a:t>
            </a:r>
            <a:r>
              <a:rPr kumimoji="1" lang="en-US" altLang="ja-JP" baseline="0" dirty="0"/>
              <a:t>)</a:t>
            </a:r>
          </a:p>
          <a:p>
            <a:r>
              <a:rPr kumimoji="1" lang="en-US" altLang="ja-JP" baseline="0" dirty="0"/>
              <a:t>   VALUE(10000);</a:t>
            </a:r>
          </a:p>
          <a:p>
            <a:r>
              <a:rPr kumimoji="1" lang="en-US" altLang="ja-JP" baseline="0" dirty="0"/>
              <a:t>   </a:t>
            </a:r>
          </a:p>
          <a:p>
            <a:r>
              <a:rPr kumimoji="1" lang="en-US" altLang="ja-JP" baseline="0" dirty="0"/>
              <a:t>   SELECT * FROM </a:t>
            </a:r>
            <a:r>
              <a:rPr kumimoji="1" lang="en-US" altLang="ja-JP" baseline="0" dirty="0" err="1"/>
              <a:t>emp</a:t>
            </a:r>
            <a:r>
              <a:rPr kumimoji="1" lang="en-US" altLang="ja-JP" baseline="0" dirty="0"/>
              <a:t>;</a:t>
            </a:r>
          </a:p>
          <a:p>
            <a:endParaRPr kumimoji="1" lang="en-US" altLang="ja-JP" baseline="0" dirty="0"/>
          </a:p>
          <a:p>
            <a:r>
              <a:rPr kumimoji="1" lang="ja-JP" altLang="en-US" baseline="0" dirty="0"/>
              <a:t>②</a:t>
            </a:r>
            <a:r>
              <a:rPr kumimoji="1" lang="en-US" altLang="ja-JP" baseline="0" dirty="0"/>
              <a:t>SELECT *FROM </a:t>
            </a:r>
            <a:r>
              <a:rPr kumimoji="1" lang="en-US" altLang="ja-JP" baseline="0" dirty="0" err="1"/>
              <a:t>emp</a:t>
            </a:r>
            <a:r>
              <a:rPr kumimoji="1" lang="en-US" altLang="ja-JP" baseline="0" dirty="0"/>
              <a:t>;</a:t>
            </a:r>
          </a:p>
          <a:p>
            <a:endParaRPr kumimoji="1" lang="en-US" altLang="ja-JP" baseline="0" dirty="0"/>
          </a:p>
          <a:p>
            <a:r>
              <a:rPr kumimoji="1" lang="ja-JP" altLang="en-US" baseline="0" dirty="0"/>
              <a:t>① </a:t>
            </a:r>
            <a:r>
              <a:rPr kumimoji="1" lang="en-US" altLang="ja-JP" baseline="0" dirty="0"/>
              <a:t>COMMIT;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① </a:t>
            </a:r>
            <a:r>
              <a:rPr kumimoji="1" lang="en-US" altLang="ja-JP" baseline="0" dirty="0"/>
              <a:t>DELETE FROM </a:t>
            </a:r>
            <a:r>
              <a:rPr kumimoji="1" lang="en-US" altLang="ja-JP" baseline="0" dirty="0" err="1"/>
              <a:t>emp</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WHERE </a:t>
            </a:r>
            <a:r>
              <a:rPr kumimoji="1" lang="en-US" altLang="ja-JP" baseline="0" dirty="0" err="1"/>
              <a:t>empno</a:t>
            </a:r>
            <a:r>
              <a:rPr kumimoji="1" lang="en-US" altLang="ja-JP" baseline="0" dirty="0"/>
              <a:t> = 10000;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①</a:t>
            </a:r>
            <a:r>
              <a:rPr kumimoji="1" lang="en-US" altLang="ja-JP" baseline="0" dirty="0"/>
              <a:t>ROLLBACK;</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 SELECT *FROM </a:t>
            </a:r>
            <a:r>
              <a:rPr kumimoji="1" lang="en-US" altLang="ja-JP" baseline="0" dirty="0" err="1"/>
              <a:t>emp</a:t>
            </a:r>
            <a:r>
              <a:rPr kumimoji="1" lang="en-US" altLang="ja-JP" baseline="0" dirty="0"/>
              <a:t>;</a:t>
            </a:r>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288</a:t>
            </a:fld>
            <a:endParaRPr kumimoji="1" lang="ja-JP" altLang="en-US"/>
          </a:p>
        </p:txBody>
      </p:sp>
    </p:spTree>
    <p:extLst>
      <p:ext uri="{BB962C8B-B14F-4D97-AF65-F5344CB8AC3E}">
        <p14:creationId xmlns:p14="http://schemas.microsoft.com/office/powerpoint/2010/main" val="16508252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292</a:t>
            </a:fld>
            <a:endParaRPr kumimoji="1" lang="ja-JP" altLang="en-US"/>
          </a:p>
        </p:txBody>
      </p:sp>
    </p:spTree>
    <p:extLst>
      <p:ext uri="{BB962C8B-B14F-4D97-AF65-F5344CB8AC3E}">
        <p14:creationId xmlns:p14="http://schemas.microsoft.com/office/powerpoint/2010/main" val="11530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Cent</a:t>
            </a:r>
            <a:r>
              <a:rPr lang="ja-JP" altLang="en-US" dirty="0"/>
              <a:t>がよくつかわれるのは　商用で信頼のある</a:t>
            </a:r>
            <a:r>
              <a:rPr lang="en-US" altLang="ja-JP" dirty="0"/>
              <a:t>Red Hat Enterprise Linux</a:t>
            </a:r>
          </a:p>
          <a:p>
            <a:r>
              <a:rPr lang="ja-JP" altLang="en-US" dirty="0"/>
              <a:t>からライセンス的に問題のある部分を除去したフリーのディストリだから</a:t>
            </a:r>
            <a:endParaRPr lang="en-US" altLang="ja-JP" dirty="0"/>
          </a:p>
          <a:p>
            <a:endParaRPr lang="en-US" altLang="ja-JP" dirty="0"/>
          </a:p>
          <a:p>
            <a:r>
              <a:rPr kumimoji="1" lang="en-US" altLang="ja-JP" dirty="0"/>
              <a:t>Linux</a:t>
            </a:r>
            <a:r>
              <a:rPr kumimoji="1" lang="ja-JP" altLang="en-US" dirty="0"/>
              <a:t>が使われる理由は諸々あるけど　</a:t>
            </a:r>
            <a:r>
              <a:rPr kumimoji="1" lang="en-US" altLang="ja-JP" dirty="0" err="1"/>
              <a:t>Appache</a:t>
            </a:r>
            <a:r>
              <a:rPr kumimoji="1" lang="ja-JP" altLang="en-US" dirty="0"/>
              <a:t>がもともと</a:t>
            </a:r>
            <a:r>
              <a:rPr kumimoji="1" lang="en-US" altLang="ja-JP" dirty="0"/>
              <a:t>Linux</a:t>
            </a:r>
            <a:r>
              <a:rPr kumimoji="1" lang="ja-JP" altLang="en-US" dirty="0"/>
              <a:t>前提で作られていることが大きいかも</a:t>
            </a:r>
            <a:endParaRPr kumimoji="1" lang="en-US" altLang="ja-JP" dirty="0"/>
          </a:p>
          <a:p>
            <a:endParaRPr kumimoji="1" lang="en-US" altLang="ja-JP" dirty="0"/>
          </a:p>
          <a:p>
            <a:r>
              <a:rPr kumimoji="1" lang="en-US" altLang="ja-JP" dirty="0"/>
              <a:t>IIS</a:t>
            </a:r>
          </a:p>
          <a:p>
            <a:r>
              <a:rPr kumimoji="1" lang="en-US" altLang="ja-JP" sz="1200" b="0" i="0" kern="1200" dirty="0">
                <a:solidFill>
                  <a:schemeClr val="tx1"/>
                </a:solidFill>
                <a:effectLst/>
                <a:latin typeface="+mn-lt"/>
                <a:ea typeface="+mn-ea"/>
                <a:cs typeface="+mn-cs"/>
              </a:rPr>
              <a:t>Internet Information Services</a:t>
            </a:r>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標準のサーバ</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23</a:t>
            </a:fld>
            <a:endParaRPr kumimoji="1" lang="ja-JP" altLang="en-US"/>
          </a:p>
        </p:txBody>
      </p:sp>
    </p:spTree>
    <p:extLst>
      <p:ext uri="{BB962C8B-B14F-4D97-AF65-F5344CB8AC3E}">
        <p14:creationId xmlns:p14="http://schemas.microsoft.com/office/powerpoint/2010/main" val="20944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25</a:t>
            </a:fld>
            <a:endParaRPr kumimoji="1" lang="ja-JP" altLang="en-US"/>
          </a:p>
        </p:txBody>
      </p:sp>
    </p:spTree>
    <p:extLst>
      <p:ext uri="{BB962C8B-B14F-4D97-AF65-F5344CB8AC3E}">
        <p14:creationId xmlns:p14="http://schemas.microsoft.com/office/powerpoint/2010/main" val="25316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27</a:t>
            </a:fld>
            <a:endParaRPr kumimoji="1" lang="ja-JP" altLang="en-US"/>
          </a:p>
        </p:txBody>
      </p:sp>
    </p:spTree>
    <p:extLst>
      <p:ext uri="{BB962C8B-B14F-4D97-AF65-F5344CB8AC3E}">
        <p14:creationId xmlns:p14="http://schemas.microsoft.com/office/powerpoint/2010/main" val="29439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425066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40</a:t>
            </a:fld>
            <a:endParaRPr kumimoji="1" lang="ja-JP" altLang="en-US"/>
          </a:p>
        </p:txBody>
      </p:sp>
    </p:spTree>
    <p:extLst>
      <p:ext uri="{BB962C8B-B14F-4D97-AF65-F5344CB8AC3E}">
        <p14:creationId xmlns:p14="http://schemas.microsoft.com/office/powerpoint/2010/main" val="387707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マークアップ言語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HTML</a:t>
            </a:r>
            <a:r>
              <a:rPr lang="ja-JP" altLang="en-US" dirty="0"/>
              <a:t>は命令通りに処理を実行するプログラミング言語とは違い、あくまでも文章の構造を整理しているだけ。</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そのためマークアップ</a:t>
            </a:r>
            <a:r>
              <a:rPr lang="en-US" altLang="ja-JP" dirty="0"/>
              <a:t>(</a:t>
            </a:r>
            <a:r>
              <a:rPr lang="ja-JP" altLang="en-US" dirty="0"/>
              <a:t>構造に目印をつける</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これをさらに簡潔化したものを軽量マークアップ言語という　</a:t>
            </a:r>
            <a:r>
              <a:rPr lang="en-US" altLang="ja-JP" dirty="0"/>
              <a:t>markdown</a:t>
            </a:r>
            <a:r>
              <a:rPr lang="ja-JP" altLang="en-US" dirty="0"/>
              <a:t>などが該当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拡張子は「</a:t>
            </a:r>
            <a:r>
              <a:rPr lang="en-US" altLang="ja-JP" dirty="0"/>
              <a:t>html</a:t>
            </a:r>
            <a:r>
              <a:rPr lang="ja-JP" altLang="en-US" dirty="0"/>
              <a:t>」</a:t>
            </a:r>
            <a:r>
              <a:rPr lang="en-US" altLang="ja-JP" dirty="0"/>
              <a:t>or</a:t>
            </a:r>
            <a:r>
              <a:rPr lang="ja-JP" altLang="en-US" dirty="0"/>
              <a:t>「</a:t>
            </a:r>
            <a:r>
              <a:rPr lang="en-US" altLang="ja-JP" dirty="0"/>
              <a:t>htm</a:t>
            </a:r>
            <a:r>
              <a:rPr lang="ja-JP" altLang="en-US" dirty="0"/>
              <a:t>」</a:t>
            </a:r>
            <a:endParaRPr kumimoji="1" lang="en-US" altLang="ja-JP" dirty="0"/>
          </a:p>
          <a:p>
            <a:r>
              <a:rPr kumimoji="1" lang="ja-JP" altLang="en-US" dirty="0"/>
              <a:t>過去に拡張子は</a:t>
            </a:r>
            <a:r>
              <a:rPr kumimoji="1" lang="en-US" altLang="ja-JP" dirty="0"/>
              <a:t>3</a:t>
            </a:r>
            <a:r>
              <a:rPr kumimoji="1" lang="ja-JP" altLang="en-US" dirty="0"/>
              <a:t>文字にしようという動きがあったため</a:t>
            </a:r>
            <a:r>
              <a:rPr kumimoji="1" lang="en-US" altLang="ja-JP" dirty="0"/>
              <a:t>htm</a:t>
            </a:r>
            <a:r>
              <a:rPr kumimoji="1" lang="ja-JP" altLang="en-US" dirty="0"/>
              <a:t>が存在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u="sng" dirty="0">
                <a:solidFill>
                  <a:srgbClr val="1A0DAB"/>
                </a:solidFill>
                <a:effectLst/>
                <a:latin typeface="arial" panose="020B0604020202020204" pitchFamily="34" charset="0"/>
                <a:hlinkClick r:id="rId3"/>
              </a:rPr>
              <a:t/>
            </a:r>
            <a:br>
              <a:rPr lang="en-US" altLang="ja-JP" b="0" i="0" u="sng" dirty="0">
                <a:solidFill>
                  <a:srgbClr val="1A0DAB"/>
                </a:solidFill>
                <a:effectLst/>
                <a:latin typeface="arial" panose="020B0604020202020204" pitchFamily="34" charset="0"/>
                <a:hlinkClick r:id="rId3"/>
              </a:rPr>
            </a:br>
            <a:r>
              <a:rPr lang="en-US" altLang="ja-JP" b="0" i="0" u="sng" dirty="0">
                <a:solidFill>
                  <a:srgbClr val="1A0DAB"/>
                </a:solidFill>
                <a:effectLst/>
                <a:latin typeface="arial" panose="020B0604020202020204" pitchFamily="34" charset="0"/>
                <a:hlinkClick r:id="rId3"/>
              </a:rPr>
              <a:t>World Wide Web Consortium</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41</a:t>
            </a:fld>
            <a:endParaRPr kumimoji="1" lang="ja-JP" altLang="en-US"/>
          </a:p>
        </p:txBody>
      </p:sp>
    </p:spTree>
    <p:extLst>
      <p:ext uri="{BB962C8B-B14F-4D97-AF65-F5344CB8AC3E}">
        <p14:creationId xmlns:p14="http://schemas.microsoft.com/office/powerpoint/2010/main" val="5544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42</a:t>
            </a:fld>
            <a:endParaRPr kumimoji="1" lang="ja-JP" altLang="en-US"/>
          </a:p>
        </p:txBody>
      </p:sp>
    </p:spTree>
    <p:extLst>
      <p:ext uri="{BB962C8B-B14F-4D97-AF65-F5344CB8AC3E}">
        <p14:creationId xmlns:p14="http://schemas.microsoft.com/office/powerpoint/2010/main" val="193423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クライアントサイドスクリプト</a:t>
            </a:r>
            <a:endParaRPr kumimoji="1" lang="en-US" altLang="ja-JP" dirty="0"/>
          </a:p>
          <a:p>
            <a:r>
              <a:rPr kumimoji="1" lang="ja-JP" altLang="en-US" dirty="0"/>
              <a:t>利点：マウスの現在位置などブラウザの情報を取得できる。</a:t>
            </a:r>
            <a:endParaRPr kumimoji="1" lang="en-US" altLang="ja-JP" dirty="0"/>
          </a:p>
          <a:p>
            <a:r>
              <a:rPr kumimoji="1" lang="ja-JP" altLang="en-US" dirty="0"/>
              <a:t>欠点：コードの実行がブラウザに依存するため、使用するブラウザによっては正常に動かない可能性がある。</a:t>
            </a:r>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43</a:t>
            </a:fld>
            <a:endParaRPr kumimoji="1" lang="ja-JP" altLang="en-US"/>
          </a:p>
        </p:txBody>
      </p:sp>
    </p:spTree>
    <p:extLst>
      <p:ext uri="{BB962C8B-B14F-4D97-AF65-F5344CB8AC3E}">
        <p14:creationId xmlns:p14="http://schemas.microsoft.com/office/powerpoint/2010/main" val="8904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5</a:t>
            </a:fld>
            <a:endParaRPr kumimoji="1" lang="ja-JP" altLang="en-US"/>
          </a:p>
        </p:txBody>
      </p:sp>
    </p:spTree>
    <p:extLst>
      <p:ext uri="{BB962C8B-B14F-4D97-AF65-F5344CB8AC3E}">
        <p14:creationId xmlns:p14="http://schemas.microsoft.com/office/powerpoint/2010/main" val="80962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57</a:t>
            </a:fld>
            <a:endParaRPr lang="ja-JP" altLang="en-US">
              <a:solidFill>
                <a:prstClr val="black"/>
              </a:solidFill>
            </a:endParaRPr>
          </a:p>
        </p:txBody>
      </p:sp>
    </p:spTree>
    <p:extLst>
      <p:ext uri="{BB962C8B-B14F-4D97-AF65-F5344CB8AC3E}">
        <p14:creationId xmlns:p14="http://schemas.microsoft.com/office/powerpoint/2010/main" val="428510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231889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60</a:t>
            </a:fld>
            <a:endParaRPr lang="ja-JP" altLang="en-US">
              <a:solidFill>
                <a:prstClr val="black"/>
              </a:solidFill>
            </a:endParaRPr>
          </a:p>
        </p:txBody>
      </p:sp>
    </p:spTree>
    <p:extLst>
      <p:ext uri="{BB962C8B-B14F-4D97-AF65-F5344CB8AC3E}">
        <p14:creationId xmlns:p14="http://schemas.microsoft.com/office/powerpoint/2010/main" val="28321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205281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符号の反転では現在の符号が</a:t>
            </a:r>
            <a:r>
              <a:rPr kumimoji="1" lang="en-US" altLang="ja-JP" dirty="0"/>
              <a:t>+</a:t>
            </a:r>
            <a:r>
              <a:rPr kumimoji="1" lang="ja-JP" altLang="en-US" dirty="0"/>
              <a:t>なら</a:t>
            </a:r>
            <a:r>
              <a:rPr kumimoji="1" lang="en-US" altLang="ja-JP" dirty="0"/>
              <a:t>-</a:t>
            </a:r>
            <a:r>
              <a:rPr kumimoji="1" lang="ja-JP" altLang="en-US" dirty="0"/>
              <a:t>へ、</a:t>
            </a:r>
            <a:r>
              <a:rPr kumimoji="1" lang="en-US" altLang="ja-JP" dirty="0"/>
              <a:t>-</a:t>
            </a:r>
            <a:r>
              <a:rPr kumimoji="1" lang="ja-JP" altLang="en-US" dirty="0"/>
              <a:t>なら</a:t>
            </a:r>
            <a:r>
              <a:rPr kumimoji="1" lang="en-US" altLang="ja-JP" dirty="0"/>
              <a:t>+</a:t>
            </a:r>
            <a:r>
              <a:rPr kumimoji="1" lang="ja-JP" altLang="en-US" dirty="0"/>
              <a:t>になる</a:t>
            </a:r>
            <a:endParaRPr kumimoji="1" lang="en-US" altLang="ja-JP" dirty="0"/>
          </a:p>
          <a:p>
            <a:r>
              <a:rPr kumimoji="1" lang="ja-JP" altLang="en-US" dirty="0"/>
              <a:t>算術演算する際は代入先を指定する必要がある。</a:t>
            </a:r>
            <a:endParaRPr kumimoji="1" lang="en-US" altLang="ja-JP" dirty="0"/>
          </a:p>
          <a:p>
            <a:endParaRPr kumimoji="1" lang="en-US" altLang="ja-JP" dirty="0"/>
          </a:p>
          <a:p>
            <a:r>
              <a:rPr kumimoji="1" lang="ja-JP" altLang="en-US" dirty="0"/>
              <a:t>演算の順番について</a:t>
            </a:r>
            <a:endParaRPr kumimoji="1" lang="en-US" altLang="ja-JP" dirty="0"/>
          </a:p>
          <a:p>
            <a:r>
              <a:rPr kumimoji="1" lang="ja-JP" altLang="en-US" dirty="0"/>
              <a:t>かっこつけたほうが見やすいしわかりやすい</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64</a:t>
            </a:fld>
            <a:endParaRPr lang="ja-JP" altLang="en-US">
              <a:solidFill>
                <a:prstClr val="black"/>
              </a:solidFill>
            </a:endParaRPr>
          </a:p>
        </p:txBody>
      </p:sp>
    </p:spTree>
    <p:extLst>
      <p:ext uri="{BB962C8B-B14F-4D97-AF65-F5344CB8AC3E}">
        <p14:creationId xmlns:p14="http://schemas.microsoft.com/office/powerpoint/2010/main" val="162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65</a:t>
            </a:fld>
            <a:endParaRPr kumimoji="1" lang="ja-JP" altLang="en-US"/>
          </a:p>
        </p:txBody>
      </p:sp>
    </p:spTree>
    <p:extLst>
      <p:ext uri="{BB962C8B-B14F-4D97-AF65-F5344CB8AC3E}">
        <p14:creationId xmlns:p14="http://schemas.microsoft.com/office/powerpoint/2010/main" val="1861402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amazon.co.jp/</a:t>
            </a:r>
            <a:r>
              <a:rPr kumimoji="1" lang="en-US" altLang="ja-JP" dirty="0" err="1"/>
              <a:t>s?k</a:t>
            </a:r>
            <a:r>
              <a:rPr kumimoji="1" lang="en-US" altLang="ja-JP" dirty="0"/>
              <a:t>=</a:t>
            </a:r>
            <a:r>
              <a:rPr kumimoji="1" lang="ja-JP" altLang="en-US" dirty="0"/>
              <a:t>キーワード と直接入力すれば</a:t>
            </a:r>
            <a:r>
              <a:rPr kumimoji="1" lang="en-US" altLang="ja-JP" dirty="0"/>
              <a:t>GET</a:t>
            </a:r>
            <a:r>
              <a:rPr kumimoji="1" lang="ja-JP" altLang="en-US" dirty="0"/>
              <a:t>の動作を確認できる</a:t>
            </a:r>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69</a:t>
            </a:fld>
            <a:endParaRPr kumimoji="1" lang="ja-JP" altLang="en-US"/>
          </a:p>
        </p:txBody>
      </p:sp>
    </p:spTree>
    <p:extLst>
      <p:ext uri="{BB962C8B-B14F-4D97-AF65-F5344CB8AC3E}">
        <p14:creationId xmlns:p14="http://schemas.microsoft.com/office/powerpoint/2010/main" val="123520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70</a:t>
            </a:fld>
            <a:endParaRPr kumimoji="1" lang="ja-JP" altLang="en-US"/>
          </a:p>
        </p:txBody>
      </p:sp>
    </p:spTree>
    <p:extLst>
      <p:ext uri="{BB962C8B-B14F-4D97-AF65-F5344CB8AC3E}">
        <p14:creationId xmlns:p14="http://schemas.microsoft.com/office/powerpoint/2010/main" val="92011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開始タグは必ずあるが終了タグがないものもある</a:t>
            </a:r>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73</a:t>
            </a:fld>
            <a:endParaRPr kumimoji="1" lang="ja-JP" altLang="en-US"/>
          </a:p>
        </p:txBody>
      </p:sp>
    </p:spTree>
    <p:extLst>
      <p:ext uri="{BB962C8B-B14F-4D97-AF65-F5344CB8AC3E}">
        <p14:creationId xmlns:p14="http://schemas.microsoft.com/office/powerpoint/2010/main" val="4902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開始タグは必ずあるが終了タグがないものもある</a:t>
            </a:r>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74</a:t>
            </a:fld>
            <a:endParaRPr kumimoji="1" lang="ja-JP" altLang="en-US"/>
          </a:p>
        </p:txBody>
      </p:sp>
    </p:spTree>
    <p:extLst>
      <p:ext uri="{BB962C8B-B14F-4D97-AF65-F5344CB8AC3E}">
        <p14:creationId xmlns:p14="http://schemas.microsoft.com/office/powerpoint/2010/main" val="92646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a:t>
            </a:fld>
            <a:endParaRPr kumimoji="1" lang="ja-JP" altLang="en-US"/>
          </a:p>
        </p:txBody>
      </p:sp>
    </p:spTree>
    <p:extLst>
      <p:ext uri="{BB962C8B-B14F-4D97-AF65-F5344CB8AC3E}">
        <p14:creationId xmlns:p14="http://schemas.microsoft.com/office/powerpoint/2010/main" val="269024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76</a:t>
            </a:fld>
            <a:endParaRPr kumimoji="1" lang="ja-JP" altLang="en-US"/>
          </a:p>
        </p:txBody>
      </p:sp>
    </p:spTree>
    <p:extLst>
      <p:ext uri="{BB962C8B-B14F-4D97-AF65-F5344CB8AC3E}">
        <p14:creationId xmlns:p14="http://schemas.microsoft.com/office/powerpoint/2010/main" val="326036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80</a:t>
            </a:fld>
            <a:endParaRPr kumimoji="1" lang="ja-JP" altLang="en-US"/>
          </a:p>
        </p:txBody>
      </p:sp>
    </p:spTree>
    <p:extLst>
      <p:ext uri="{BB962C8B-B14F-4D97-AF65-F5344CB8AC3E}">
        <p14:creationId xmlns:p14="http://schemas.microsoft.com/office/powerpoint/2010/main" val="170613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上から下に一本道で進んでいく。</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82</a:t>
            </a:fld>
            <a:endParaRPr kumimoji="1" lang="ja-JP" altLang="en-US"/>
          </a:p>
        </p:txBody>
      </p:sp>
    </p:spTree>
    <p:extLst>
      <p:ext uri="{BB962C8B-B14F-4D97-AF65-F5344CB8AC3E}">
        <p14:creationId xmlns:p14="http://schemas.microsoft.com/office/powerpoint/2010/main" val="230950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今回から学ぶ制御構造では一本道ではなく条件による分岐や繰り返し等の処理が行われる。</a:t>
            </a:r>
            <a:endParaRPr kumimoji="1" lang="en-US" altLang="ja-JP" dirty="0"/>
          </a:p>
          <a:p>
            <a:r>
              <a:rPr kumimoji="1" lang="ja-JP" altLang="en-US" dirty="0"/>
              <a:t>例として分岐処理を挙げると、「今日は晴れているか」という条件に対して、ＹＥＳならピクニックへＮＯなら読書をするといった感じ</a:t>
            </a:r>
            <a:endParaRPr kumimoji="1" lang="en-US" altLang="ja-JP" dirty="0"/>
          </a:p>
          <a:p>
            <a:r>
              <a:rPr kumimoji="1" lang="ja-JP" altLang="en-US" dirty="0"/>
              <a:t>今回は例に挙げた分岐処理を行うための制御文「</a:t>
            </a:r>
            <a:r>
              <a:rPr kumimoji="1" lang="en-US" altLang="ja-JP" dirty="0"/>
              <a:t>if</a:t>
            </a:r>
            <a:r>
              <a:rPr kumimoji="1" lang="ja-JP" altLang="en-US" dirty="0"/>
              <a:t>文」を学んでいく。</a:t>
            </a:r>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83</a:t>
            </a:fld>
            <a:endParaRPr kumimoji="1" lang="ja-JP" altLang="en-US"/>
          </a:p>
        </p:txBody>
      </p:sp>
    </p:spTree>
    <p:extLst>
      <p:ext uri="{BB962C8B-B14F-4D97-AF65-F5344CB8AC3E}">
        <p14:creationId xmlns:p14="http://schemas.microsoft.com/office/powerpoint/2010/main" val="1216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そもそも</a:t>
            </a:r>
            <a:r>
              <a:rPr kumimoji="1" lang="en-US" altLang="ja-JP" dirty="0"/>
              <a:t>if</a:t>
            </a:r>
            <a:r>
              <a:rPr kumimoji="1" lang="ja-JP" altLang="en-US" dirty="0"/>
              <a:t>文とはどういったものなのか。上記を交え説明</a:t>
            </a:r>
            <a:endParaRPr kumimoji="1" lang="en-US" altLang="ja-JP" dirty="0"/>
          </a:p>
          <a:p>
            <a:r>
              <a:rPr kumimoji="1" lang="en-US" altLang="ja-JP" dirty="0"/>
              <a:t>“</a:t>
            </a:r>
            <a:r>
              <a:rPr kumimoji="1" lang="ja-JP" altLang="en-US" dirty="0"/>
              <a:t>条件を付けることで処理の分岐を行える</a:t>
            </a:r>
            <a:r>
              <a:rPr kumimoji="1" lang="en-US" altLang="ja-JP" dirty="0"/>
              <a:t>”</a:t>
            </a:r>
            <a:r>
              <a:rPr kumimoji="1" lang="ja-JP" altLang="en-US" dirty="0"/>
              <a:t>（ＰＬＣの時に出てきた、いわゆる条件制御）</a:t>
            </a:r>
            <a:endParaRPr kumimoji="1" lang="en-US" altLang="ja-JP" dirty="0"/>
          </a:p>
          <a:p>
            <a:endParaRPr kumimoji="1" lang="en-US" altLang="ja-JP" dirty="0"/>
          </a:p>
          <a:p>
            <a:r>
              <a:rPr kumimoji="1" lang="ja-JP" altLang="en-US" dirty="0"/>
              <a:t>例えばおふろの追いだき</a:t>
            </a:r>
            <a:endParaRPr kumimoji="1" lang="en-US" altLang="ja-JP" dirty="0"/>
          </a:p>
          <a:p>
            <a:r>
              <a:rPr kumimoji="1" lang="ja-JP" altLang="en-US" dirty="0"/>
              <a:t>温度センサでお湯の温度を監視し、設定された温度に以上なったら追いだきを停止する（後に保温や追いだき停止時にはブザーを鳴らす等の処理）。</a:t>
            </a:r>
            <a:endParaRPr kumimoji="1" lang="en-US" altLang="ja-JP" dirty="0"/>
          </a:p>
          <a:p>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84</a:t>
            </a:fld>
            <a:endParaRPr kumimoji="1" lang="ja-JP" altLang="en-US"/>
          </a:p>
        </p:txBody>
      </p:sp>
    </p:spTree>
    <p:extLst>
      <p:ext uri="{BB962C8B-B14F-4D97-AF65-F5344CB8AC3E}">
        <p14:creationId xmlns:p14="http://schemas.microsoft.com/office/powerpoint/2010/main" val="2492849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if</a:t>
            </a:r>
            <a:r>
              <a:rPr kumimoji="1" lang="ja-JP" altLang="en-US" dirty="0"/>
              <a:t>文では</a:t>
            </a:r>
            <a:r>
              <a:rPr kumimoji="1" lang="en-US" altLang="ja-JP" dirty="0"/>
              <a:t>if</a:t>
            </a:r>
            <a:r>
              <a:rPr kumimoji="1" lang="ja-JP" altLang="en-US" dirty="0"/>
              <a:t>の後の（）に処理を分けるための条件を書く</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85</a:t>
            </a:fld>
            <a:endParaRPr kumimoji="1" lang="ja-JP" altLang="en-US"/>
          </a:p>
        </p:txBody>
      </p:sp>
    </p:spTree>
    <p:extLst>
      <p:ext uri="{BB962C8B-B14F-4D97-AF65-F5344CB8AC3E}">
        <p14:creationId xmlns:p14="http://schemas.microsoft.com/office/powerpoint/2010/main" val="364862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86</a:t>
            </a:fld>
            <a:endParaRPr kumimoji="1" lang="ja-JP" altLang="en-US"/>
          </a:p>
        </p:txBody>
      </p:sp>
    </p:spTree>
    <p:extLst>
      <p:ext uri="{BB962C8B-B14F-4D97-AF65-F5344CB8AC3E}">
        <p14:creationId xmlns:p14="http://schemas.microsoft.com/office/powerpoint/2010/main" val="25253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87</a:t>
            </a:fld>
            <a:endParaRPr kumimoji="1" lang="ja-JP" altLang="en-US"/>
          </a:p>
        </p:txBody>
      </p:sp>
    </p:spTree>
    <p:extLst>
      <p:ext uri="{BB962C8B-B14F-4D97-AF65-F5344CB8AC3E}">
        <p14:creationId xmlns:p14="http://schemas.microsoft.com/office/powerpoint/2010/main" val="3571866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88</a:t>
            </a:fld>
            <a:endParaRPr kumimoji="1" lang="ja-JP" altLang="en-US"/>
          </a:p>
        </p:txBody>
      </p:sp>
    </p:spTree>
    <p:extLst>
      <p:ext uri="{BB962C8B-B14F-4D97-AF65-F5344CB8AC3E}">
        <p14:creationId xmlns:p14="http://schemas.microsoft.com/office/powerpoint/2010/main" val="352647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89</a:t>
            </a:fld>
            <a:endParaRPr kumimoji="1" lang="ja-JP" altLang="en-US"/>
          </a:p>
        </p:txBody>
      </p:sp>
    </p:spTree>
    <p:extLst>
      <p:ext uri="{BB962C8B-B14F-4D97-AF65-F5344CB8AC3E}">
        <p14:creationId xmlns:p14="http://schemas.microsoft.com/office/powerpoint/2010/main" val="39958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97963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90</a:t>
            </a:fld>
            <a:endParaRPr kumimoji="1" lang="ja-JP" altLang="en-US"/>
          </a:p>
        </p:txBody>
      </p:sp>
    </p:spTree>
    <p:extLst>
      <p:ext uri="{BB962C8B-B14F-4D97-AF65-F5344CB8AC3E}">
        <p14:creationId xmlns:p14="http://schemas.microsoft.com/office/powerpoint/2010/main" val="348866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不合格を追加</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91</a:t>
            </a:fld>
            <a:endParaRPr kumimoji="1" lang="ja-JP" altLang="en-US"/>
          </a:p>
        </p:txBody>
      </p:sp>
    </p:spTree>
    <p:extLst>
      <p:ext uri="{BB962C8B-B14F-4D97-AF65-F5344CB8AC3E}">
        <p14:creationId xmlns:p14="http://schemas.microsoft.com/office/powerpoint/2010/main" val="374425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コンピュータとしては　</a:t>
            </a:r>
            <a:r>
              <a:rPr kumimoji="1" lang="en-US" altLang="ja-JP" dirty="0"/>
              <a:t>I</a:t>
            </a:r>
            <a:r>
              <a:rPr kumimoji="1" lang="ja-JP" altLang="en-US" dirty="0"/>
              <a:t>を表示　</a:t>
            </a:r>
            <a:r>
              <a:rPr kumimoji="1" lang="en-US" altLang="ja-JP" dirty="0"/>
              <a:t>T</a:t>
            </a:r>
            <a:r>
              <a:rPr kumimoji="1" lang="ja-JP" altLang="en-US" dirty="0"/>
              <a:t>を表示　という命令ではなく　９番を表示　</a:t>
            </a:r>
            <a:r>
              <a:rPr kumimoji="1" lang="en-US" altLang="ja-JP" dirty="0"/>
              <a:t>20</a:t>
            </a:r>
            <a:r>
              <a:rPr kumimoji="1" lang="ja-JP" altLang="en-US" dirty="0"/>
              <a:t>番を表示　という命令として受け取っている</a:t>
            </a:r>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92</a:t>
            </a:fld>
            <a:endParaRPr kumimoji="1" lang="ja-JP" altLang="en-US"/>
          </a:p>
        </p:txBody>
      </p:sp>
    </p:spTree>
    <p:extLst>
      <p:ext uri="{BB962C8B-B14F-4D97-AF65-F5344CB8AC3E}">
        <p14:creationId xmlns:p14="http://schemas.microsoft.com/office/powerpoint/2010/main" val="2977713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94</a:t>
            </a:fld>
            <a:endParaRPr kumimoji="1" lang="ja-JP" altLang="en-US"/>
          </a:p>
        </p:txBody>
      </p:sp>
    </p:spTree>
    <p:extLst>
      <p:ext uri="{BB962C8B-B14F-4D97-AF65-F5344CB8AC3E}">
        <p14:creationId xmlns:p14="http://schemas.microsoft.com/office/powerpoint/2010/main" val="4111686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5/12</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97</a:t>
            </a:fld>
            <a:endParaRPr kumimoji="1" lang="ja-JP" altLang="en-US"/>
          </a:p>
        </p:txBody>
      </p:sp>
    </p:spTree>
    <p:extLst>
      <p:ext uri="{BB962C8B-B14F-4D97-AF65-F5344CB8AC3E}">
        <p14:creationId xmlns:p14="http://schemas.microsoft.com/office/powerpoint/2010/main" val="265270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3/15</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98</a:t>
            </a:fld>
            <a:endParaRPr kumimoji="1" lang="ja-JP" altLang="en-US"/>
          </a:p>
        </p:txBody>
      </p:sp>
    </p:spTree>
    <p:extLst>
      <p:ext uri="{BB962C8B-B14F-4D97-AF65-F5344CB8AC3E}">
        <p14:creationId xmlns:p14="http://schemas.microsoft.com/office/powerpoint/2010/main" val="2366991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100</a:t>
            </a:fld>
            <a:endParaRPr kumimoji="1" lang="ja-JP" altLang="en-US"/>
          </a:p>
        </p:txBody>
      </p:sp>
    </p:spTree>
    <p:extLst>
      <p:ext uri="{BB962C8B-B14F-4D97-AF65-F5344CB8AC3E}">
        <p14:creationId xmlns:p14="http://schemas.microsoft.com/office/powerpoint/2010/main" val="3988485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102</a:t>
            </a:fld>
            <a:endParaRPr kumimoji="1" lang="ja-JP" altLang="en-US"/>
          </a:p>
        </p:txBody>
      </p:sp>
    </p:spTree>
    <p:extLst>
      <p:ext uri="{BB962C8B-B14F-4D97-AF65-F5344CB8AC3E}">
        <p14:creationId xmlns:p14="http://schemas.microsoft.com/office/powerpoint/2010/main" val="697237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103</a:t>
            </a:fld>
            <a:endParaRPr kumimoji="1" lang="ja-JP" altLang="en-US"/>
          </a:p>
        </p:txBody>
      </p:sp>
    </p:spTree>
    <p:extLst>
      <p:ext uri="{BB962C8B-B14F-4D97-AF65-F5344CB8AC3E}">
        <p14:creationId xmlns:p14="http://schemas.microsoft.com/office/powerpoint/2010/main" val="67846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デジタル回路で重要なのはこの入力がどうなったら出力されるのかということ。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つまり、出力の条件を考えるのがデジタル回路のミソ</a:t>
            </a:r>
            <a:endParaRPr lang="en-US" altLang="ja-JP" dirty="0"/>
          </a:p>
          <a:p>
            <a:r>
              <a:rPr kumimoji="1" lang="ja-JP" altLang="en-US" dirty="0"/>
              <a:t>そして、この条件を考える演算こそが論理演算</a:t>
            </a:r>
            <a:endParaRPr kumimoji="1" lang="en-US" altLang="ja-JP" dirty="0"/>
          </a:p>
          <a:p>
            <a:r>
              <a:rPr kumimoji="1" lang="en-US" altLang="ja-JP" dirty="0"/>
              <a:t>※</a:t>
            </a:r>
            <a:r>
              <a:rPr kumimoji="1" lang="ja-JP" altLang="en-US" dirty="0" err="1"/>
              <a:t>ー</a:t>
            </a:r>
            <a:r>
              <a:rPr kumimoji="1" lang="ja-JP" altLang="en-US" dirty="0"/>
              <a:t>ーー</a:t>
            </a:r>
            <a:r>
              <a:rPr kumimoji="1" lang="ja-JP" altLang="en-US" dirty="0" err="1"/>
              <a:t>ーーーーーーーーーーーーーーーーーーーーーーーーーーーーーーーーー</a:t>
            </a:r>
            <a:endParaRPr kumimoji="1" lang="en-US" altLang="ja-JP" dirty="0"/>
          </a:p>
          <a:p>
            <a:r>
              <a:rPr kumimoji="1" lang="en-US" altLang="ja-JP" dirty="0"/>
              <a:t>AND</a:t>
            </a:r>
            <a:r>
              <a:rPr kumimoji="1" lang="ja-JP" altLang="en-US" dirty="0"/>
              <a:t>演算、</a:t>
            </a:r>
            <a:r>
              <a:rPr kumimoji="1" lang="en-US" altLang="ja-JP" dirty="0"/>
              <a:t>OR</a:t>
            </a:r>
            <a:r>
              <a:rPr kumimoji="1" lang="ja-JP" altLang="en-US" dirty="0"/>
              <a:t>演算、</a:t>
            </a:r>
            <a:r>
              <a:rPr kumimoji="1" lang="en-US" altLang="ja-JP" dirty="0"/>
              <a:t>NOT</a:t>
            </a:r>
            <a:r>
              <a:rPr kumimoji="1" lang="ja-JP" altLang="en-US" dirty="0"/>
              <a:t>演算の</a:t>
            </a:r>
            <a:r>
              <a:rPr kumimoji="1" lang="en-US" altLang="ja-JP" dirty="0"/>
              <a:t>3</a:t>
            </a:r>
            <a:r>
              <a:rPr kumimoji="1" lang="ja-JP" altLang="en-US" dirty="0" err="1"/>
              <a:t>つを</a:t>
            </a:r>
            <a:r>
              <a:rPr kumimoji="1" lang="ja-JP" altLang="en-US" dirty="0"/>
              <a:t>活用することで、多くのシステムを作成可能となる。</a:t>
            </a:r>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104</a:t>
            </a:fld>
            <a:endParaRPr kumimoji="1" lang="ja-JP" altLang="en-US"/>
          </a:p>
        </p:txBody>
      </p:sp>
    </p:spTree>
    <p:extLst>
      <p:ext uri="{BB962C8B-B14F-4D97-AF65-F5344CB8AC3E}">
        <p14:creationId xmlns:p14="http://schemas.microsoft.com/office/powerpoint/2010/main" val="268583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48000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None/>
            </a:pPr>
            <a:r>
              <a:rPr lang="en-US" altLang="ja-JP" dirty="0">
                <a:latin typeface="+mn-ea"/>
              </a:rPr>
              <a:t>if( a &gt; 5 &amp;&amp; a &lt; 10){}</a:t>
            </a:r>
          </a:p>
          <a:p>
            <a:pPr>
              <a:buNone/>
            </a:pPr>
            <a:r>
              <a:rPr lang="ja-JP" altLang="en-US" dirty="0">
                <a:latin typeface="+mn-ea"/>
              </a:rPr>
              <a:t>→</a:t>
            </a:r>
            <a:r>
              <a:rPr lang="en-US" altLang="ja-JP" dirty="0">
                <a:latin typeface="+mn-ea"/>
              </a:rPr>
              <a:t>if( (a &gt; 5) &amp;&amp; (a &lt; 10)){}</a:t>
            </a:r>
          </a:p>
          <a:p>
            <a:pPr>
              <a:buNone/>
            </a:pPr>
            <a:r>
              <a:rPr lang="en-US" altLang="ja-JP" dirty="0">
                <a:latin typeface="+mn-ea"/>
              </a:rPr>
              <a:t>if(a&gt;</a:t>
            </a:r>
            <a:r>
              <a:rPr lang="en-US" altLang="ja-JP" dirty="0" err="1">
                <a:latin typeface="+mn-ea"/>
              </a:rPr>
              <a:t>ll</a:t>
            </a:r>
            <a:r>
              <a:rPr lang="en-US" altLang="ja-JP" dirty="0">
                <a:latin typeface="+mn-ea"/>
              </a:rPr>
              <a:t>||</a:t>
            </a:r>
            <a:r>
              <a:rPr lang="ja-JP" altLang="en-US" dirty="0" err="1">
                <a:latin typeface="+mn-ea"/>
              </a:rPr>
              <a:t>ｌ</a:t>
            </a:r>
            <a:r>
              <a:rPr lang="en-US" altLang="ja-JP" dirty="0">
                <a:latin typeface="+mn-ea"/>
              </a:rPr>
              <a:t>1&lt;a){}</a:t>
            </a:r>
          </a:p>
          <a:p>
            <a:pPr>
              <a:buNone/>
            </a:pPr>
            <a:r>
              <a:rPr lang="ja-JP" altLang="en-US" dirty="0">
                <a:latin typeface="+mn-ea"/>
              </a:rPr>
              <a:t>条件を</a:t>
            </a:r>
            <a:r>
              <a:rPr lang="en-US" altLang="ja-JP" dirty="0">
                <a:latin typeface="+mn-ea"/>
              </a:rPr>
              <a:t>()</a:t>
            </a:r>
            <a:r>
              <a:rPr lang="ja-JP" altLang="en-US" dirty="0">
                <a:latin typeface="+mn-ea"/>
              </a:rPr>
              <a:t>でくくってあげると見やすくなる</a:t>
            </a:r>
            <a:endParaRPr lang="en-US" altLang="ja-JP" dirty="0">
              <a:latin typeface="+mn-ea"/>
            </a:endParaRPr>
          </a:p>
          <a:p>
            <a:pPr>
              <a:buNone/>
            </a:pPr>
            <a:endParaRPr lang="en-US" altLang="ja-JP" dirty="0">
              <a:latin typeface="+mn-ea"/>
            </a:endParaRPr>
          </a:p>
          <a:p>
            <a:pPr>
              <a:buNone/>
            </a:pPr>
            <a:r>
              <a:rPr lang="en-US" altLang="ja-JP" dirty="0">
                <a:latin typeface="+mn-ea"/>
              </a:rPr>
              <a:t>5/20</a:t>
            </a:r>
          </a:p>
          <a:p>
            <a:pPr>
              <a:buNone/>
            </a:pPr>
            <a:endParaRPr lang="en-US" altLang="ja-JP" dirty="0">
              <a:latin typeface="+mn-ea"/>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105</a:t>
            </a:fld>
            <a:endParaRPr kumimoji="1" lang="ja-JP" altLang="en-US"/>
          </a:p>
        </p:txBody>
      </p:sp>
    </p:spTree>
    <p:extLst>
      <p:ext uri="{BB962C8B-B14F-4D97-AF65-F5344CB8AC3E}">
        <p14:creationId xmlns:p14="http://schemas.microsoft.com/office/powerpoint/2010/main" val="287454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else</a:t>
            </a:r>
            <a:r>
              <a:rPr kumimoji="1" lang="en-US" altLang="ja-JP" baseline="0" dirty="0"/>
              <a:t> if </a:t>
            </a:r>
            <a:r>
              <a:rPr kumimoji="1" lang="ja-JP" altLang="en-US" baseline="0" dirty="0"/>
              <a:t>を使わずに</a:t>
            </a:r>
            <a:r>
              <a:rPr kumimoji="1" lang="en-US" altLang="ja-JP" baseline="0" dirty="0"/>
              <a:t>if</a:t>
            </a:r>
            <a:r>
              <a:rPr kumimoji="1" lang="ja-JP" altLang="en-US" baseline="0" dirty="0"/>
              <a:t>文のネストを行っていくとインデントがどんどん深くなって見にくくなってしまう。</a:t>
            </a:r>
            <a:endParaRPr kumimoji="1" lang="en-US" altLang="ja-JP" baseline="0" dirty="0"/>
          </a:p>
          <a:p>
            <a:r>
              <a:rPr kumimoji="1" lang="en-US" altLang="ja-JP" baseline="0" dirty="0"/>
              <a:t>else if</a:t>
            </a:r>
            <a:r>
              <a:rPr kumimoji="1" lang="ja-JP" altLang="en-US" baseline="0" dirty="0"/>
              <a:t>を使うことで見やすく、短いコードになる。</a:t>
            </a:r>
            <a:endParaRPr kumimoji="1" lang="en-US" altLang="ja-JP" baseline="0" dirty="0"/>
          </a:p>
          <a:p>
            <a:endParaRPr kumimoji="1" lang="en-US" altLang="ja-JP" baseline="0" dirty="0"/>
          </a:p>
          <a:p>
            <a:r>
              <a:rPr kumimoji="1" lang="en-US" altLang="ja-JP" baseline="0" dirty="0"/>
              <a:t>3/23</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106</a:t>
            </a:fld>
            <a:endParaRPr kumimoji="1" lang="ja-JP" altLang="en-US"/>
          </a:p>
        </p:txBody>
      </p:sp>
    </p:spTree>
    <p:extLst>
      <p:ext uri="{BB962C8B-B14F-4D97-AF65-F5344CB8AC3E}">
        <p14:creationId xmlns:p14="http://schemas.microsoft.com/office/powerpoint/2010/main" val="2917586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else if </a:t>
            </a:r>
            <a:r>
              <a:rPr kumimoji="1" lang="ja-JP" altLang="en-US" dirty="0"/>
              <a:t>は教科書</a:t>
            </a:r>
            <a:r>
              <a:rPr kumimoji="1" lang="en-US" altLang="ja-JP" dirty="0"/>
              <a:t>p25</a:t>
            </a:r>
            <a:r>
              <a:rPr kumimoji="1" lang="ja-JP" altLang="en-US" dirty="0" err="1"/>
              <a:t>のように</a:t>
            </a:r>
            <a:r>
              <a:rPr kumimoji="1" lang="ja-JP" altLang="en-US" dirty="0"/>
              <a:t>複数付けることも可能</a:t>
            </a:r>
            <a:endParaRPr kumimoji="1" lang="en-US" altLang="ja-JP" dirty="0"/>
          </a:p>
          <a:p>
            <a:r>
              <a:rPr kumimoji="1" lang="ja-JP" altLang="en-US" dirty="0"/>
              <a:t>例文</a:t>
            </a:r>
            <a:r>
              <a:rPr kumimoji="1" lang="en-US" altLang="ja-JP" dirty="0"/>
              <a:t>p24</a:t>
            </a:r>
            <a:r>
              <a:rPr kumimoji="1" lang="ja-JP" altLang="en-US" dirty="0"/>
              <a:t>を行う</a:t>
            </a:r>
            <a:endParaRPr kumimoji="1" lang="en-US" altLang="ja-JP" dirty="0"/>
          </a:p>
          <a:p>
            <a:r>
              <a:rPr kumimoji="1" lang="en-US" altLang="ja-JP" dirty="0"/>
              <a:t>15/38</a:t>
            </a:r>
          </a:p>
          <a:p>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107</a:t>
            </a:fld>
            <a:endParaRPr kumimoji="1" lang="ja-JP" altLang="en-US"/>
          </a:p>
        </p:txBody>
      </p:sp>
    </p:spTree>
    <p:extLst>
      <p:ext uri="{BB962C8B-B14F-4D97-AF65-F5344CB8AC3E}">
        <p14:creationId xmlns:p14="http://schemas.microsoft.com/office/powerpoint/2010/main" val="1199744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まとめ</a:t>
            </a:r>
            <a:endParaRPr kumimoji="1" lang="en-US" altLang="ja-JP" dirty="0"/>
          </a:p>
          <a:p>
            <a:r>
              <a:rPr kumimoji="1" lang="en-US" altLang="ja-JP" dirty="0"/>
              <a:t>2/40</a:t>
            </a:r>
          </a:p>
          <a:p>
            <a:r>
              <a:rPr kumimoji="1" lang="ja-JP" altLang="en-US" dirty="0"/>
              <a:t>練習問題　</a:t>
            </a:r>
            <a:r>
              <a:rPr kumimoji="1" lang="en-US" altLang="ja-JP" dirty="0"/>
              <a:t>13</a:t>
            </a:r>
            <a:r>
              <a:rPr kumimoji="1" lang="ja-JP" altLang="en-US" dirty="0"/>
              <a:t>～</a:t>
            </a:r>
            <a:r>
              <a:rPr kumimoji="1" lang="en-US" altLang="ja-JP" dirty="0"/>
              <a:t>15</a:t>
            </a:r>
            <a:r>
              <a:rPr kumimoji="1" lang="ja-JP" altLang="en-US" dirty="0"/>
              <a:t>を行わせる</a:t>
            </a:r>
            <a:endParaRPr kumimoji="1" lang="en-US" altLang="ja-JP" dirty="0"/>
          </a:p>
          <a:p>
            <a:r>
              <a:rPr kumimoji="1" lang="en-US" altLang="ja-JP" dirty="0"/>
              <a:t>10/50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108</a:t>
            </a:fld>
            <a:endParaRPr kumimoji="1" lang="ja-JP" altLang="en-US"/>
          </a:p>
        </p:txBody>
      </p:sp>
    </p:spTree>
    <p:extLst>
      <p:ext uri="{BB962C8B-B14F-4D97-AF65-F5344CB8AC3E}">
        <p14:creationId xmlns:p14="http://schemas.microsoft.com/office/powerpoint/2010/main" val="2393243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110</a:t>
            </a:fld>
            <a:endParaRPr kumimoji="1" lang="ja-JP" altLang="en-US"/>
          </a:p>
        </p:txBody>
      </p:sp>
    </p:spTree>
    <p:extLst>
      <p:ext uri="{BB962C8B-B14F-4D97-AF65-F5344CB8AC3E}">
        <p14:creationId xmlns:p14="http://schemas.microsoft.com/office/powerpoint/2010/main" val="2612206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switch</a:t>
            </a:r>
            <a:r>
              <a:rPr kumimoji="1" lang="ja-JP" altLang="en-US" dirty="0"/>
              <a:t>のカッコ内の制御式の結果によって処理を分岐させていく。ただし「制御式」は整数値でなくてはならない（整数型の変数可</a:t>
            </a:r>
            <a:r>
              <a:rPr kumimoji="1" lang="en-US" altLang="ja-JP" dirty="0"/>
              <a:t>)</a:t>
            </a:r>
          </a:p>
          <a:p>
            <a:r>
              <a:rPr kumimoji="1" lang="ja-JP" altLang="en-US" dirty="0"/>
              <a:t>制御式の結果がどのような値の時に処理を分けるのかを決めるのかが</a:t>
            </a:r>
            <a:r>
              <a:rPr kumimoji="1" lang="en-US" altLang="ja-JP" dirty="0"/>
              <a:t>case</a:t>
            </a:r>
            <a:r>
              <a:rPr kumimoji="1" lang="ja-JP" altLang="en-US" dirty="0"/>
              <a:t>の後の値部分。値は定数でなければならない（変数不可</a:t>
            </a:r>
            <a:r>
              <a:rPr kumimoji="1" lang="en-US" altLang="ja-JP" dirty="0"/>
              <a:t>)</a:t>
            </a:r>
          </a:p>
          <a:p>
            <a:r>
              <a:rPr kumimoji="1" lang="en-US" altLang="ja-JP" dirty="0"/>
              <a:t>default</a:t>
            </a:r>
            <a:r>
              <a:rPr kumimoji="1" lang="ja-JP" altLang="en-US" dirty="0"/>
              <a:t>・・・制御式の結果がどの値でもない時に行われる処理（</a:t>
            </a:r>
            <a:r>
              <a:rPr kumimoji="1" lang="en-US" altLang="ja-JP" dirty="0"/>
              <a:t>if</a:t>
            </a:r>
            <a:r>
              <a:rPr kumimoji="1" lang="ja-JP" altLang="en-US" dirty="0"/>
              <a:t>の</a:t>
            </a:r>
            <a:r>
              <a:rPr kumimoji="1" lang="en-US" altLang="ja-JP" dirty="0"/>
              <a:t>else</a:t>
            </a:r>
            <a:r>
              <a:rPr kumimoji="1" lang="ja-JP" altLang="en-US" dirty="0"/>
              <a:t>みたいなもの</a:t>
            </a:r>
            <a:r>
              <a:rPr kumimoji="1" lang="en-US" altLang="ja-JP" dirty="0"/>
              <a:t>)</a:t>
            </a:r>
          </a:p>
          <a:p>
            <a:r>
              <a:rPr kumimoji="1" lang="en-US" altLang="ja-JP" dirty="0"/>
              <a:t>break </a:t>
            </a:r>
            <a:r>
              <a:rPr kumimoji="1" lang="ja-JP" altLang="en-US" dirty="0"/>
              <a:t>； </a:t>
            </a:r>
            <a:r>
              <a:rPr kumimoji="1" lang="en-US" altLang="ja-JP" dirty="0"/>
              <a:t>switch</a:t>
            </a:r>
            <a:r>
              <a:rPr kumimoji="1" lang="ja-JP" altLang="en-US" dirty="0"/>
              <a:t>文もしくは、明日行う反復文の実行を終了させる文。</a:t>
            </a:r>
            <a:r>
              <a:rPr kumimoji="1" lang="en-US" altLang="ja-JP" dirty="0"/>
              <a:t>break</a:t>
            </a:r>
            <a:r>
              <a:rPr kumimoji="1" lang="ja-JP" altLang="en-US" dirty="0"/>
              <a:t>を読み込むと強制的に</a:t>
            </a:r>
            <a:r>
              <a:rPr kumimoji="1" lang="en-US" altLang="ja-JP" dirty="0"/>
              <a:t>switch</a:t>
            </a:r>
            <a:r>
              <a:rPr kumimoji="1" lang="ja-JP" altLang="en-US" dirty="0"/>
              <a:t>のブロックを終了させ、次の処理へと進む</a:t>
            </a:r>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111</a:t>
            </a:fld>
            <a:endParaRPr kumimoji="1" lang="ja-JP" altLang="en-US"/>
          </a:p>
        </p:txBody>
      </p:sp>
    </p:spTree>
    <p:extLst>
      <p:ext uri="{BB962C8B-B14F-4D97-AF65-F5344CB8AC3E}">
        <p14:creationId xmlns:p14="http://schemas.microsoft.com/office/powerpoint/2010/main" val="731343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112</a:t>
            </a:fld>
            <a:endParaRPr kumimoji="1" lang="ja-JP" altLang="en-US"/>
          </a:p>
        </p:txBody>
      </p:sp>
    </p:spTree>
    <p:extLst>
      <p:ext uri="{BB962C8B-B14F-4D97-AF65-F5344CB8AC3E}">
        <p14:creationId xmlns:p14="http://schemas.microsoft.com/office/powerpoint/2010/main" val="1213700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制御式は今回は変数</a:t>
            </a:r>
            <a:r>
              <a:rPr kumimoji="1" lang="en-US" altLang="ja-JP" dirty="0"/>
              <a:t>a</a:t>
            </a:r>
          </a:p>
          <a:p>
            <a:r>
              <a:rPr kumimoji="1" lang="ja-JP" altLang="en-US" dirty="0"/>
              <a:t>それに対して</a:t>
            </a:r>
            <a:r>
              <a:rPr kumimoji="1" lang="en-US" altLang="ja-JP" dirty="0"/>
              <a:t>case</a:t>
            </a:r>
            <a:r>
              <a:rPr kumimoji="1" lang="ja-JP" altLang="en-US" dirty="0"/>
              <a:t>の値は</a:t>
            </a:r>
            <a:r>
              <a:rPr kumimoji="1" lang="en-US" altLang="ja-JP" dirty="0"/>
              <a:t>0</a:t>
            </a:r>
            <a:r>
              <a:rPr kumimoji="1" lang="ja-JP" altLang="en-US" dirty="0"/>
              <a:t>～</a:t>
            </a:r>
            <a:r>
              <a:rPr kumimoji="1" lang="en-US" altLang="ja-JP" dirty="0"/>
              <a:t>2</a:t>
            </a:r>
            <a:r>
              <a:rPr kumimoji="1" lang="ja-JP" altLang="en-US" dirty="0"/>
              <a:t>と</a:t>
            </a:r>
            <a:r>
              <a:rPr kumimoji="1" lang="en-US" altLang="ja-JP" dirty="0"/>
              <a:t>default</a:t>
            </a:r>
            <a:r>
              <a:rPr kumimoji="1" lang="ja-JP" altLang="en-US" dirty="0"/>
              <a:t>となっている</a:t>
            </a:r>
            <a:endParaRPr kumimoji="1" lang="en-US" altLang="ja-JP" dirty="0"/>
          </a:p>
          <a:p>
            <a:r>
              <a:rPr kumimoji="1" lang="ja-JP" altLang="en-US" dirty="0"/>
              <a:t>例題</a:t>
            </a:r>
            <a:r>
              <a:rPr kumimoji="1" lang="en-US" altLang="ja-JP" dirty="0"/>
              <a:t>switchex01</a:t>
            </a:r>
            <a:r>
              <a:rPr kumimoji="1" lang="ja-JP" altLang="en-US" dirty="0"/>
              <a:t>を配布、処理の流れを見る</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113</a:t>
            </a:fld>
            <a:endParaRPr kumimoji="1" lang="ja-JP" altLang="en-US"/>
          </a:p>
        </p:txBody>
      </p:sp>
    </p:spTree>
    <p:extLst>
      <p:ext uri="{BB962C8B-B14F-4D97-AF65-F5344CB8AC3E}">
        <p14:creationId xmlns:p14="http://schemas.microsoft.com/office/powerpoint/2010/main" val="970878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なぜ</a:t>
            </a:r>
            <a:r>
              <a:rPr kumimoji="1" lang="en-US" altLang="ja-JP" dirty="0"/>
              <a:t>switch</a:t>
            </a:r>
            <a:r>
              <a:rPr kumimoji="1" lang="ja-JP" altLang="en-US" dirty="0"/>
              <a:t>文に</a:t>
            </a:r>
            <a:r>
              <a:rPr kumimoji="1" lang="en-US" altLang="ja-JP" dirty="0"/>
              <a:t>break</a:t>
            </a:r>
            <a:r>
              <a:rPr kumimoji="1" lang="ja-JP" altLang="en-US" dirty="0"/>
              <a:t>文が必要なのか</a:t>
            </a:r>
            <a:endParaRPr kumimoji="1" lang="en-US" altLang="ja-JP" dirty="0"/>
          </a:p>
          <a:p>
            <a:r>
              <a:rPr kumimoji="1" lang="ja-JP" altLang="en-US" dirty="0"/>
              <a:t>プログラムは基本的に上から下に流れていく、それは</a:t>
            </a:r>
            <a:r>
              <a:rPr kumimoji="1" lang="en-US" altLang="ja-JP" dirty="0"/>
              <a:t>switch</a:t>
            </a:r>
            <a:r>
              <a:rPr kumimoji="1" lang="ja-JP" altLang="en-US" dirty="0"/>
              <a:t>文の中でも同様</a:t>
            </a:r>
            <a:r>
              <a:rPr kumimoji="1" lang="en-US" altLang="ja-JP" dirty="0"/>
              <a:t>.</a:t>
            </a:r>
            <a:r>
              <a:rPr kumimoji="1" lang="ja-JP" altLang="en-US" dirty="0"/>
              <a:t>つまり</a:t>
            </a:r>
            <a:r>
              <a:rPr kumimoji="1" lang="en-US" altLang="ja-JP" dirty="0"/>
              <a:t>break</a:t>
            </a:r>
            <a:r>
              <a:rPr kumimoji="1" lang="ja-JP" altLang="en-US" dirty="0"/>
              <a:t>文がないと実行した</a:t>
            </a:r>
            <a:r>
              <a:rPr kumimoji="1" lang="en-US" altLang="ja-JP" dirty="0"/>
              <a:t>case</a:t>
            </a:r>
            <a:r>
              <a:rPr kumimoji="1" lang="ja-JP" altLang="en-US" dirty="0"/>
              <a:t>以降の</a:t>
            </a:r>
            <a:r>
              <a:rPr kumimoji="1" lang="en-US" altLang="ja-JP" dirty="0"/>
              <a:t>case</a:t>
            </a:r>
            <a:r>
              <a:rPr kumimoji="1" lang="ja-JP" altLang="en-US" dirty="0"/>
              <a:t>も順番に実行していってしまう。</a:t>
            </a:r>
            <a:endParaRPr kumimoji="1" lang="en-US" altLang="ja-JP" dirty="0"/>
          </a:p>
          <a:p>
            <a:r>
              <a:rPr kumimoji="1" lang="en-US" altLang="ja-JP" dirty="0"/>
              <a:t>break_01.cpp</a:t>
            </a:r>
            <a:r>
              <a:rPr kumimoji="1" lang="ja-JP" altLang="en-US" dirty="0"/>
              <a:t>で確認</a:t>
            </a:r>
            <a:endParaRPr kumimoji="1" lang="en-US" altLang="ja-JP" dirty="0"/>
          </a:p>
          <a:p>
            <a:r>
              <a:rPr kumimoji="1" lang="en-US" altLang="ja-JP" dirty="0"/>
              <a:t>Break</a:t>
            </a:r>
            <a:r>
              <a:rPr kumimoji="1" lang="ja-JP" altLang="en-US" dirty="0"/>
              <a:t>文をあえて使わないプログラム</a:t>
            </a:r>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114</a:t>
            </a:fld>
            <a:endParaRPr kumimoji="1" lang="ja-JP" altLang="en-US"/>
          </a:p>
        </p:txBody>
      </p:sp>
    </p:spTree>
    <p:extLst>
      <p:ext uri="{BB962C8B-B14F-4D97-AF65-F5344CB8AC3E}">
        <p14:creationId xmlns:p14="http://schemas.microsoft.com/office/powerpoint/2010/main" val="2513921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Switch</a:t>
            </a:r>
            <a:r>
              <a:rPr kumimoji="1" lang="ja-JP" altLang="en-US" dirty="0"/>
              <a:t>文と</a:t>
            </a:r>
            <a:r>
              <a:rPr kumimoji="1" lang="en-US" altLang="ja-JP" dirty="0"/>
              <a:t>if</a:t>
            </a:r>
            <a:r>
              <a:rPr kumimoji="1" lang="ja-JP" altLang="en-US" dirty="0"/>
              <a:t>文には互換性がある。</a:t>
            </a:r>
            <a:endParaRPr kumimoji="1" lang="en-US" altLang="ja-JP" dirty="0"/>
          </a:p>
          <a:p>
            <a:r>
              <a:rPr kumimoji="1" lang="ja-JP" altLang="en-US" dirty="0"/>
              <a:t>主に条件が値の時は</a:t>
            </a:r>
            <a:r>
              <a:rPr kumimoji="1" lang="en-US" altLang="ja-JP" dirty="0"/>
              <a:t>switch,</a:t>
            </a:r>
            <a:r>
              <a:rPr kumimoji="1" lang="ja-JP" altLang="en-US" dirty="0"/>
              <a:t>条件が式の場合は</a:t>
            </a:r>
            <a:r>
              <a:rPr kumimoji="1" lang="en-US" altLang="ja-JP" dirty="0"/>
              <a:t>if</a:t>
            </a:r>
          </a:p>
          <a:p>
            <a:r>
              <a:rPr kumimoji="1" lang="ja-JP" altLang="en-US" dirty="0"/>
              <a:t>あるいは一つの値と</a:t>
            </a:r>
            <a:r>
              <a:rPr kumimoji="1" lang="en-US" altLang="ja-JP" dirty="0"/>
              <a:t>2</a:t>
            </a:r>
            <a:r>
              <a:rPr kumimoji="1" lang="ja-JP" altLang="en-US" dirty="0"/>
              <a:t>つ以上の値を比較する場合は</a:t>
            </a:r>
            <a:r>
              <a:rPr kumimoji="1" lang="en-US" altLang="ja-JP" dirty="0"/>
              <a:t>switch</a:t>
            </a:r>
          </a:p>
          <a:p>
            <a:r>
              <a:rPr kumimoji="1" lang="en-US" altLang="ja-JP" dirty="0"/>
              <a:t>If</a:t>
            </a:r>
            <a:r>
              <a:rPr kumimoji="1" lang="ja-JP" altLang="en-US" dirty="0"/>
              <a:t>文は値を比較するたびに条件式で値を呼び出しているが、</a:t>
            </a:r>
            <a:r>
              <a:rPr kumimoji="1" lang="en-US" altLang="ja-JP" dirty="0"/>
              <a:t>switch</a:t>
            </a:r>
            <a:r>
              <a:rPr kumimoji="1" lang="ja-JP" altLang="en-US" dirty="0"/>
              <a:t>文は最初に制御式で呼び出しそれらと値を比較するため処理速度が上がる</a:t>
            </a:r>
            <a:endParaRPr kumimoji="1" lang="en-US" altLang="ja-JP" dirty="0"/>
          </a:p>
          <a:p>
            <a:r>
              <a:rPr kumimoji="1" lang="en-US" altLang="ja-JP" dirty="0"/>
              <a:t>Switchex01</a:t>
            </a:r>
            <a:r>
              <a:rPr kumimoji="1" lang="ja-JP" altLang="en-US" dirty="0"/>
              <a:t>を</a:t>
            </a:r>
            <a:r>
              <a:rPr kumimoji="1" lang="en-US" altLang="ja-JP" dirty="0"/>
              <a:t>if</a:t>
            </a:r>
            <a:r>
              <a:rPr kumimoji="1" lang="ja-JP" altLang="en-US" dirty="0"/>
              <a:t>文で書いてみる。</a:t>
            </a:r>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115</a:t>
            </a:fld>
            <a:endParaRPr kumimoji="1" lang="ja-JP" altLang="en-US"/>
          </a:p>
        </p:txBody>
      </p:sp>
    </p:spTree>
    <p:extLst>
      <p:ext uri="{BB962C8B-B14F-4D97-AF65-F5344CB8AC3E}">
        <p14:creationId xmlns:p14="http://schemas.microsoft.com/office/powerpoint/2010/main" val="97952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14</a:t>
            </a:fld>
            <a:endParaRPr kumimoji="1" lang="ja-JP" altLang="en-US"/>
          </a:p>
        </p:txBody>
      </p:sp>
    </p:spTree>
    <p:extLst>
      <p:ext uri="{BB962C8B-B14F-4D97-AF65-F5344CB8AC3E}">
        <p14:creationId xmlns:p14="http://schemas.microsoft.com/office/powerpoint/2010/main" val="3686909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119</a:t>
            </a:fld>
            <a:endParaRPr kumimoji="1" lang="ja-JP" altLang="en-US"/>
          </a:p>
        </p:txBody>
      </p:sp>
    </p:spTree>
    <p:extLst>
      <p:ext uri="{BB962C8B-B14F-4D97-AF65-F5344CB8AC3E}">
        <p14:creationId xmlns:p14="http://schemas.microsoft.com/office/powerpoint/2010/main" val="191662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3/15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121</a:t>
            </a:fld>
            <a:endParaRPr kumimoji="1" lang="ja-JP" altLang="en-US"/>
          </a:p>
        </p:txBody>
      </p:sp>
    </p:spTree>
    <p:extLst>
      <p:ext uri="{BB962C8B-B14F-4D97-AF65-F5344CB8AC3E}">
        <p14:creationId xmlns:p14="http://schemas.microsoft.com/office/powerpoint/2010/main" val="123742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ja-JP" altLang="en-US" dirty="0"/>
              <a:t>それぞれ　板書し　意味を説明</a:t>
            </a:r>
            <a:endParaRPr kumimoji="1" lang="en-US" altLang="ja-JP" dirty="0"/>
          </a:p>
          <a:p>
            <a:endParaRPr kumimoji="1" lang="en-US" altLang="ja-JP" dirty="0"/>
          </a:p>
          <a:p>
            <a:r>
              <a:rPr kumimoji="1" lang="en-US" altLang="ja-JP" dirty="0"/>
              <a:t>for</a:t>
            </a:r>
            <a:r>
              <a:rPr kumimoji="1" lang="ja-JP" altLang="en-US" dirty="0"/>
              <a:t>の後の</a:t>
            </a:r>
            <a:r>
              <a:rPr kumimoji="1" lang="en-US" altLang="ja-JP" dirty="0"/>
              <a:t>()</a:t>
            </a:r>
            <a:r>
              <a:rPr kumimoji="1" lang="ja-JP" altLang="en-US" dirty="0" err="1"/>
              <a:t>には</a:t>
            </a:r>
            <a:r>
              <a:rPr kumimoji="1" lang="ja-JP" altLang="en-US" dirty="0"/>
              <a:t>初期設定；条件式；後処理が書かれる</a:t>
            </a:r>
            <a:endParaRPr kumimoji="1" lang="en-US" altLang="ja-JP" dirty="0"/>
          </a:p>
          <a:p>
            <a:endParaRPr kumimoji="1" lang="en-US" altLang="ja-JP" dirty="0"/>
          </a:p>
          <a:p>
            <a:r>
              <a:rPr kumimoji="1" lang="ja-JP" altLang="en-US" dirty="0"/>
              <a:t>制御変数</a:t>
            </a:r>
            <a:endParaRPr kumimoji="1" lang="en-US" altLang="ja-JP" dirty="0"/>
          </a:p>
          <a:p>
            <a:r>
              <a:rPr kumimoji="1" lang="ja-JP" altLang="en-US" dirty="0"/>
              <a:t>　繰り返しの制御を行うために用いられている変数。</a:t>
            </a:r>
            <a:endParaRPr kumimoji="1" lang="en-US" altLang="ja-JP" dirty="0"/>
          </a:p>
          <a:p>
            <a:r>
              <a:rPr kumimoji="1" lang="ja-JP" altLang="en-US" dirty="0"/>
              <a:t>　この変数の数を増減させることで繰り返し回数を制御する</a:t>
            </a:r>
            <a:endParaRPr kumimoji="1" lang="en-US" altLang="ja-JP" dirty="0"/>
          </a:p>
          <a:p>
            <a:endParaRPr kumimoji="1" lang="en-US" altLang="ja-JP" dirty="0"/>
          </a:p>
          <a:p>
            <a:r>
              <a:rPr kumimoji="1" lang="ja-JP" altLang="en-US" dirty="0"/>
              <a:t>初期設定</a:t>
            </a:r>
            <a:endParaRPr kumimoji="1" lang="en-US" altLang="ja-JP" dirty="0"/>
          </a:p>
          <a:p>
            <a:r>
              <a:rPr kumimoji="1" lang="ja-JP" altLang="en-US" dirty="0"/>
              <a:t>　変数の初期化を行う部分　繰り返し開始時に変数の値をどのように設定するかを記述する</a:t>
            </a:r>
            <a:endParaRPr kumimoji="1" lang="en-US" altLang="ja-JP" dirty="0"/>
          </a:p>
          <a:p>
            <a:endParaRPr kumimoji="1" lang="en-US" altLang="ja-JP" dirty="0"/>
          </a:p>
          <a:p>
            <a:r>
              <a:rPr kumimoji="1" lang="ja-JP" altLang="en-US" dirty="0"/>
              <a:t>条件式</a:t>
            </a:r>
            <a:endParaRPr kumimoji="1" lang="en-US" altLang="ja-JP" dirty="0"/>
          </a:p>
          <a:p>
            <a:r>
              <a:rPr kumimoji="1" lang="ja-JP" altLang="en-US" dirty="0"/>
              <a:t>　繰り返すための条件を記述する。条件式が</a:t>
            </a:r>
            <a:r>
              <a:rPr kumimoji="1" lang="en-US" altLang="ja-JP" dirty="0"/>
              <a:t>True</a:t>
            </a:r>
            <a:r>
              <a:rPr kumimoji="1" lang="ja-JP" altLang="en-US" dirty="0"/>
              <a:t>の場合、繰り返し行いたい処理が繰り返される</a:t>
            </a:r>
            <a:endParaRPr kumimoji="1" lang="en-US" altLang="ja-JP" dirty="0"/>
          </a:p>
          <a:p>
            <a:r>
              <a:rPr kumimoji="1" lang="ja-JP" altLang="en-US" dirty="0"/>
              <a:t>　</a:t>
            </a:r>
            <a:r>
              <a:rPr kumimoji="1" lang="en-US" altLang="ja-JP" dirty="0"/>
              <a:t>False</a:t>
            </a:r>
            <a:r>
              <a:rPr kumimoji="1" lang="ja-JP" altLang="en-US" dirty="0"/>
              <a:t>の場合はその</a:t>
            </a:r>
            <a:r>
              <a:rPr kumimoji="1" lang="en-US" altLang="ja-JP" dirty="0"/>
              <a:t>for</a:t>
            </a:r>
            <a:r>
              <a:rPr kumimoji="1" lang="ja-JP" altLang="en-US" dirty="0"/>
              <a:t>文全体を読み飛ばす</a:t>
            </a:r>
            <a:endParaRPr kumimoji="1" lang="en-US" altLang="ja-JP" dirty="0"/>
          </a:p>
          <a:p>
            <a:endParaRPr kumimoji="1" lang="en-US" altLang="ja-JP" dirty="0"/>
          </a:p>
          <a:p>
            <a:r>
              <a:rPr kumimoji="1" lang="ja-JP" altLang="en-US" dirty="0"/>
              <a:t>後処理</a:t>
            </a:r>
            <a:endParaRPr kumimoji="1" lang="en-US" altLang="ja-JP" dirty="0"/>
          </a:p>
          <a:p>
            <a:r>
              <a:rPr kumimoji="1" lang="ja-JP" altLang="en-US" dirty="0"/>
              <a:t>　繰り返し処理を終えた後、どのような処理を行うかを記述する</a:t>
            </a:r>
            <a:endParaRPr kumimoji="1" lang="en-US" altLang="ja-JP" dirty="0"/>
          </a:p>
          <a:p>
            <a:r>
              <a:rPr kumimoji="1" lang="ja-JP" altLang="en-US" dirty="0"/>
              <a:t>　一般的には制御変数の値を変化させることに用いられる。</a:t>
            </a:r>
            <a:endParaRPr kumimoji="1" lang="en-US" altLang="ja-JP" dirty="0"/>
          </a:p>
          <a:p>
            <a:r>
              <a:rPr kumimoji="1" lang="ja-JP" altLang="en-US" dirty="0"/>
              <a:t>　書かなくてもよい</a:t>
            </a:r>
            <a:endParaRPr kumimoji="1" lang="en-US" altLang="ja-JP" dirty="0"/>
          </a:p>
          <a:p>
            <a:endParaRPr kumimoji="1" lang="en-US" altLang="ja-JP" dirty="0"/>
          </a:p>
          <a:p>
            <a:r>
              <a:rPr kumimoji="1" lang="en-US" altLang="ja-JP" dirty="0"/>
              <a:t>10/25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122</a:t>
            </a:fld>
            <a:endParaRPr kumimoji="1" lang="ja-JP" altLang="en-US"/>
          </a:p>
        </p:txBody>
      </p:sp>
    </p:spTree>
    <p:extLst>
      <p:ext uri="{BB962C8B-B14F-4D97-AF65-F5344CB8AC3E}">
        <p14:creationId xmlns:p14="http://schemas.microsoft.com/office/powerpoint/2010/main" val="2117251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123</a:t>
            </a:fld>
            <a:endParaRPr kumimoji="1" lang="ja-JP" altLang="en-US"/>
          </a:p>
        </p:txBody>
      </p:sp>
    </p:spTree>
    <p:extLst>
      <p:ext uri="{BB962C8B-B14F-4D97-AF65-F5344CB8AC3E}">
        <p14:creationId xmlns:p14="http://schemas.microsoft.com/office/powerpoint/2010/main" val="2539301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限</a:t>
            </a:r>
            <a:endParaRPr kumimoji="1" lang="en-US" altLang="ja-JP" dirty="0"/>
          </a:p>
          <a:p>
            <a:endParaRPr kumimoji="1" lang="en-US" altLang="ja-JP" dirty="0"/>
          </a:p>
          <a:p>
            <a:r>
              <a:rPr kumimoji="1" lang="ja-JP" altLang="en-US" dirty="0"/>
              <a:t>カウントの例</a:t>
            </a:r>
            <a:endParaRPr kumimoji="1" lang="en-US" altLang="ja-JP" dirty="0"/>
          </a:p>
          <a:p>
            <a:r>
              <a:rPr kumimoji="1" lang="ja-JP" altLang="en-US" dirty="0"/>
              <a:t>　</a:t>
            </a:r>
            <a:r>
              <a:rPr kumimoji="1" lang="en-US" altLang="ja-JP" dirty="0"/>
              <a:t>7segLED</a:t>
            </a:r>
            <a:r>
              <a:rPr kumimoji="1" lang="ja-JP" altLang="en-US" dirty="0"/>
              <a:t>の表示を</a:t>
            </a:r>
            <a:r>
              <a:rPr kumimoji="1" lang="en-US" altLang="ja-JP" dirty="0"/>
              <a:t>1</a:t>
            </a:r>
            <a:r>
              <a:rPr kumimoji="1" lang="ja-JP" altLang="en-US" dirty="0" err="1"/>
              <a:t>ずつ</a:t>
            </a:r>
            <a:r>
              <a:rPr kumimoji="1" lang="ja-JP" altLang="en-US" dirty="0"/>
              <a:t>増やしていくときなど</a:t>
            </a:r>
            <a:endParaRPr kumimoji="1" lang="en-US" altLang="ja-JP" dirty="0"/>
          </a:p>
          <a:p>
            <a:r>
              <a:rPr kumimoji="1" lang="ja-JP" altLang="en-US" dirty="0"/>
              <a:t>　カウントアップタイマーとか</a:t>
            </a:r>
            <a:endParaRPr kumimoji="1" lang="en-US" altLang="ja-JP" dirty="0"/>
          </a:p>
          <a:p>
            <a:endParaRPr kumimoji="1" lang="en-US" altLang="ja-JP" dirty="0"/>
          </a:p>
          <a:p>
            <a:r>
              <a:rPr kumimoji="1" lang="en-US" altLang="ja-JP" dirty="0"/>
              <a:t>5/5</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127</a:t>
            </a:fld>
            <a:endParaRPr kumimoji="1" lang="ja-JP" altLang="en-US"/>
          </a:p>
        </p:txBody>
      </p:sp>
    </p:spTree>
    <p:extLst>
      <p:ext uri="{BB962C8B-B14F-4D97-AF65-F5344CB8AC3E}">
        <p14:creationId xmlns:p14="http://schemas.microsoft.com/office/powerpoint/2010/main" val="2304608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カウントダウンタイマーとか</a:t>
            </a:r>
            <a:endParaRPr kumimoji="1" lang="en-US" altLang="ja-JP" dirty="0"/>
          </a:p>
          <a:p>
            <a:endParaRPr kumimoji="1" lang="en-US" altLang="ja-JP" dirty="0"/>
          </a:p>
          <a:p>
            <a:r>
              <a:rPr kumimoji="1" lang="en-US" altLang="ja-JP" dirty="0"/>
              <a:t>2/7</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128</a:t>
            </a:fld>
            <a:endParaRPr kumimoji="1" lang="ja-JP" altLang="en-US"/>
          </a:p>
        </p:txBody>
      </p:sp>
    </p:spTree>
    <p:extLst>
      <p:ext uri="{BB962C8B-B14F-4D97-AF65-F5344CB8AC3E}">
        <p14:creationId xmlns:p14="http://schemas.microsoft.com/office/powerpoint/2010/main" val="4028354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正確には　前置インクリメント（デクリメント</a:t>
            </a:r>
            <a:r>
              <a:rPr kumimoji="1" lang="en-US" altLang="ja-JP" dirty="0"/>
              <a:t>)</a:t>
            </a:r>
            <a:r>
              <a:rPr kumimoji="1" lang="ja-JP" altLang="en-US" dirty="0"/>
              <a:t>演算子、後置インクリメント</a:t>
            </a:r>
            <a:r>
              <a:rPr kumimoji="1" lang="en-US" altLang="ja-JP" dirty="0"/>
              <a:t>(</a:t>
            </a:r>
            <a:r>
              <a:rPr kumimoji="1" lang="ja-JP" altLang="en-US" dirty="0"/>
              <a:t>デクリメント</a:t>
            </a:r>
            <a:r>
              <a:rPr kumimoji="1" lang="en-US" altLang="ja-JP" dirty="0"/>
              <a:t>)</a:t>
            </a:r>
            <a:r>
              <a:rPr kumimoji="1" lang="ja-JP" altLang="en-US" dirty="0"/>
              <a:t>演算子</a:t>
            </a:r>
            <a:endParaRPr kumimoji="1" lang="en-US" altLang="ja-JP" dirty="0"/>
          </a:p>
          <a:p>
            <a:endParaRPr kumimoji="1" lang="en-US" altLang="ja-JP" dirty="0"/>
          </a:p>
          <a:p>
            <a:r>
              <a:rPr kumimoji="1" lang="en-US" altLang="ja-JP" dirty="0"/>
              <a:t>5/12</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129</a:t>
            </a:fld>
            <a:endParaRPr kumimoji="1" lang="ja-JP" altLang="en-US"/>
          </a:p>
        </p:txBody>
      </p:sp>
    </p:spTree>
    <p:extLst>
      <p:ext uri="{BB962C8B-B14F-4D97-AF65-F5344CB8AC3E}">
        <p14:creationId xmlns:p14="http://schemas.microsoft.com/office/powerpoint/2010/main" val="842653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教科書の書き直し</a:t>
            </a:r>
            <a:endParaRPr kumimoji="1" lang="en-US" altLang="ja-JP" dirty="0"/>
          </a:p>
          <a:p>
            <a:endParaRPr kumimoji="1" lang="en-US" altLang="ja-JP" dirty="0"/>
          </a:p>
          <a:p>
            <a:r>
              <a:rPr kumimoji="1" lang="ja-JP" altLang="en-US" dirty="0"/>
              <a:t>それぞれの説明は口頭でするが、</a:t>
            </a:r>
            <a:endParaRPr kumimoji="1" lang="en-US" altLang="ja-JP" dirty="0"/>
          </a:p>
          <a:p>
            <a:r>
              <a:rPr kumimoji="1" lang="ja-JP" altLang="en-US" dirty="0"/>
              <a:t>ぱっと見せるくらいでいいと思う（次に実際の記述を交えた例があるのでそちらで詳しく説明する</a:t>
            </a:r>
            <a:r>
              <a:rPr kumimoji="1" lang="en-US" altLang="ja-JP" dirty="0"/>
              <a:t>)</a:t>
            </a:r>
          </a:p>
          <a:p>
            <a:endParaRPr kumimoji="1" lang="en-US" altLang="ja-JP" dirty="0"/>
          </a:p>
          <a:p>
            <a:r>
              <a:rPr kumimoji="1" lang="en-US" altLang="ja-JP" dirty="0"/>
              <a:t>5/17</a:t>
            </a:r>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130</a:t>
            </a:fld>
            <a:endParaRPr kumimoji="1" lang="ja-JP" altLang="en-US"/>
          </a:p>
        </p:txBody>
      </p:sp>
    </p:spTree>
    <p:extLst>
      <p:ext uri="{BB962C8B-B14F-4D97-AF65-F5344CB8AC3E}">
        <p14:creationId xmlns:p14="http://schemas.microsoft.com/office/powerpoint/2010/main" val="974444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3</a:t>
            </a:r>
            <a:r>
              <a:rPr kumimoji="1" lang="ja-JP" altLang="en-US" dirty="0"/>
              <a:t>限終わり</a:t>
            </a:r>
            <a:endParaRPr kumimoji="1" lang="en-US" altLang="ja-JP" dirty="0"/>
          </a:p>
          <a:p>
            <a:r>
              <a:rPr kumimoji="1" lang="en-US" altLang="ja-JP" dirty="0"/>
              <a:t>5/50</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131</a:t>
            </a:fld>
            <a:endParaRPr kumimoji="1" lang="ja-JP" altLang="en-US"/>
          </a:p>
        </p:txBody>
      </p:sp>
    </p:spTree>
    <p:extLst>
      <p:ext uri="{BB962C8B-B14F-4D97-AF65-F5344CB8AC3E}">
        <p14:creationId xmlns:p14="http://schemas.microsoft.com/office/powerpoint/2010/main" val="3868851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while</a:t>
            </a:r>
            <a:r>
              <a:rPr kumimoji="1" lang="ja-JP" altLang="en-US" dirty="0"/>
              <a:t>の後の</a:t>
            </a:r>
            <a:r>
              <a:rPr kumimoji="1" lang="en-US" altLang="ja-JP" dirty="0"/>
              <a:t>()</a:t>
            </a:r>
            <a:r>
              <a:rPr kumimoji="1" lang="ja-JP" altLang="en-US" dirty="0" err="1"/>
              <a:t>には</a:t>
            </a:r>
            <a:r>
              <a:rPr kumimoji="1" lang="ja-JP" altLang="en-US" dirty="0"/>
              <a:t>条件式が書かれる</a:t>
            </a:r>
            <a:endParaRPr kumimoji="1" lang="en-US" altLang="ja-JP" dirty="0"/>
          </a:p>
          <a:p>
            <a:endParaRPr kumimoji="1" lang="en-US" altLang="ja-JP" dirty="0"/>
          </a:p>
          <a:p>
            <a:r>
              <a:rPr kumimoji="1" lang="ja-JP" altLang="en-US" dirty="0"/>
              <a:t>条件式</a:t>
            </a:r>
            <a:endParaRPr kumimoji="1" lang="en-US" altLang="ja-JP" dirty="0"/>
          </a:p>
          <a:p>
            <a:r>
              <a:rPr kumimoji="1" lang="ja-JP" altLang="en-US" dirty="0"/>
              <a:t>　繰り返すための条件を記述する。条件式が</a:t>
            </a:r>
            <a:r>
              <a:rPr kumimoji="1" lang="en-US" altLang="ja-JP" dirty="0"/>
              <a:t>True</a:t>
            </a:r>
            <a:r>
              <a:rPr kumimoji="1" lang="ja-JP" altLang="en-US" dirty="0"/>
              <a:t>の場合、繰り返し行いたい処理が繰り返される</a:t>
            </a:r>
            <a:endParaRPr kumimoji="1" lang="en-US" altLang="ja-JP" dirty="0"/>
          </a:p>
          <a:p>
            <a:r>
              <a:rPr kumimoji="1" lang="ja-JP" altLang="en-US" dirty="0"/>
              <a:t>　</a:t>
            </a:r>
            <a:r>
              <a:rPr kumimoji="1" lang="en-US" altLang="ja-JP" dirty="0"/>
              <a:t>False</a:t>
            </a:r>
            <a:r>
              <a:rPr kumimoji="1" lang="ja-JP" altLang="en-US" dirty="0"/>
              <a:t>の場合はその</a:t>
            </a:r>
            <a:r>
              <a:rPr kumimoji="1" lang="en-US" altLang="ja-JP" dirty="0"/>
              <a:t>while</a:t>
            </a:r>
            <a:r>
              <a:rPr kumimoji="1" lang="ja-JP" altLang="en-US" dirty="0"/>
              <a:t>文全体を読み飛ばす</a:t>
            </a:r>
            <a:endParaRPr kumimoji="1" lang="en-US" altLang="ja-JP" dirty="0"/>
          </a:p>
          <a:p>
            <a:r>
              <a:rPr kumimoji="1" lang="ja-JP" altLang="en-US" dirty="0"/>
              <a:t>　</a:t>
            </a:r>
            <a:endParaRPr kumimoji="1" lang="en-US" altLang="ja-JP" dirty="0"/>
          </a:p>
          <a:p>
            <a:r>
              <a:rPr kumimoji="1" lang="ja-JP" altLang="en-US" dirty="0"/>
              <a:t>　先ほども言ったが条件式しか書かれないので</a:t>
            </a:r>
            <a:r>
              <a:rPr kumimoji="1" lang="en-US" altLang="ja-JP" dirty="0"/>
              <a:t>for</a:t>
            </a:r>
            <a:r>
              <a:rPr kumimoji="1" lang="ja-JP" altLang="en-US" dirty="0" err="1"/>
              <a:t>のように</a:t>
            </a:r>
            <a:r>
              <a:rPr kumimoji="1" lang="ja-JP" altLang="en-US" dirty="0"/>
              <a:t>使うときは後処理を書かなければ永久ループする。</a:t>
            </a:r>
            <a:endParaRPr kumimoji="1" lang="en-US" altLang="ja-JP" dirty="0"/>
          </a:p>
          <a:p>
            <a:endParaRPr kumimoji="1" lang="en-US" altLang="ja-JP" dirty="0"/>
          </a:p>
          <a:p>
            <a:r>
              <a:rPr kumimoji="1" lang="en-US" altLang="ja-JP" dirty="0"/>
              <a:t>5/20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134</a:t>
            </a:fld>
            <a:endParaRPr kumimoji="1" lang="ja-JP" altLang="en-US"/>
          </a:p>
        </p:txBody>
      </p:sp>
    </p:spTree>
    <p:extLst>
      <p:ext uri="{BB962C8B-B14F-4D97-AF65-F5344CB8AC3E}">
        <p14:creationId xmlns:p14="http://schemas.microsoft.com/office/powerpoint/2010/main" val="3391019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クライアント→依頼者　何かを要求する側</a:t>
            </a:r>
            <a:endParaRPr kumimoji="1" lang="en-US" altLang="ja-JP" dirty="0"/>
          </a:p>
          <a:p>
            <a:r>
              <a:rPr kumimoji="1" lang="ja-JP" altLang="en-US" dirty="0"/>
              <a:t>サーバ→提供者　依頼者の要求したものを提供する側</a:t>
            </a:r>
            <a:endParaRPr kumimoji="1" lang="en-US" altLang="ja-JP" dirty="0"/>
          </a:p>
          <a:p>
            <a:endParaRPr kumimoji="1" lang="en-US" altLang="ja-JP" dirty="0"/>
          </a:p>
          <a:p>
            <a:r>
              <a:rPr kumimoji="1" lang="ja-JP" altLang="en-US" dirty="0"/>
              <a:t>アニメ</a:t>
            </a:r>
            <a:r>
              <a:rPr kumimoji="1" lang="en-US" altLang="ja-JP" dirty="0"/>
              <a:t>2</a:t>
            </a:r>
          </a:p>
          <a:p>
            <a:r>
              <a:rPr kumimoji="1" lang="ja-JP" altLang="en-US" dirty="0"/>
              <a:t>クライアントがどっちでサーバがとどっちかを質問する。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16</a:t>
            </a:fld>
            <a:endParaRPr kumimoji="1" lang="ja-JP" altLang="en-US"/>
          </a:p>
        </p:txBody>
      </p:sp>
    </p:spTree>
    <p:extLst>
      <p:ext uri="{BB962C8B-B14F-4D97-AF65-F5344CB8AC3E}">
        <p14:creationId xmlns:p14="http://schemas.microsoft.com/office/powerpoint/2010/main" val="1061986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指名制</a:t>
            </a:r>
            <a:endParaRPr kumimoji="1" lang="en-US" altLang="ja-JP" dirty="0"/>
          </a:p>
          <a:p>
            <a:endParaRPr kumimoji="1" lang="en-US" altLang="ja-JP" dirty="0"/>
          </a:p>
          <a:p>
            <a:r>
              <a:rPr kumimoji="1" lang="ja-JP" altLang="en-US" dirty="0"/>
              <a:t>時間が余ってたら　</a:t>
            </a:r>
            <a:r>
              <a:rPr kumimoji="1" lang="en-US" altLang="ja-JP" dirty="0"/>
              <a:t>1</a:t>
            </a:r>
            <a:r>
              <a:rPr kumimoji="1" lang="ja-JP" altLang="en-US" dirty="0"/>
              <a:t>限終わり。</a:t>
            </a:r>
            <a:endParaRPr kumimoji="1" lang="en-US" altLang="ja-JP" dirty="0"/>
          </a:p>
          <a:p>
            <a:endParaRPr kumimoji="1" lang="en-US" altLang="ja-JP" dirty="0"/>
          </a:p>
          <a:p>
            <a:r>
              <a:rPr kumimoji="1" lang="ja-JP" altLang="en-US" dirty="0"/>
              <a:t>余ってなかったら　</a:t>
            </a:r>
            <a:r>
              <a:rPr kumimoji="1" lang="en-US" altLang="ja-JP" dirty="0"/>
              <a:t>2</a:t>
            </a:r>
            <a:r>
              <a:rPr kumimoji="1" lang="ja-JP" altLang="en-US" dirty="0"/>
              <a:t>限の最初に復習的な感じで</a:t>
            </a:r>
            <a:endParaRPr kumimoji="1" lang="en-US" altLang="ja-JP" dirty="0"/>
          </a:p>
          <a:p>
            <a:endParaRPr kumimoji="1" lang="en-US" altLang="ja-JP" dirty="0"/>
          </a:p>
          <a:p>
            <a:r>
              <a:rPr kumimoji="1" lang="en-US" altLang="ja-JP" dirty="0"/>
              <a:t>5/5</a:t>
            </a:r>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138</a:t>
            </a:fld>
            <a:endParaRPr kumimoji="1" lang="ja-JP" altLang="en-US"/>
          </a:p>
        </p:txBody>
      </p:sp>
    </p:spTree>
    <p:extLst>
      <p:ext uri="{BB962C8B-B14F-4D97-AF65-F5344CB8AC3E}">
        <p14:creationId xmlns:p14="http://schemas.microsoft.com/office/powerpoint/2010/main" val="2551617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139</a:t>
            </a:fld>
            <a:endParaRPr kumimoji="1" lang="ja-JP" altLang="en-US"/>
          </a:p>
        </p:txBody>
      </p:sp>
    </p:spTree>
    <p:extLst>
      <p:ext uri="{BB962C8B-B14F-4D97-AF65-F5344CB8AC3E}">
        <p14:creationId xmlns:p14="http://schemas.microsoft.com/office/powerpoint/2010/main" val="814112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For</a:t>
            </a:r>
            <a:r>
              <a:rPr kumimoji="1" lang="ja-JP" altLang="en-US" dirty="0"/>
              <a:t>文のように同じ処理をその場で繰り返すのとは違い複数個所で処理を呼び出すことができる。</a:t>
            </a:r>
            <a:endParaRPr kumimoji="1" lang="en-US" altLang="ja-JP" dirty="0"/>
          </a:p>
          <a:p>
            <a:endParaRPr kumimoji="1" lang="en-US" altLang="ja-JP" dirty="0"/>
          </a:p>
          <a:p>
            <a:r>
              <a:rPr kumimoji="1" lang="ja-JP" altLang="en-US" dirty="0"/>
              <a:t>よく使われる処理を関数として作っておけばほかのプログラムからでも関数を呼び出せる</a:t>
            </a:r>
            <a:endParaRPr kumimoji="1" lang="en-US" altLang="ja-JP" dirty="0"/>
          </a:p>
          <a:p>
            <a:endParaRPr kumimoji="1" lang="en-US" altLang="ja-JP" dirty="0"/>
          </a:p>
          <a:p>
            <a:r>
              <a:rPr kumimoji="1" lang="en-US" altLang="ja-JP" dirty="0"/>
              <a:t>5/25</a:t>
            </a:r>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141</a:t>
            </a:fld>
            <a:endParaRPr kumimoji="1" lang="ja-JP" altLang="en-US"/>
          </a:p>
        </p:txBody>
      </p:sp>
    </p:spTree>
    <p:extLst>
      <p:ext uri="{BB962C8B-B14F-4D97-AF65-F5344CB8AC3E}">
        <p14:creationId xmlns:p14="http://schemas.microsoft.com/office/powerpoint/2010/main" val="2640881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その関数がどのような処理を行うのかを記述することを関数定義と呼ぶ。</a:t>
            </a:r>
            <a:endParaRPr kumimoji="1" lang="en-US" altLang="ja-JP" dirty="0"/>
          </a:p>
          <a:p>
            <a:r>
              <a:rPr kumimoji="1" lang="ja-JP" altLang="en-US" dirty="0"/>
              <a:t>関数の呼び出しがかかるたびにこの中に記述した処理が行われる。</a:t>
            </a:r>
            <a:endParaRPr kumimoji="1" lang="en-US" altLang="ja-JP" dirty="0"/>
          </a:p>
          <a:p>
            <a:endParaRPr kumimoji="1" lang="en-US" altLang="ja-JP" dirty="0"/>
          </a:p>
          <a:p>
            <a:r>
              <a:rPr kumimoji="1" lang="ja-JP" altLang="en-US" dirty="0"/>
              <a:t>仮引数については値渡しの時に説明。</a:t>
            </a:r>
            <a:endParaRPr kumimoji="1" lang="en-US" altLang="ja-JP" dirty="0"/>
          </a:p>
          <a:p>
            <a:endParaRPr kumimoji="1" lang="en-US" altLang="ja-JP" dirty="0"/>
          </a:p>
          <a:p>
            <a:r>
              <a:rPr kumimoji="1" lang="en-US" altLang="ja-JP" dirty="0"/>
              <a:t>5/38</a:t>
            </a:r>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142</a:t>
            </a:fld>
            <a:endParaRPr kumimoji="1" lang="ja-JP" altLang="en-US"/>
          </a:p>
        </p:txBody>
      </p:sp>
    </p:spTree>
    <p:extLst>
      <p:ext uri="{BB962C8B-B14F-4D97-AF65-F5344CB8AC3E}">
        <p14:creationId xmlns:p14="http://schemas.microsoft.com/office/powerpoint/2010/main" val="1994295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タイトルに作成とあるが作成部分ではない。</a:t>
            </a:r>
            <a:endParaRPr kumimoji="1" lang="en-US" altLang="ja-JP" dirty="0"/>
          </a:p>
          <a:p>
            <a:r>
              <a:rPr kumimoji="1" lang="ja-JP" altLang="en-US" dirty="0"/>
              <a:t>ただ、流れとして覚えてほしいのでナンバリングを継続している。</a:t>
            </a:r>
            <a:endParaRPr kumimoji="1" lang="en-US" altLang="ja-JP" dirty="0"/>
          </a:p>
          <a:p>
            <a:endParaRPr kumimoji="1" lang="en-US" altLang="ja-JP" dirty="0"/>
          </a:p>
          <a:p>
            <a:r>
              <a:rPr kumimoji="1" lang="ja-JP" altLang="en-US" dirty="0"/>
              <a:t>一連の流れで作成した関数を呼び出す。</a:t>
            </a:r>
            <a:endParaRPr kumimoji="1" lang="en-US" altLang="ja-JP" dirty="0"/>
          </a:p>
          <a:p>
            <a:r>
              <a:rPr kumimoji="1" lang="ja-JP" altLang="en-US" dirty="0"/>
              <a:t>実引数について詳しくは次で</a:t>
            </a:r>
            <a:endParaRPr kumimoji="1" lang="en-US" altLang="ja-JP" dirty="0"/>
          </a:p>
          <a:p>
            <a:endParaRPr kumimoji="1" lang="en-US" altLang="ja-JP" dirty="0"/>
          </a:p>
          <a:p>
            <a:r>
              <a:rPr kumimoji="1" lang="en-US" altLang="ja-JP" dirty="0"/>
              <a:t>5/42</a:t>
            </a:r>
          </a:p>
          <a:p>
            <a:endParaRPr kumimoji="1" lang="en-US" altLang="ja-JP" dirty="0"/>
          </a:p>
          <a:p>
            <a:r>
              <a:rPr kumimoji="1" lang="en-US" altLang="ja-JP" dirty="0"/>
              <a:t>ex_func1.c</a:t>
            </a:r>
            <a:r>
              <a:rPr kumimoji="1" lang="ja-JP" altLang="en-US" dirty="0"/>
              <a:t>を打ち込み</a:t>
            </a:r>
            <a:endParaRPr kumimoji="1" lang="en-US" altLang="ja-JP" dirty="0"/>
          </a:p>
          <a:p>
            <a:r>
              <a:rPr kumimoji="1" lang="en-US" altLang="ja-JP" dirty="0"/>
              <a:t>8/50</a:t>
            </a:r>
          </a:p>
          <a:p>
            <a:endParaRPr kumimoji="1" lang="en-US" altLang="ja-JP" dirty="0"/>
          </a:p>
          <a:p>
            <a:endParaRPr kumimoji="1" lang="en-US" altLang="ja-JP" dirty="0"/>
          </a:p>
          <a:p>
            <a:r>
              <a:rPr kumimoji="1" lang="en-US" altLang="ja-JP" dirty="0"/>
              <a:t>2</a:t>
            </a:r>
            <a:r>
              <a:rPr kumimoji="1" lang="ja-JP" altLang="en-US" dirty="0"/>
              <a:t>限開始</a:t>
            </a:r>
            <a:endParaRPr kumimoji="1" lang="en-US" altLang="ja-JP" dirty="0"/>
          </a:p>
          <a:p>
            <a:r>
              <a:rPr kumimoji="1" lang="ja-JP" altLang="en-US" dirty="0"/>
              <a:t>打ち込み終わってなかったら続き</a:t>
            </a:r>
            <a:endParaRPr kumimoji="1" lang="en-US" altLang="ja-JP" dirty="0"/>
          </a:p>
          <a:p>
            <a:r>
              <a:rPr kumimoji="1" lang="ja-JP" altLang="en-US" dirty="0"/>
              <a:t>解説する際はステップ実行で関数へ飛ぶところをしっかり見せる。</a:t>
            </a:r>
            <a:endParaRPr kumimoji="1" lang="en-US" altLang="ja-JP" dirty="0"/>
          </a:p>
          <a:p>
            <a:endParaRPr kumimoji="1" lang="en-US" altLang="ja-JP" dirty="0"/>
          </a:p>
          <a:p>
            <a:r>
              <a:rPr kumimoji="1" lang="en-US" altLang="ja-JP" dirty="0"/>
              <a:t>10/10</a:t>
            </a:r>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143</a:t>
            </a:fld>
            <a:endParaRPr kumimoji="1" lang="ja-JP" altLang="en-US"/>
          </a:p>
        </p:txBody>
      </p:sp>
    </p:spTree>
    <p:extLst>
      <p:ext uri="{BB962C8B-B14F-4D97-AF65-F5344CB8AC3E}">
        <p14:creationId xmlns:p14="http://schemas.microsoft.com/office/powerpoint/2010/main" val="677661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70000" lnSpcReduction="20000"/>
          </a:bodyPr>
          <a:lstStyle/>
          <a:p>
            <a:r>
              <a:rPr kumimoji="1" lang="ja-JP" altLang="en-US" dirty="0"/>
              <a:t>午前中のまとめ</a:t>
            </a:r>
            <a:endParaRPr kumimoji="1" lang="en-US" altLang="ja-JP" dirty="0"/>
          </a:p>
          <a:p>
            <a:endParaRPr kumimoji="1" lang="en-US" altLang="ja-JP" dirty="0"/>
          </a:p>
          <a:p>
            <a:r>
              <a:rPr kumimoji="1" lang="en-US" altLang="ja-JP" dirty="0"/>
              <a:t>3/35</a:t>
            </a:r>
          </a:p>
          <a:p>
            <a:endParaRPr kumimoji="1" lang="en-US" altLang="ja-JP" dirty="0"/>
          </a:p>
          <a:p>
            <a:r>
              <a:rPr kumimoji="1" lang="ja-JP" altLang="en-US" dirty="0"/>
              <a:t>課題</a:t>
            </a:r>
            <a:r>
              <a:rPr kumimoji="1" lang="en-US" altLang="ja-JP" dirty="0"/>
              <a:t>21</a:t>
            </a:r>
            <a:r>
              <a:rPr kumimoji="1" lang="ja-JP" altLang="en-US" dirty="0"/>
              <a:t>～</a:t>
            </a:r>
            <a:r>
              <a:rPr kumimoji="1" lang="en-US" altLang="ja-JP" dirty="0"/>
              <a:t>25</a:t>
            </a:r>
          </a:p>
          <a:p>
            <a:endParaRPr kumimoji="1" lang="en-US" altLang="ja-JP" dirty="0"/>
          </a:p>
          <a:p>
            <a:r>
              <a:rPr kumimoji="1" lang="en-US" altLang="ja-JP" dirty="0"/>
              <a:t>21</a:t>
            </a:r>
            <a:r>
              <a:rPr kumimoji="1" lang="ja-JP" altLang="en-US" dirty="0"/>
              <a:t>　</a:t>
            </a:r>
            <a:r>
              <a:rPr kumimoji="1" lang="en-US" altLang="ja-JP" dirty="0"/>
              <a:t>10</a:t>
            </a:r>
            <a:r>
              <a:rPr kumimoji="1" lang="ja-JP" altLang="en-US" dirty="0"/>
              <a:t>分くらいたったら解説</a:t>
            </a:r>
            <a:endParaRPr kumimoji="1" lang="en-US" altLang="ja-JP" dirty="0"/>
          </a:p>
          <a:p>
            <a:r>
              <a:rPr kumimoji="1" lang="en-US" altLang="ja-JP" dirty="0"/>
              <a:t>15/50</a:t>
            </a:r>
          </a:p>
          <a:p>
            <a:endParaRPr kumimoji="1" lang="en-US" altLang="ja-JP" dirty="0"/>
          </a:p>
          <a:p>
            <a:r>
              <a:rPr kumimoji="1" lang="en-US" altLang="ja-JP" dirty="0"/>
              <a:t>4</a:t>
            </a:r>
            <a:r>
              <a:rPr kumimoji="1" lang="ja-JP" altLang="en-US" dirty="0"/>
              <a:t>限開始</a:t>
            </a:r>
            <a:endParaRPr kumimoji="1" lang="en-US" altLang="ja-JP" dirty="0"/>
          </a:p>
          <a:p>
            <a:r>
              <a:rPr kumimoji="1" lang="ja-JP" altLang="en-US" dirty="0"/>
              <a:t>課題</a:t>
            </a:r>
            <a:r>
              <a:rPr kumimoji="1" lang="en-US" altLang="ja-JP" dirty="0"/>
              <a:t>22</a:t>
            </a:r>
          </a:p>
          <a:p>
            <a:r>
              <a:rPr kumimoji="1" lang="en-US" altLang="ja-JP" dirty="0"/>
              <a:t>5/5</a:t>
            </a:r>
          </a:p>
          <a:p>
            <a:endParaRPr kumimoji="1" lang="en-US" altLang="ja-JP" dirty="0"/>
          </a:p>
          <a:p>
            <a:r>
              <a:rPr kumimoji="1" lang="ja-JP" altLang="en-US" dirty="0"/>
              <a:t>課題</a:t>
            </a:r>
            <a:r>
              <a:rPr kumimoji="1" lang="en-US" altLang="ja-JP" dirty="0"/>
              <a:t>23</a:t>
            </a:r>
          </a:p>
          <a:p>
            <a:r>
              <a:rPr kumimoji="1" lang="en-US" altLang="ja-JP" dirty="0"/>
              <a:t>20/25</a:t>
            </a:r>
          </a:p>
          <a:p>
            <a:endParaRPr kumimoji="1" lang="en-US" altLang="ja-JP" dirty="0"/>
          </a:p>
          <a:p>
            <a:r>
              <a:rPr kumimoji="1" lang="ja-JP" altLang="en-US" dirty="0"/>
              <a:t>課題</a:t>
            </a:r>
            <a:r>
              <a:rPr kumimoji="1" lang="en-US" altLang="ja-JP" dirty="0"/>
              <a:t>24</a:t>
            </a:r>
          </a:p>
          <a:p>
            <a:r>
              <a:rPr kumimoji="1" lang="en-US" altLang="ja-JP" dirty="0"/>
              <a:t>25/45</a:t>
            </a:r>
          </a:p>
          <a:p>
            <a:endParaRPr kumimoji="1" lang="en-US" altLang="ja-JP" dirty="0"/>
          </a:p>
          <a:p>
            <a:r>
              <a:rPr kumimoji="1" lang="ja-JP" altLang="en-US" dirty="0"/>
              <a:t>調整時間</a:t>
            </a:r>
            <a:endParaRPr kumimoji="1" lang="en-US" altLang="ja-JP" dirty="0"/>
          </a:p>
          <a:p>
            <a:r>
              <a:rPr kumimoji="1" lang="en-US" altLang="ja-JP" dirty="0"/>
              <a:t>5/50</a:t>
            </a:r>
          </a:p>
          <a:p>
            <a:endParaRPr kumimoji="1" lang="en-US" altLang="ja-JP" dirty="0"/>
          </a:p>
          <a:p>
            <a:r>
              <a:rPr kumimoji="1" lang="ja-JP" altLang="en-US" dirty="0"/>
              <a:t>それぞれ様子を見ながら解説</a:t>
            </a:r>
            <a:endParaRPr kumimoji="1" lang="en-US" altLang="ja-JP" dirty="0"/>
          </a:p>
          <a:p>
            <a:endParaRPr kumimoji="1" lang="en-US" altLang="ja-JP" dirty="0"/>
          </a:p>
          <a:p>
            <a:r>
              <a:rPr kumimoji="1" lang="en-US" altLang="ja-JP" dirty="0"/>
              <a:t>5</a:t>
            </a:r>
            <a:r>
              <a:rPr kumimoji="1" lang="ja-JP" altLang="en-US" dirty="0"/>
              <a:t>限開始</a:t>
            </a:r>
            <a:endParaRPr kumimoji="1" lang="en-US" altLang="ja-JP" dirty="0"/>
          </a:p>
          <a:p>
            <a:r>
              <a:rPr kumimoji="1" lang="ja-JP" altLang="en-US" dirty="0"/>
              <a:t>文字コード・学んでいない様なら先に文字について触れる</a:t>
            </a:r>
            <a:endParaRPr kumimoji="1" lang="en-US" altLang="ja-JP" dirty="0"/>
          </a:p>
          <a:p>
            <a:r>
              <a:rPr kumimoji="1" lang="ja-JP" altLang="en-US" dirty="0"/>
              <a:t>アルファベットの範囲について。</a:t>
            </a:r>
            <a:endParaRPr kumimoji="1" lang="en-US" altLang="ja-JP" dirty="0"/>
          </a:p>
          <a:p>
            <a:r>
              <a:rPr kumimoji="1" lang="ja-JP" altLang="en-US" dirty="0"/>
              <a:t>必要なら</a:t>
            </a:r>
            <a:r>
              <a:rPr kumimoji="1" lang="en-US" altLang="ja-JP" dirty="0"/>
              <a:t>’a’</a:t>
            </a:r>
            <a:r>
              <a:rPr kumimoji="1" lang="ja-JP" altLang="en-US" dirty="0"/>
              <a:t>を整数表示、文字表示で表示してみる。</a:t>
            </a:r>
            <a:endParaRPr kumimoji="1" lang="en-US" altLang="ja-JP" dirty="0"/>
          </a:p>
          <a:p>
            <a:r>
              <a:rPr kumimoji="1" lang="en-US" altLang="ja-JP" dirty="0"/>
              <a:t>15/15</a:t>
            </a:r>
          </a:p>
          <a:p>
            <a:endParaRPr kumimoji="1" lang="en-US" altLang="ja-JP" dirty="0"/>
          </a:p>
          <a:p>
            <a:r>
              <a:rPr kumimoji="1" lang="ja-JP" altLang="en-US" dirty="0"/>
              <a:t>課題</a:t>
            </a:r>
            <a:r>
              <a:rPr kumimoji="1" lang="en-US" altLang="ja-JP" dirty="0"/>
              <a:t>25</a:t>
            </a:r>
          </a:p>
          <a:p>
            <a:r>
              <a:rPr kumimoji="1" lang="ja-JP" altLang="en-US" dirty="0"/>
              <a:t>大文字と小文字の数値の法則について（</a:t>
            </a:r>
            <a:r>
              <a:rPr kumimoji="1" lang="en-US" altLang="ja-JP" dirty="0"/>
              <a:t>’a’-’A’</a:t>
            </a:r>
            <a:r>
              <a:rPr kumimoji="1" lang="ja-JP" altLang="en-US" dirty="0"/>
              <a:t>の値を引けば大文字は小文字に、足せば小文字は大文字に</a:t>
            </a:r>
            <a:endParaRPr kumimoji="1" lang="en-US" altLang="ja-JP" dirty="0"/>
          </a:p>
          <a:p>
            <a:r>
              <a:rPr kumimoji="1" lang="ja-JP" altLang="en-US" dirty="0"/>
              <a:t>数字を入れたくない場合は数字の範囲を弾けばいい</a:t>
            </a:r>
            <a:endParaRPr kumimoji="1" lang="en-US" altLang="ja-JP" dirty="0"/>
          </a:p>
          <a:p>
            <a:r>
              <a:rPr kumimoji="1" lang="en-US" altLang="ja-JP" dirty="0"/>
              <a:t>20/35</a:t>
            </a:r>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144</a:t>
            </a:fld>
            <a:endParaRPr kumimoji="1" lang="ja-JP" altLang="en-US"/>
          </a:p>
        </p:txBody>
      </p:sp>
    </p:spTree>
    <p:extLst>
      <p:ext uri="{BB962C8B-B14F-4D97-AF65-F5344CB8AC3E}">
        <p14:creationId xmlns:p14="http://schemas.microsoft.com/office/powerpoint/2010/main" val="2497180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a:t>
            </a:r>
            <a:endParaRPr kumimoji="1" lang="en-US" altLang="ja-JP" dirty="0"/>
          </a:p>
          <a:p>
            <a:r>
              <a:rPr kumimoji="1" lang="ja-JP" altLang="en-US" dirty="0"/>
              <a:t>引数・・・関数に渡される情報。この情報を使って関数は処理を行う。</a:t>
            </a:r>
            <a:endParaRPr kumimoji="1" lang="en-US" altLang="ja-JP" dirty="0"/>
          </a:p>
          <a:p>
            <a:r>
              <a:rPr kumimoji="1" lang="ja-JP" altLang="en-US" dirty="0"/>
              <a:t>例 </a:t>
            </a:r>
            <a:r>
              <a:rPr kumimoji="1" lang="en-US" altLang="ja-JP" dirty="0" err="1"/>
              <a:t>printf</a:t>
            </a:r>
            <a:r>
              <a:rPr kumimoji="1" lang="en-US" altLang="ja-JP" dirty="0"/>
              <a:t>(“</a:t>
            </a:r>
            <a:r>
              <a:rPr kumimoji="1" lang="en-US" altLang="ja-JP" dirty="0" err="1"/>
              <a:t>abc</a:t>
            </a:r>
            <a:r>
              <a:rPr kumimoji="1" lang="en-US" altLang="ja-JP" dirty="0"/>
              <a:t>”) ;</a:t>
            </a:r>
            <a:r>
              <a:rPr kumimoji="1" lang="en-US" altLang="ja-JP" baseline="0" dirty="0"/>
              <a:t> “</a:t>
            </a:r>
            <a:r>
              <a:rPr kumimoji="1" lang="en-US" altLang="ja-JP" dirty="0" err="1"/>
              <a:t>abc</a:t>
            </a:r>
            <a:r>
              <a:rPr kumimoji="1" lang="en-US" altLang="ja-JP" dirty="0"/>
              <a:t>”</a:t>
            </a:r>
            <a:r>
              <a:rPr kumimoji="1" lang="ja-JP" altLang="en-US" dirty="0"/>
              <a:t>の部分が引数。</a:t>
            </a:r>
            <a:r>
              <a:rPr kumimoji="1" lang="en-US" altLang="ja-JP" dirty="0"/>
              <a:t>”</a:t>
            </a:r>
            <a:r>
              <a:rPr kumimoji="1" lang="en-US" altLang="ja-JP" dirty="0" err="1"/>
              <a:t>abc</a:t>
            </a:r>
            <a:r>
              <a:rPr kumimoji="1" lang="en-US" altLang="ja-JP" dirty="0"/>
              <a:t>”</a:t>
            </a:r>
            <a:r>
              <a:rPr kumimoji="1" lang="ja-JP" altLang="en-US" dirty="0"/>
              <a:t>を関数に渡してそれを関数内の処理で出力する。</a:t>
            </a:r>
            <a:endParaRPr kumimoji="1" lang="en-US" altLang="ja-JP" dirty="0"/>
          </a:p>
          <a:p>
            <a:endParaRPr kumimoji="1" lang="en-US" altLang="ja-JP" dirty="0"/>
          </a:p>
          <a:p>
            <a:r>
              <a:rPr kumimoji="1" lang="ja-JP" altLang="en-US" dirty="0"/>
              <a:t>仮引数</a:t>
            </a:r>
            <a:endParaRPr kumimoji="1" lang="en-US" altLang="ja-JP" dirty="0"/>
          </a:p>
          <a:p>
            <a:r>
              <a:rPr kumimoji="1" lang="ja-JP" altLang="en-US" dirty="0"/>
              <a:t>引数（値）を関数に渡すためには変数に値をいったん保存する必要がある</a:t>
            </a:r>
            <a:endParaRPr kumimoji="1" lang="en-US" altLang="ja-JP" dirty="0"/>
          </a:p>
          <a:p>
            <a:r>
              <a:rPr kumimoji="1" lang="ja-JP" altLang="en-US" dirty="0"/>
              <a:t>そのため関数定義の部分で変数を定義する　</a:t>
            </a:r>
            <a:r>
              <a:rPr kumimoji="1" lang="en-US" altLang="ja-JP" dirty="0" err="1"/>
              <a:t>func_plus</a:t>
            </a:r>
            <a:r>
              <a:rPr kumimoji="1" lang="en-US" altLang="ja-JP" dirty="0"/>
              <a:t>(</a:t>
            </a:r>
            <a:r>
              <a:rPr kumimoji="1" lang="en-US" altLang="ja-JP" dirty="0" err="1"/>
              <a:t>int</a:t>
            </a:r>
            <a:r>
              <a:rPr kumimoji="1" lang="en-US" altLang="ja-JP" baseline="0" dirty="0"/>
              <a:t> x, </a:t>
            </a:r>
            <a:r>
              <a:rPr kumimoji="1" lang="en-US" altLang="ja-JP" baseline="0" dirty="0" err="1"/>
              <a:t>int</a:t>
            </a:r>
            <a:r>
              <a:rPr kumimoji="1" lang="en-US" altLang="ja-JP" baseline="0" dirty="0"/>
              <a:t> y);</a:t>
            </a:r>
          </a:p>
          <a:p>
            <a:r>
              <a:rPr kumimoji="1" lang="ja-JP" altLang="en-US" baseline="0" dirty="0"/>
              <a:t>この時</a:t>
            </a:r>
            <a:r>
              <a:rPr kumimoji="1" lang="en-US" altLang="ja-JP" baseline="0" dirty="0" err="1"/>
              <a:t>int</a:t>
            </a:r>
            <a:r>
              <a:rPr kumimoji="1" lang="en-US" altLang="ja-JP" baseline="0" dirty="0"/>
              <a:t> x </a:t>
            </a:r>
            <a:r>
              <a:rPr kumimoji="1" lang="ja-JP" altLang="en-US" baseline="0" dirty="0"/>
              <a:t>と</a:t>
            </a:r>
            <a:r>
              <a:rPr kumimoji="1" lang="en-US" altLang="ja-JP" baseline="0" dirty="0" err="1"/>
              <a:t>int</a:t>
            </a:r>
            <a:r>
              <a:rPr kumimoji="1" lang="ja-JP" altLang="en-US" baseline="0" dirty="0"/>
              <a:t>　</a:t>
            </a:r>
            <a:r>
              <a:rPr kumimoji="1" lang="ja-JP" altLang="en-US" baseline="0" dirty="0" err="1"/>
              <a:t>ｙ</a:t>
            </a:r>
            <a:r>
              <a:rPr kumimoji="1" lang="ja-JP" altLang="en-US" baseline="0" dirty="0"/>
              <a:t>に入る値は不明である。そのため、あくまで仮においてある引数として仮引数</a:t>
            </a:r>
            <a:endParaRPr kumimoji="1" lang="en-US" altLang="ja-JP" baseline="0" dirty="0"/>
          </a:p>
          <a:p>
            <a:endParaRPr kumimoji="1" lang="en-US" altLang="ja-JP" baseline="0" dirty="0"/>
          </a:p>
          <a:p>
            <a:r>
              <a:rPr kumimoji="1" lang="ja-JP" altLang="en-US" baseline="0" dirty="0"/>
              <a:t>実引数</a:t>
            </a:r>
            <a:endParaRPr kumimoji="1" lang="en-US" altLang="ja-JP" baseline="0" dirty="0"/>
          </a:p>
          <a:p>
            <a:r>
              <a:rPr kumimoji="1" lang="ja-JP" altLang="en-US" baseline="0" dirty="0"/>
              <a:t>　関数を呼び出す際に渡す引数の値は確定する。そのため呼び出し部分で</a:t>
            </a:r>
            <a:endParaRPr kumimoji="1" lang="en-US" altLang="ja-JP" baseline="0" dirty="0"/>
          </a:p>
          <a:p>
            <a:r>
              <a:rPr kumimoji="1" lang="ja-JP" altLang="en-US" baseline="0" dirty="0"/>
              <a:t>　記述する引数を実際に渡される引数として実引数。</a:t>
            </a:r>
            <a:endParaRPr kumimoji="1" lang="en-US" altLang="ja-JP" dirty="0"/>
          </a:p>
          <a:p>
            <a:endParaRPr kumimoji="1" lang="en-US" altLang="ja-JP" dirty="0"/>
          </a:p>
          <a:p>
            <a:r>
              <a:rPr kumimoji="1" lang="en-US" altLang="ja-JP" dirty="0"/>
              <a:t>10/25</a:t>
            </a:r>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146</a:t>
            </a:fld>
            <a:endParaRPr kumimoji="1" lang="ja-JP" altLang="en-US"/>
          </a:p>
        </p:txBody>
      </p:sp>
    </p:spTree>
    <p:extLst>
      <p:ext uri="{BB962C8B-B14F-4D97-AF65-F5344CB8AC3E}">
        <p14:creationId xmlns:p14="http://schemas.microsoft.com/office/powerpoint/2010/main" val="2551860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戻り値、返り値、戻し値、返し値、リターン値、返却値・・・呼び方いろいろ　今回は戻り値を採用</a:t>
            </a:r>
            <a:endParaRPr kumimoji="1" lang="en-US" altLang="ja-JP" dirty="0"/>
          </a:p>
          <a:p>
            <a:endParaRPr kumimoji="1" lang="en-US" altLang="ja-JP" dirty="0"/>
          </a:p>
          <a:p>
            <a:r>
              <a:rPr kumimoji="1" lang="en-US" altLang="ja-JP" dirty="0" err="1"/>
              <a:t>int</a:t>
            </a:r>
            <a:r>
              <a:rPr kumimoji="1" lang="en-US" altLang="ja-JP" dirty="0"/>
              <a:t> func_1(</a:t>
            </a:r>
            <a:r>
              <a:rPr kumimoji="1" lang="en-US" altLang="ja-JP" dirty="0" err="1"/>
              <a:t>int</a:t>
            </a:r>
            <a:r>
              <a:rPr kumimoji="1" lang="en-US" altLang="ja-JP" dirty="0"/>
              <a:t> x, </a:t>
            </a:r>
            <a:r>
              <a:rPr kumimoji="1" lang="en-US" altLang="ja-JP" dirty="0" err="1"/>
              <a:t>int</a:t>
            </a:r>
            <a:r>
              <a:rPr kumimoji="1" lang="en-US" altLang="ja-JP" dirty="0"/>
              <a:t> y)</a:t>
            </a:r>
          </a:p>
          <a:p>
            <a:r>
              <a:rPr kumimoji="1" lang="ja-JP" altLang="en-US" dirty="0"/>
              <a:t>なら戻り値は</a:t>
            </a:r>
            <a:r>
              <a:rPr kumimoji="1" lang="en-US" altLang="ja-JP" dirty="0" err="1"/>
              <a:t>int</a:t>
            </a:r>
            <a:r>
              <a:rPr kumimoji="1" lang="ja-JP" altLang="en-US" dirty="0"/>
              <a:t>型でなくてはならない</a:t>
            </a:r>
            <a:endParaRPr kumimoji="1" lang="en-US" altLang="ja-JP" dirty="0"/>
          </a:p>
          <a:p>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ちなみに</a:t>
            </a:r>
            <a:r>
              <a:rPr kumimoji="1" lang="en-US" altLang="ja-JP" dirty="0"/>
              <a:t>main</a:t>
            </a:r>
            <a:r>
              <a:rPr kumimoji="1" lang="ja-JP" altLang="en-US" dirty="0"/>
              <a:t>関数で　</a:t>
            </a:r>
            <a:r>
              <a:rPr kumimoji="1" lang="en-US" altLang="ja-JP" dirty="0"/>
              <a:t>0</a:t>
            </a:r>
            <a:r>
              <a:rPr kumimoji="1" lang="ja-JP" altLang="en-US" dirty="0"/>
              <a:t>を返す理由</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main()</a:t>
            </a:r>
            <a:r>
              <a:rPr kumimoji="1" lang="ja-JP" altLang="ja-JP" sz="1200" kern="1200" dirty="0">
                <a:solidFill>
                  <a:schemeClr val="tx1"/>
                </a:solidFill>
                <a:effectLst/>
                <a:latin typeface="+mn-lt"/>
                <a:ea typeface="+mn-ea"/>
                <a:cs typeface="+mn-cs"/>
              </a:rPr>
              <a:t>関数が</a:t>
            </a:r>
            <a:r>
              <a:rPr kumimoji="1" lang="en-US" altLang="ja-JP" sz="1200" kern="1200" dirty="0">
                <a:solidFill>
                  <a:schemeClr val="tx1"/>
                </a:solidFill>
                <a:effectLst/>
                <a:latin typeface="+mn-lt"/>
                <a:ea typeface="+mn-ea"/>
                <a:cs typeface="+mn-cs"/>
              </a:rPr>
              <a:t>return</a:t>
            </a:r>
            <a:r>
              <a:rPr kumimoji="1" lang="ja-JP" altLang="ja-JP" sz="1200" kern="1200" dirty="0">
                <a:solidFill>
                  <a:schemeClr val="tx1"/>
                </a:solidFill>
                <a:effectLst/>
                <a:latin typeface="+mn-lt"/>
                <a:ea typeface="+mn-ea"/>
                <a:cs typeface="+mn-cs"/>
              </a:rPr>
              <a:t>文で返す値は、</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が使用します。一般的には、プログラムが正常終了した時には</a:t>
            </a:r>
            <a:r>
              <a:rPr kumimoji="1" lang="en-US" altLang="ja-JP" sz="1200" kern="1200" dirty="0">
                <a:solidFill>
                  <a:schemeClr val="tx1"/>
                </a:solidFill>
                <a:effectLst/>
                <a:latin typeface="+mn-lt"/>
                <a:ea typeface="+mn-ea"/>
                <a:cs typeface="+mn-cs"/>
              </a:rPr>
              <a:t>0</a:t>
            </a:r>
            <a:r>
              <a:rPr kumimoji="1" lang="ja-JP" altLang="ja-JP" sz="1200" kern="1200" dirty="0">
                <a:solidFill>
                  <a:schemeClr val="tx1"/>
                </a:solidFill>
                <a:effectLst/>
                <a:latin typeface="+mn-lt"/>
                <a:ea typeface="+mn-ea"/>
                <a:cs typeface="+mn-cs"/>
              </a:rPr>
              <a:t>を返し、異常終了した時には</a:t>
            </a:r>
            <a:r>
              <a:rPr kumimoji="1" lang="en-US" altLang="ja-JP" sz="1200" kern="1200" dirty="0">
                <a:solidFill>
                  <a:schemeClr val="tx1"/>
                </a:solidFill>
                <a:effectLst/>
                <a:latin typeface="+mn-lt"/>
                <a:ea typeface="+mn-ea"/>
                <a:cs typeface="+mn-cs"/>
              </a:rPr>
              <a:t>0</a:t>
            </a:r>
            <a:r>
              <a:rPr kumimoji="1" lang="ja-JP" altLang="ja-JP" sz="1200" kern="1200" dirty="0">
                <a:solidFill>
                  <a:schemeClr val="tx1"/>
                </a:solidFill>
                <a:effectLst/>
                <a:latin typeface="+mn-lt"/>
                <a:ea typeface="+mn-ea"/>
                <a:cs typeface="+mn-cs"/>
              </a:rPr>
              <a:t>以外の値を返します。値が大きければ大きいほど深刻な異常終了になります。しかし、この法則は</a:t>
            </a:r>
            <a:r>
              <a:rPr kumimoji="1" lang="en-US" altLang="ja-JP" sz="1200" kern="1200" dirty="0">
                <a:solidFill>
                  <a:schemeClr val="tx1"/>
                </a:solidFill>
                <a:effectLst/>
                <a:latin typeface="+mn-lt"/>
                <a:ea typeface="+mn-ea"/>
                <a:cs typeface="+mn-cs"/>
              </a:rPr>
              <a:t>OS</a:t>
            </a:r>
            <a:r>
              <a:rPr kumimoji="1" lang="ja-JP" altLang="ja-JP" sz="1200" kern="1200" dirty="0">
                <a:solidFill>
                  <a:schemeClr val="tx1"/>
                </a:solidFill>
                <a:effectLst/>
                <a:latin typeface="+mn-lt"/>
                <a:ea typeface="+mn-ea"/>
                <a:cs typeface="+mn-cs"/>
              </a:rPr>
              <a:t>によって異なります。</a:t>
            </a:r>
          </a:p>
          <a:p>
            <a:endParaRPr kumimoji="1" lang="en-US" altLang="ja-JP" dirty="0"/>
          </a:p>
          <a:p>
            <a:r>
              <a:rPr kumimoji="1" lang="en-US" altLang="ja-JP" dirty="0"/>
              <a:t>10/35</a:t>
            </a:r>
          </a:p>
          <a:p>
            <a:endParaRPr kumimoji="1" lang="en-US" altLang="ja-JP" dirty="0"/>
          </a:p>
          <a:p>
            <a:r>
              <a:rPr kumimoji="1" lang="ja-JP" altLang="en-US" dirty="0"/>
              <a:t>教科書入力　Ｐ</a:t>
            </a:r>
            <a:r>
              <a:rPr kumimoji="1" lang="en-US" altLang="ja-JP" dirty="0"/>
              <a:t>.38</a:t>
            </a:r>
          </a:p>
          <a:p>
            <a:r>
              <a:rPr kumimoji="1" lang="en-US" altLang="ja-JP" dirty="0"/>
              <a:t>15/50</a:t>
            </a:r>
          </a:p>
          <a:p>
            <a:endParaRPr kumimoji="1" lang="en-US" altLang="ja-JP" dirty="0"/>
          </a:p>
          <a:p>
            <a:r>
              <a:rPr kumimoji="1" lang="en-US" altLang="ja-JP" dirty="0"/>
              <a:t>3</a:t>
            </a:r>
            <a:r>
              <a:rPr kumimoji="1" lang="ja-JP" altLang="en-US" dirty="0"/>
              <a:t>限</a:t>
            </a:r>
            <a:endParaRPr kumimoji="1" lang="en-US" altLang="ja-JP" dirty="0"/>
          </a:p>
          <a:p>
            <a:r>
              <a:rPr kumimoji="1" lang="en-US" altLang="ja-JP" dirty="0"/>
              <a:t>p.38</a:t>
            </a:r>
            <a:r>
              <a:rPr kumimoji="1" lang="ja-JP" altLang="en-US" dirty="0"/>
              <a:t>入力続き　終わっていたら　解説</a:t>
            </a:r>
            <a:endParaRPr kumimoji="1" lang="en-US" altLang="ja-JP" dirty="0"/>
          </a:p>
          <a:p>
            <a:r>
              <a:rPr kumimoji="1" lang="ja-JP" altLang="en-US" dirty="0"/>
              <a:t>引数と戻り値による値の受け渡しを意識しながら</a:t>
            </a:r>
            <a:endParaRPr kumimoji="1" lang="en-US" altLang="ja-JP" dirty="0"/>
          </a:p>
          <a:p>
            <a:endParaRPr kumimoji="1" lang="en-US" altLang="ja-JP" dirty="0"/>
          </a:p>
          <a:p>
            <a:r>
              <a:rPr kumimoji="1" lang="en-US" altLang="ja-JP" dirty="0"/>
              <a:t>7/7</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147</a:t>
            </a:fld>
            <a:endParaRPr kumimoji="1" lang="ja-JP" altLang="en-US"/>
          </a:p>
        </p:txBody>
      </p:sp>
    </p:spTree>
    <p:extLst>
      <p:ext uri="{BB962C8B-B14F-4D97-AF65-F5344CB8AC3E}">
        <p14:creationId xmlns:p14="http://schemas.microsoft.com/office/powerpoint/2010/main" val="27434862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149</a:t>
            </a:fld>
            <a:endParaRPr kumimoji="1" lang="ja-JP" altLang="en-US"/>
          </a:p>
        </p:txBody>
      </p:sp>
    </p:spTree>
    <p:extLst>
      <p:ext uri="{BB962C8B-B14F-4D97-AF65-F5344CB8AC3E}">
        <p14:creationId xmlns:p14="http://schemas.microsoft.com/office/powerpoint/2010/main" val="3252711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変数には有効範囲が存在する。</a:t>
            </a:r>
            <a:endParaRPr kumimoji="1" lang="en-US" altLang="ja-JP" dirty="0"/>
          </a:p>
          <a:p>
            <a:r>
              <a:rPr kumimoji="1" lang="ja-JP" altLang="en-US" dirty="0"/>
              <a:t>例として、</a:t>
            </a:r>
            <a:r>
              <a:rPr kumimoji="1" lang="en-US" altLang="ja-JP" dirty="0"/>
              <a:t>main</a:t>
            </a:r>
            <a:r>
              <a:rPr kumimoji="1" lang="ja-JP" altLang="en-US" dirty="0"/>
              <a:t>関数で宣言されている変数</a:t>
            </a:r>
            <a:r>
              <a:rPr kumimoji="1" lang="en-US" altLang="ja-JP" dirty="0"/>
              <a:t>a</a:t>
            </a:r>
            <a:r>
              <a:rPr kumimoji="1" lang="ja-JP" altLang="en-US" dirty="0"/>
              <a:t>は他の関数からは値を変更することはできない</a:t>
            </a:r>
            <a:endParaRPr kumimoji="1" lang="en-US" altLang="ja-JP" dirty="0"/>
          </a:p>
          <a:p>
            <a:r>
              <a:rPr kumimoji="1" lang="ja-JP" altLang="en-US" dirty="0"/>
              <a:t>これは </a:t>
            </a:r>
            <a:r>
              <a:rPr kumimoji="1" lang="en-US" altLang="ja-JP" dirty="0" err="1"/>
              <a:t>int</a:t>
            </a:r>
            <a:r>
              <a:rPr kumimoji="1" lang="en-US" altLang="ja-JP" dirty="0"/>
              <a:t> a </a:t>
            </a:r>
            <a:r>
              <a:rPr kumimoji="1" lang="ja-JP" altLang="en-US" dirty="0"/>
              <a:t>が他関数のスコープにない（見えない</a:t>
            </a:r>
            <a:r>
              <a:rPr kumimoji="1" lang="en-US" altLang="ja-JP" dirty="0"/>
              <a:t>)</a:t>
            </a:r>
            <a:r>
              <a:rPr kumimoji="1" lang="ja-JP" altLang="en-US" dirty="0"/>
              <a:t>からである。</a:t>
            </a:r>
            <a:endParaRPr kumimoji="1" lang="en-US" altLang="ja-JP" dirty="0"/>
          </a:p>
          <a:p>
            <a:endParaRPr kumimoji="1" lang="en-US" altLang="ja-JP" dirty="0"/>
          </a:p>
          <a:p>
            <a:r>
              <a:rPr kumimoji="1" lang="ja-JP" altLang="en-US" dirty="0"/>
              <a:t>実際に確認させてみる</a:t>
            </a:r>
            <a:endParaRPr kumimoji="1" lang="en-US" altLang="ja-JP" dirty="0"/>
          </a:p>
          <a:p>
            <a:endParaRPr kumimoji="1" lang="en-US" altLang="ja-JP" dirty="0"/>
          </a:p>
          <a:p>
            <a:r>
              <a:rPr kumimoji="1" lang="en-US" altLang="ja-JP" dirty="0"/>
              <a:t>5/28</a:t>
            </a:r>
          </a:p>
          <a:p>
            <a:endParaRPr kumimoji="1" lang="en-US" altLang="ja-JP"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151</a:t>
            </a:fld>
            <a:endParaRPr kumimoji="1" lang="ja-JP" altLang="en-US"/>
          </a:p>
        </p:txBody>
      </p:sp>
    </p:spTree>
    <p:extLst>
      <p:ext uri="{BB962C8B-B14F-4D97-AF65-F5344CB8AC3E}">
        <p14:creationId xmlns:p14="http://schemas.microsoft.com/office/powerpoint/2010/main" val="363730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HTML</a:t>
            </a:r>
            <a:r>
              <a:rPr kumimoji="1" lang="ja-JP" altLang="en-US" dirty="0"/>
              <a:t>と</a:t>
            </a:r>
            <a:r>
              <a:rPr kumimoji="1" lang="en-US" altLang="ja-JP" dirty="0"/>
              <a:t>CSS</a:t>
            </a:r>
            <a:r>
              <a:rPr kumimoji="1" lang="ja-JP" altLang="en-US" dirty="0"/>
              <a:t>がメイン、その後</a:t>
            </a:r>
            <a:r>
              <a:rPr kumimoji="1" lang="en-US" altLang="ja-JP" dirty="0"/>
              <a:t>JavaScript</a:t>
            </a:r>
            <a:r>
              <a:rPr kumimoji="1" lang="ja-JP" altLang="en-US" dirty="0"/>
              <a:t>を学ぶ</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17</a:t>
            </a:fld>
            <a:endParaRPr kumimoji="1" lang="ja-JP" altLang="en-US"/>
          </a:p>
        </p:txBody>
      </p:sp>
    </p:spTree>
    <p:extLst>
      <p:ext uri="{BB962C8B-B14F-4D97-AF65-F5344CB8AC3E}">
        <p14:creationId xmlns:p14="http://schemas.microsoft.com/office/powerpoint/2010/main" val="3180814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ローカル変数</a:t>
            </a:r>
            <a:endParaRPr kumimoji="1" lang="en-US" altLang="ja-JP" dirty="0"/>
          </a:p>
          <a:p>
            <a:r>
              <a:rPr kumimoji="1" lang="ja-JP" altLang="en-US" dirty="0"/>
              <a:t>関数の中で宣言されている変数。Ｃ言語では自動変数と呼ばれる。</a:t>
            </a:r>
            <a:endParaRPr kumimoji="1" lang="en-US" altLang="ja-JP" dirty="0"/>
          </a:p>
          <a:p>
            <a:r>
              <a:rPr kumimoji="1" lang="ja-JP" altLang="en-US" dirty="0"/>
              <a:t>ローカル変数は宣言した関数で独立している。そのため</a:t>
            </a:r>
            <a:r>
              <a:rPr kumimoji="1" lang="en-US" altLang="ja-JP" dirty="0"/>
              <a:t>2</a:t>
            </a:r>
            <a:r>
              <a:rPr kumimoji="1" lang="ja-JP" altLang="en-US" dirty="0" err="1"/>
              <a:t>つの</a:t>
            </a:r>
            <a:r>
              <a:rPr kumimoji="1" lang="ja-JP" altLang="en-US" dirty="0"/>
              <a:t>関数において同じ名前の変数を用いても</a:t>
            </a:r>
            <a:endParaRPr kumimoji="1" lang="en-US" altLang="ja-JP" dirty="0"/>
          </a:p>
          <a:p>
            <a:r>
              <a:rPr kumimoji="1" lang="ja-JP" altLang="en-US" dirty="0"/>
              <a:t>変数の名前かぶりのエラーは起きない。</a:t>
            </a:r>
            <a:endParaRPr kumimoji="1" lang="en-US" altLang="ja-JP" dirty="0"/>
          </a:p>
          <a:p>
            <a:endParaRPr kumimoji="1" lang="en-US" altLang="ja-JP" dirty="0"/>
          </a:p>
          <a:p>
            <a:r>
              <a:rPr kumimoji="1" lang="en-US" altLang="ja-JP" dirty="0"/>
              <a:t>Func1 func2</a:t>
            </a:r>
            <a:r>
              <a:rPr kumimoji="1" lang="ja-JP" altLang="en-US" baseline="0" dirty="0"/>
              <a:t> </a:t>
            </a:r>
            <a:r>
              <a:rPr kumimoji="1" lang="en-US" altLang="ja-JP" baseline="0" dirty="0"/>
              <a:t>main </a:t>
            </a:r>
            <a:r>
              <a:rPr kumimoji="1" lang="ja-JP" altLang="en-US" baseline="0" dirty="0"/>
              <a:t>を白板に書いて説明</a:t>
            </a:r>
            <a:endParaRPr kumimoji="1" lang="en-US" altLang="ja-JP" baseline="0" dirty="0"/>
          </a:p>
          <a:p>
            <a:r>
              <a:rPr kumimoji="1" lang="ja-JP" altLang="en-US" baseline="0" dirty="0"/>
              <a:t>それぞれが干渉しあわないことを印象付ける</a:t>
            </a:r>
            <a:endParaRPr kumimoji="1" lang="en-US" altLang="ja-JP" baseline="0" dirty="0"/>
          </a:p>
          <a:p>
            <a:r>
              <a:rPr kumimoji="1" lang="ja-JP" altLang="en-US" baseline="0" dirty="0"/>
              <a:t>あくまでその関数内でしか使えない変数</a:t>
            </a:r>
            <a:endParaRPr kumimoji="1" lang="en-US" altLang="ja-JP" baseline="0" dirty="0"/>
          </a:p>
          <a:p>
            <a:endParaRPr kumimoji="1" lang="en-US" altLang="ja-JP" dirty="0"/>
          </a:p>
          <a:p>
            <a:r>
              <a:rPr kumimoji="1" lang="en-US" altLang="ja-JP" dirty="0"/>
              <a:t>5/33</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152</a:t>
            </a:fld>
            <a:endParaRPr kumimoji="1" lang="ja-JP" altLang="en-US"/>
          </a:p>
        </p:txBody>
      </p:sp>
    </p:spTree>
    <p:extLst>
      <p:ext uri="{BB962C8B-B14F-4D97-AF65-F5344CB8AC3E}">
        <p14:creationId xmlns:p14="http://schemas.microsoft.com/office/powerpoint/2010/main" val="380244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グローバル変数</a:t>
            </a:r>
            <a:endParaRPr kumimoji="1" lang="en-US" altLang="ja-JP" dirty="0"/>
          </a:p>
          <a:p>
            <a:endParaRPr kumimoji="1" lang="en-US" altLang="ja-JP" dirty="0"/>
          </a:p>
          <a:p>
            <a:r>
              <a:rPr kumimoji="1" lang="ja-JP" altLang="en-US" dirty="0"/>
              <a:t>関数の外で宣言している変数</a:t>
            </a:r>
            <a:endParaRPr kumimoji="1" lang="en-US" altLang="ja-JP" dirty="0"/>
          </a:p>
          <a:p>
            <a:r>
              <a:rPr kumimoji="1" lang="ja-JP" altLang="en-US" dirty="0"/>
              <a:t>ローカル変数と違い、初期化しなかった場合は自動で</a:t>
            </a:r>
            <a:r>
              <a:rPr kumimoji="1" lang="en-US" altLang="ja-JP" dirty="0"/>
              <a:t>0</a:t>
            </a:r>
            <a:r>
              <a:rPr kumimoji="1" lang="ja-JP" altLang="en-US" dirty="0"/>
              <a:t>が代入される</a:t>
            </a:r>
            <a:endParaRPr kumimoji="1" lang="en-US" altLang="ja-JP" dirty="0"/>
          </a:p>
          <a:p>
            <a:r>
              <a:rPr kumimoji="1" lang="ja-JP" altLang="en-US" dirty="0"/>
              <a:t>すべての関数で値を変更することができる</a:t>
            </a:r>
            <a:endParaRPr kumimoji="1" lang="en-US" altLang="ja-JP" dirty="0"/>
          </a:p>
          <a:p>
            <a:endParaRPr kumimoji="1" lang="en-US" altLang="ja-JP" dirty="0"/>
          </a:p>
          <a:p>
            <a:r>
              <a:rPr kumimoji="1" lang="en-US" altLang="ja-JP" dirty="0"/>
              <a:t>func1</a:t>
            </a:r>
            <a:r>
              <a:rPr kumimoji="1" lang="en-US" altLang="ja-JP" baseline="0" dirty="0"/>
              <a:t> func2 main </a:t>
            </a:r>
            <a:r>
              <a:rPr kumimoji="1" lang="ja-JP" altLang="en-US" baseline="0" dirty="0"/>
              <a:t>を書いて説明</a:t>
            </a:r>
            <a:endParaRPr kumimoji="1" lang="en-US" altLang="ja-JP" baseline="0" dirty="0"/>
          </a:p>
          <a:p>
            <a:endParaRPr kumimoji="1" lang="en-US" altLang="ja-JP" baseline="0" dirty="0"/>
          </a:p>
          <a:p>
            <a:r>
              <a:rPr kumimoji="1" lang="en-US" altLang="ja-JP" baseline="0" dirty="0"/>
              <a:t>5/38</a:t>
            </a:r>
          </a:p>
          <a:p>
            <a:endParaRPr kumimoji="1" lang="en-US" altLang="ja-JP" baseline="0" dirty="0"/>
          </a:p>
          <a:p>
            <a:r>
              <a:rPr kumimoji="1" lang="en-US" altLang="ja-JP" baseline="0" dirty="0"/>
              <a:t>P40 </a:t>
            </a:r>
            <a:r>
              <a:rPr kumimoji="1" lang="ja-JP" altLang="en-US" baseline="0" dirty="0"/>
              <a:t>打ち込み　解説</a:t>
            </a:r>
            <a:endParaRPr kumimoji="1" lang="en-US" altLang="ja-JP" baseline="0" dirty="0"/>
          </a:p>
          <a:p>
            <a:endParaRPr kumimoji="1" lang="en-US" altLang="ja-JP" baseline="0" dirty="0"/>
          </a:p>
          <a:p>
            <a:r>
              <a:rPr kumimoji="1" lang="en-US" altLang="ja-JP" baseline="0" dirty="0"/>
              <a:t>12/50</a:t>
            </a:r>
          </a:p>
          <a:p>
            <a:endParaRPr kumimoji="1" lang="en-US" altLang="ja-JP" baseline="0" dirty="0"/>
          </a:p>
          <a:p>
            <a:endParaRPr kumimoji="1" lang="en-US" altLang="ja-JP" baseline="0" dirty="0"/>
          </a:p>
          <a:p>
            <a:endParaRPr kumimoji="1" lang="en-US" altLang="ja-JP" baseline="0"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153</a:t>
            </a:fld>
            <a:endParaRPr kumimoji="1" lang="ja-JP" altLang="en-US"/>
          </a:p>
        </p:txBody>
      </p:sp>
    </p:spTree>
    <p:extLst>
      <p:ext uri="{BB962C8B-B14F-4D97-AF65-F5344CB8AC3E}">
        <p14:creationId xmlns:p14="http://schemas.microsoft.com/office/powerpoint/2010/main" val="849787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限</a:t>
            </a:r>
            <a:endParaRPr kumimoji="1" lang="en-US" altLang="ja-JP" dirty="0"/>
          </a:p>
          <a:p>
            <a:r>
              <a:rPr kumimoji="1" lang="ja-JP" altLang="en-US" dirty="0"/>
              <a:t>復習兼まとめ</a:t>
            </a:r>
            <a:endParaRPr kumimoji="1" lang="en-US" altLang="ja-JP" dirty="0"/>
          </a:p>
          <a:p>
            <a:r>
              <a:rPr kumimoji="1" lang="en-US" altLang="ja-JP" dirty="0"/>
              <a:t>5/5</a:t>
            </a:r>
          </a:p>
          <a:p>
            <a:endParaRPr kumimoji="1" lang="en-US" altLang="ja-JP" dirty="0"/>
          </a:p>
          <a:p>
            <a:r>
              <a:rPr kumimoji="1" lang="ja-JP" altLang="en-US" dirty="0"/>
              <a:t>練習問題</a:t>
            </a:r>
            <a:endParaRPr kumimoji="1" lang="en-US" altLang="ja-JP" dirty="0"/>
          </a:p>
          <a:p>
            <a:endParaRPr kumimoji="1" lang="en-US" altLang="ja-JP" dirty="0"/>
          </a:p>
          <a:p>
            <a:r>
              <a:rPr kumimoji="1" lang="ja-JP" altLang="en-US" dirty="0"/>
              <a:t>演習</a:t>
            </a:r>
            <a:r>
              <a:rPr kumimoji="1" lang="en-US" altLang="ja-JP" dirty="0"/>
              <a:t>28</a:t>
            </a:r>
            <a:r>
              <a:rPr kumimoji="1" lang="ja-JP" altLang="en-US" dirty="0"/>
              <a:t>～</a:t>
            </a:r>
            <a:r>
              <a:rPr kumimoji="1" lang="en-US" altLang="ja-JP" dirty="0"/>
              <a:t>30</a:t>
            </a:r>
          </a:p>
          <a:p>
            <a:endParaRPr kumimoji="1" lang="en-US" altLang="ja-JP" dirty="0"/>
          </a:p>
          <a:p>
            <a:r>
              <a:rPr kumimoji="1" lang="ja-JP" altLang="en-US" dirty="0"/>
              <a:t>演習</a:t>
            </a:r>
            <a:r>
              <a:rPr kumimoji="1" lang="en-US" altLang="ja-JP" dirty="0"/>
              <a:t>28</a:t>
            </a:r>
            <a:r>
              <a:rPr kumimoji="1" lang="ja-JP" altLang="en-US" dirty="0"/>
              <a:t>　</a:t>
            </a:r>
            <a:r>
              <a:rPr kumimoji="1" lang="en-US" altLang="ja-JP" dirty="0"/>
              <a:t>15/20</a:t>
            </a:r>
          </a:p>
          <a:p>
            <a:r>
              <a:rPr kumimoji="1" lang="ja-JP" altLang="en-US" dirty="0"/>
              <a:t>解説　</a:t>
            </a:r>
            <a:r>
              <a:rPr kumimoji="1" lang="en-US" altLang="ja-JP" dirty="0"/>
              <a:t>10/35</a:t>
            </a:r>
          </a:p>
          <a:p>
            <a:endParaRPr kumimoji="1" lang="en-US" altLang="ja-JP" dirty="0"/>
          </a:p>
          <a:p>
            <a:r>
              <a:rPr kumimoji="1" lang="ja-JP" altLang="en-US" dirty="0"/>
              <a:t>演習</a:t>
            </a:r>
            <a:r>
              <a:rPr kumimoji="1" lang="en-US" altLang="ja-JP" dirty="0"/>
              <a:t>29</a:t>
            </a:r>
            <a:r>
              <a:rPr kumimoji="1" lang="ja-JP" altLang="en-US" dirty="0"/>
              <a:t>　</a:t>
            </a:r>
            <a:r>
              <a:rPr kumimoji="1" lang="en-US" altLang="ja-JP" dirty="0"/>
              <a:t>15/50</a:t>
            </a:r>
          </a:p>
          <a:p>
            <a:endParaRPr kumimoji="1" lang="en-US" altLang="ja-JP" dirty="0"/>
          </a:p>
          <a:p>
            <a:r>
              <a:rPr kumimoji="1" lang="en-US" altLang="ja-JP" dirty="0"/>
              <a:t>5</a:t>
            </a:r>
            <a:r>
              <a:rPr kumimoji="1" lang="ja-JP" altLang="en-US" dirty="0"/>
              <a:t>限</a:t>
            </a:r>
            <a:endParaRPr kumimoji="1" lang="en-US" altLang="ja-JP" dirty="0"/>
          </a:p>
          <a:p>
            <a:r>
              <a:rPr kumimoji="1" lang="ja-JP" altLang="en-US" dirty="0"/>
              <a:t>解説　</a:t>
            </a:r>
            <a:r>
              <a:rPr kumimoji="1" lang="en-US" altLang="ja-JP" dirty="0"/>
              <a:t>10/10</a:t>
            </a:r>
          </a:p>
          <a:p>
            <a:r>
              <a:rPr kumimoji="1" lang="ja-JP" altLang="en-US" dirty="0"/>
              <a:t>追加　同じ数が入力された時の処理を加える　</a:t>
            </a:r>
            <a:r>
              <a:rPr kumimoji="1" lang="en-US" altLang="ja-JP" dirty="0"/>
              <a:t>5/15</a:t>
            </a:r>
          </a:p>
          <a:p>
            <a:endParaRPr kumimoji="1" lang="en-US" altLang="ja-JP" dirty="0"/>
          </a:p>
          <a:p>
            <a:r>
              <a:rPr kumimoji="1" lang="ja-JP" altLang="en-US" dirty="0"/>
              <a:t>演習</a:t>
            </a:r>
            <a:r>
              <a:rPr kumimoji="1" lang="en-US" altLang="ja-JP" dirty="0"/>
              <a:t>30</a:t>
            </a:r>
            <a:r>
              <a:rPr kumimoji="1" lang="ja-JP" altLang="en-US" dirty="0"/>
              <a:t>　</a:t>
            </a:r>
            <a:r>
              <a:rPr kumimoji="1" lang="en-US" altLang="ja-JP" dirty="0"/>
              <a:t>15/30</a:t>
            </a:r>
          </a:p>
          <a:p>
            <a:endParaRPr kumimoji="1" lang="en-US" altLang="ja-JP" dirty="0"/>
          </a:p>
          <a:p>
            <a:r>
              <a:rPr kumimoji="1" lang="ja-JP" altLang="en-US" dirty="0"/>
              <a:t>乗数が負の値だった場合を考えさせる　</a:t>
            </a:r>
            <a:r>
              <a:rPr kumimoji="1" lang="en-US" altLang="ja-JP" dirty="0"/>
              <a:t>10/40</a:t>
            </a:r>
          </a:p>
          <a:p>
            <a:endParaRPr kumimoji="1" lang="en-US" altLang="ja-JP" dirty="0"/>
          </a:p>
          <a:p>
            <a:r>
              <a:rPr kumimoji="1" lang="ja-JP" altLang="en-US" dirty="0"/>
              <a:t>解説　</a:t>
            </a:r>
            <a:r>
              <a:rPr kumimoji="1" lang="en-US" altLang="ja-JP" dirty="0"/>
              <a:t>10/50</a:t>
            </a:r>
          </a:p>
          <a:p>
            <a:endParaRPr kumimoji="1" lang="en-US" altLang="ja-JP" dirty="0"/>
          </a:p>
          <a:p>
            <a:r>
              <a:rPr kumimoji="1" lang="en-US" altLang="ja-JP" dirty="0"/>
              <a:t>6</a:t>
            </a:r>
            <a:r>
              <a:rPr kumimoji="1" lang="ja-JP" altLang="en-US" dirty="0"/>
              <a:t>限</a:t>
            </a:r>
            <a:endParaRPr kumimoji="1" lang="en-US" altLang="ja-JP" dirty="0"/>
          </a:p>
          <a:p>
            <a:r>
              <a:rPr kumimoji="1" lang="ja-JP" altLang="en-US" dirty="0"/>
              <a:t>　オリジナル課題　（未定）　何も浮かばなかったら　静的変数　初めの部分</a:t>
            </a:r>
            <a:endParaRPr kumimoji="1" lang="en-US" altLang="ja-JP" dirty="0"/>
          </a:p>
          <a:p>
            <a:r>
              <a:rPr kumimoji="1" lang="ja-JP" altLang="en-US"/>
              <a:t>　もしくはローカル変数とグローバル変数の扱い方課題</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155</a:t>
            </a:fld>
            <a:endParaRPr kumimoji="1" lang="ja-JP" altLang="en-US"/>
          </a:p>
        </p:txBody>
      </p:sp>
    </p:spTree>
    <p:extLst>
      <p:ext uri="{BB962C8B-B14F-4D97-AF65-F5344CB8AC3E}">
        <p14:creationId xmlns:p14="http://schemas.microsoft.com/office/powerpoint/2010/main" val="860984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162</a:t>
            </a:fld>
            <a:endParaRPr kumimoji="1" lang="ja-JP" altLang="en-US"/>
          </a:p>
        </p:txBody>
      </p:sp>
    </p:spTree>
    <p:extLst>
      <p:ext uri="{BB962C8B-B14F-4D97-AF65-F5344CB8AC3E}">
        <p14:creationId xmlns:p14="http://schemas.microsoft.com/office/powerpoint/2010/main" val="724657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163</a:t>
            </a:fld>
            <a:endParaRPr kumimoji="1" lang="ja-JP" altLang="en-US"/>
          </a:p>
        </p:txBody>
      </p:sp>
    </p:spTree>
    <p:extLst>
      <p:ext uri="{BB962C8B-B14F-4D97-AF65-F5344CB8AC3E}">
        <p14:creationId xmlns:p14="http://schemas.microsoft.com/office/powerpoint/2010/main" val="18809707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8/15</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165</a:t>
            </a:fld>
            <a:endParaRPr kumimoji="1" lang="ja-JP" altLang="en-US"/>
          </a:p>
        </p:txBody>
      </p:sp>
    </p:spTree>
    <p:extLst>
      <p:ext uri="{BB962C8B-B14F-4D97-AF65-F5344CB8AC3E}">
        <p14:creationId xmlns:p14="http://schemas.microsoft.com/office/powerpoint/2010/main" val="10212047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172</a:t>
            </a:fld>
            <a:endParaRPr lang="ja-JP" altLang="en-US">
              <a:solidFill>
                <a:prstClr val="black"/>
              </a:solidFill>
            </a:endParaRPr>
          </a:p>
        </p:txBody>
      </p:sp>
    </p:spTree>
    <p:extLst>
      <p:ext uri="{BB962C8B-B14F-4D97-AF65-F5344CB8AC3E}">
        <p14:creationId xmlns:p14="http://schemas.microsoft.com/office/powerpoint/2010/main" val="4484234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173</a:t>
            </a:fld>
            <a:endParaRPr kumimoji="1" lang="ja-JP" altLang="en-US"/>
          </a:p>
        </p:txBody>
      </p:sp>
    </p:spTree>
    <p:extLst>
      <p:ext uri="{BB962C8B-B14F-4D97-AF65-F5344CB8AC3E}">
        <p14:creationId xmlns:p14="http://schemas.microsoft.com/office/powerpoint/2010/main" val="2709210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デフォルトでは</a:t>
            </a:r>
            <a:r>
              <a:rPr kumimoji="1" lang="en-US" altLang="ja-JP" dirty="0"/>
              <a:t>6</a:t>
            </a:r>
            <a:r>
              <a:rPr kumimoji="1" lang="ja-JP" altLang="en-US" dirty="0"/>
              <a:t>桁</a:t>
            </a:r>
            <a:endParaRPr kumimoji="1" lang="en-US" altLang="ja-JP" dirty="0"/>
          </a:p>
          <a:p>
            <a:r>
              <a:rPr kumimoji="1" lang="ja-JP" altLang="en-US" dirty="0"/>
              <a:t>最少フィールド幅の書き方と合わせたタイプの説明</a:t>
            </a:r>
            <a:endParaRPr kumimoji="1" lang="en-US" altLang="ja-JP" dirty="0"/>
          </a:p>
          <a:p>
            <a:r>
              <a:rPr kumimoji="1" lang="ja-JP" altLang="en-US" dirty="0"/>
              <a:t>小数点は一桁扱い</a:t>
            </a:r>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176</a:t>
            </a:fld>
            <a:endParaRPr lang="ja-JP" altLang="en-US">
              <a:solidFill>
                <a:prstClr val="black"/>
              </a:solidFill>
            </a:endParaRPr>
          </a:p>
        </p:txBody>
      </p:sp>
    </p:spTree>
    <p:extLst>
      <p:ext uri="{BB962C8B-B14F-4D97-AF65-F5344CB8AC3E}">
        <p14:creationId xmlns:p14="http://schemas.microsoft.com/office/powerpoint/2010/main" val="21814953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mb</a:t>
            </a:r>
            <a:r>
              <a:rPr kumimoji="1" lang="ja-JP" altLang="en-US" dirty="0" err="1"/>
              <a:t>はマルチ</a:t>
            </a:r>
            <a:r>
              <a:rPr kumimoji="1" lang="ja-JP" altLang="en-US" dirty="0"/>
              <a:t>バイトの意</a:t>
            </a:r>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178</a:t>
            </a:fld>
            <a:endParaRPr kumimoji="1" lang="ja-JP" altLang="en-US"/>
          </a:p>
        </p:txBody>
      </p:sp>
    </p:spTree>
    <p:extLst>
      <p:ext uri="{BB962C8B-B14F-4D97-AF65-F5344CB8AC3E}">
        <p14:creationId xmlns:p14="http://schemas.microsoft.com/office/powerpoint/2010/main" val="243309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dirty="0"/>
              <a:t>ホスト名とドメイン名を合わせて </a:t>
            </a:r>
            <a:r>
              <a:rPr lang="en-US" altLang="ja-JP" dirty="0"/>
              <a:t>FQDN</a:t>
            </a:r>
            <a:r>
              <a:rPr lang="ja-JP" altLang="en-US" b="0" i="0" dirty="0">
                <a:solidFill>
                  <a:srgbClr val="000000"/>
                </a:solidFill>
                <a:effectLst/>
                <a:latin typeface="ヒラギノ角ゴ ProN W3"/>
              </a:rPr>
              <a:t>（</a:t>
            </a:r>
            <a:r>
              <a:rPr lang="en-US" altLang="ja-JP" b="0" i="0" dirty="0">
                <a:solidFill>
                  <a:srgbClr val="000000"/>
                </a:solidFill>
                <a:effectLst/>
                <a:latin typeface="ヒラギノ角ゴ ProN W3"/>
              </a:rPr>
              <a:t>Fully Qualified Domain Name</a:t>
            </a:r>
            <a:r>
              <a:rPr lang="ja-JP" altLang="en-US" b="0" i="0" dirty="0">
                <a:solidFill>
                  <a:srgbClr val="000000"/>
                </a:solidFill>
                <a:effectLst/>
                <a:latin typeface="ヒラギノ角ゴ ProN W3"/>
              </a:rPr>
              <a:t>）「完全修飾ドメイン名」とよぶ</a:t>
            </a:r>
            <a:endParaRPr lang="en-US" altLang="ja-JP" b="0" dirty="0"/>
          </a:p>
          <a:p>
            <a:pPr lvl="1"/>
            <a:endParaRPr lang="en-US" altLang="ja-JP" dirty="0"/>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t>Uniform Resource Locator(</a:t>
            </a:r>
            <a:r>
              <a:rPr kumimoji="1" lang="ja-JP" altLang="en-US" dirty="0"/>
              <a:t>統一された資源の場所</a:t>
            </a:r>
            <a:r>
              <a:rPr kumimoji="1" lang="en-US" altLang="ja-JP" dirty="0"/>
              <a:t>)</a:t>
            </a:r>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t>たまにこのサイトは安全ではありませんて出るやつ　</a:t>
            </a:r>
            <a:r>
              <a:rPr lang="en-US" altLang="ja-JP" dirty="0"/>
              <a:t>https</a:t>
            </a:r>
            <a:r>
              <a:rPr lang="ja-JP" altLang="en-US" dirty="0"/>
              <a:t>じゃない</a:t>
            </a:r>
            <a:endParaRPr lang="en-US" altLang="ja-JP" dirty="0"/>
          </a:p>
          <a:p>
            <a:pPr lvl="1"/>
            <a:endParaRPr lang="en-US" altLang="ja-JP" dirty="0"/>
          </a:p>
          <a:p>
            <a:pPr lvl="1"/>
            <a:r>
              <a:rPr lang="en-US" altLang="ja-JP" dirty="0"/>
              <a:t>Web</a:t>
            </a:r>
            <a:r>
              <a:rPr lang="ja-JP" altLang="en-US" dirty="0"/>
              <a:t>サイトのトップページにアクセスするときはパス名を省略可能</a:t>
            </a:r>
            <a:endParaRPr kumimoji="1" lang="en-US" altLang="ja-JP" dirty="0"/>
          </a:p>
          <a:p>
            <a:pPr lvl="1"/>
            <a:r>
              <a:rPr kumimoji="1" lang="ja-JP" altLang="en-US" dirty="0"/>
              <a:t>例）</a:t>
            </a:r>
            <a:r>
              <a:rPr kumimoji="1" lang="en-US" altLang="ja-JP" dirty="0">
                <a:hlinkClick r:id="rId3"/>
              </a:rPr>
              <a:t>http://www.hogehoge.co.jp/</a:t>
            </a:r>
            <a:endParaRPr kumimoji="1" lang="en-US" altLang="ja-JP" dirty="0"/>
          </a:p>
          <a:p>
            <a:pPr lvl="1"/>
            <a:r>
              <a:rPr kumimoji="1" lang="ja-JP" altLang="en-US" dirty="0"/>
              <a:t>これは、末尾に </a:t>
            </a:r>
            <a:r>
              <a:rPr kumimoji="1" lang="en-US" altLang="ja-JP" dirty="0"/>
              <a:t>index.html </a:t>
            </a:r>
            <a:r>
              <a:rPr lang="ja-JP" altLang="en-US" dirty="0"/>
              <a:t>が記述されているのと同様の意味となる</a:t>
            </a:r>
            <a:endParaRPr kumimoji="1" lang="en-US" altLang="ja-JP" dirty="0"/>
          </a:p>
          <a:p>
            <a:pPr lvl="1"/>
            <a:r>
              <a:rPr kumimoji="1" lang="en-US" altLang="ja-JP" dirty="0"/>
              <a:t>URL</a:t>
            </a:r>
            <a:r>
              <a:rPr kumimoji="1" lang="ja-JP" altLang="en-US" dirty="0"/>
              <a:t>を短くする為の工夫の一種である</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20</a:t>
            </a:fld>
            <a:endParaRPr kumimoji="1" lang="ja-JP" altLang="en-US"/>
          </a:p>
        </p:txBody>
      </p:sp>
    </p:spTree>
    <p:extLst>
      <p:ext uri="{BB962C8B-B14F-4D97-AF65-F5344CB8AC3E}">
        <p14:creationId xmlns:p14="http://schemas.microsoft.com/office/powerpoint/2010/main" val="42115900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amazon.co.jp/</a:t>
            </a:r>
            <a:r>
              <a:rPr kumimoji="1" lang="en-US" altLang="ja-JP" dirty="0" err="1"/>
              <a:t>s?k</a:t>
            </a:r>
            <a:r>
              <a:rPr kumimoji="1" lang="en-US" altLang="ja-JP" dirty="0"/>
              <a:t>=</a:t>
            </a:r>
            <a:r>
              <a:rPr kumimoji="1" lang="ja-JP" altLang="en-US" dirty="0"/>
              <a:t>キーワード と直接入力すれば</a:t>
            </a:r>
            <a:r>
              <a:rPr kumimoji="1" lang="en-US" altLang="ja-JP" dirty="0"/>
              <a:t>GET</a:t>
            </a:r>
            <a:r>
              <a:rPr kumimoji="1" lang="ja-JP" altLang="en-US" dirty="0"/>
              <a:t>の動作を確認できる</a:t>
            </a:r>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183</a:t>
            </a:fld>
            <a:endParaRPr kumimoji="1" lang="ja-JP" altLang="en-US"/>
          </a:p>
        </p:txBody>
      </p:sp>
    </p:spTree>
    <p:extLst>
      <p:ext uri="{BB962C8B-B14F-4D97-AF65-F5344CB8AC3E}">
        <p14:creationId xmlns:p14="http://schemas.microsoft.com/office/powerpoint/2010/main" val="4122748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データベースとは</a:t>
            </a:r>
            <a:endParaRPr kumimoji="1" lang="en-US" altLang="ja-JP" dirty="0"/>
          </a:p>
          <a:p>
            <a:r>
              <a:rPr kumimoji="1" lang="ja-JP" altLang="en-US" dirty="0"/>
              <a:t>広義ではただのデータの集まり</a:t>
            </a:r>
            <a:endParaRPr kumimoji="1" lang="en-US" altLang="ja-JP" dirty="0"/>
          </a:p>
          <a:p>
            <a:endParaRPr kumimoji="1" lang="en-US" altLang="ja-JP" dirty="0"/>
          </a:p>
          <a:p>
            <a:endParaRPr kumimoji="1" lang="en-US" altLang="ja-JP" dirty="0"/>
          </a:p>
          <a:p>
            <a:r>
              <a:rPr kumimoji="1" lang="en-US" altLang="ja-JP" dirty="0"/>
              <a:t>DBMS </a:t>
            </a:r>
            <a:r>
              <a:rPr kumimoji="1" lang="ja-JP" altLang="en-US" dirty="0"/>
              <a:t>→ </a:t>
            </a:r>
            <a:r>
              <a:rPr kumimoji="1" lang="en-US" altLang="ja-JP" dirty="0"/>
              <a:t>Data Base Management System </a:t>
            </a:r>
            <a:r>
              <a:rPr kumimoji="1" lang="ja-JP" altLang="en-US" dirty="0"/>
              <a:t>→ データベース管理システム</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191</a:t>
            </a:fld>
            <a:endParaRPr kumimoji="1" lang="ja-JP" altLang="en-US"/>
          </a:p>
        </p:txBody>
      </p:sp>
    </p:spTree>
    <p:extLst>
      <p:ext uri="{BB962C8B-B14F-4D97-AF65-F5344CB8AC3E}">
        <p14:creationId xmlns:p14="http://schemas.microsoft.com/office/powerpoint/2010/main" val="32530447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ツリー構造は </a:t>
            </a:r>
            <a:r>
              <a:rPr kumimoji="1" lang="en-US" altLang="ja-JP" dirty="0"/>
              <a:t>PC</a:t>
            </a:r>
            <a:r>
              <a:rPr kumimoji="1" lang="ja-JP" altLang="en-US" dirty="0"/>
              <a:t>で目的のファイルにたどり着くためにフォルダを経由していくのと同じ構造</a:t>
            </a:r>
            <a:endParaRPr kumimoji="1" lang="en-US" altLang="ja-JP" dirty="0"/>
          </a:p>
          <a:p>
            <a:r>
              <a:rPr kumimoji="1" lang="ja-JP" altLang="en-US" dirty="0"/>
              <a:t>あるファイルにたどり着くためには決められた順にフォルダを開いていく必要がある。</a:t>
            </a:r>
            <a:endParaRPr kumimoji="1" lang="en-US" altLang="ja-JP" dirty="0"/>
          </a:p>
          <a:p>
            <a:endParaRPr kumimoji="1" lang="en-US" altLang="ja-JP" dirty="0"/>
          </a:p>
          <a:p>
            <a:r>
              <a:rPr lang="ja-JP" altLang="en-US" dirty="0"/>
              <a:t>標準</a:t>
            </a:r>
            <a:endParaRPr lang="en-US" altLang="ja-JP" dirty="0"/>
          </a:p>
          <a:p>
            <a:r>
              <a:rPr lang="ja-JP" altLang="en-US" dirty="0"/>
              <a:t>データベースとしては柔軟性がなくあまり使用されない</a:t>
            </a:r>
            <a:endParaRPr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192</a:t>
            </a:fld>
            <a:endParaRPr kumimoji="1" lang="ja-JP" altLang="en-US"/>
          </a:p>
        </p:txBody>
      </p:sp>
    </p:spTree>
    <p:extLst>
      <p:ext uri="{BB962C8B-B14F-4D97-AF65-F5344CB8AC3E}">
        <p14:creationId xmlns:p14="http://schemas.microsoft.com/office/powerpoint/2010/main" val="11644928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193</a:t>
            </a:fld>
            <a:endParaRPr kumimoji="1" lang="ja-JP" altLang="en-US"/>
          </a:p>
        </p:txBody>
      </p:sp>
    </p:spTree>
    <p:extLst>
      <p:ext uri="{BB962C8B-B14F-4D97-AF65-F5344CB8AC3E}">
        <p14:creationId xmlns:p14="http://schemas.microsoft.com/office/powerpoint/2010/main" val="1415245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表を 行ごとに見ることで まとまりのあるデータとして管理できる</a:t>
            </a:r>
            <a:endParaRPr kumimoji="1" lang="en-US" altLang="ja-JP" dirty="0"/>
          </a:p>
          <a:p>
            <a:r>
              <a:rPr kumimoji="1" lang="ja-JP" altLang="en-US" dirty="0"/>
              <a:t>社員番号</a:t>
            </a:r>
            <a:r>
              <a:rPr kumimoji="1" lang="en-US" altLang="ja-JP" dirty="0"/>
              <a:t>10001</a:t>
            </a:r>
            <a:r>
              <a:rPr kumimoji="1" lang="ja-JP" altLang="en-US" dirty="0"/>
              <a:t>番の人は </a:t>
            </a:r>
            <a:r>
              <a:rPr kumimoji="1" lang="en-US" altLang="ja-JP" dirty="0"/>
              <a:t>A</a:t>
            </a:r>
            <a:r>
              <a:rPr kumimoji="1" lang="ja-JP" altLang="en-US" dirty="0"/>
              <a:t>さん だとわかる</a:t>
            </a:r>
            <a:endParaRPr kumimoji="1" lang="en-US" altLang="ja-JP" dirty="0"/>
          </a:p>
          <a:p>
            <a:r>
              <a:rPr kumimoji="1" lang="ja-JP" altLang="en-US" dirty="0"/>
              <a:t>部署コードをたどれば 営業部に所属していることがわかる。</a:t>
            </a:r>
            <a:endParaRPr kumimoji="1" lang="en-US" altLang="ja-JP" dirty="0"/>
          </a:p>
          <a:p>
            <a:endParaRPr kumimoji="1" lang="en-US" altLang="ja-JP" dirty="0"/>
          </a:p>
          <a:p>
            <a:r>
              <a:rPr kumimoji="1" lang="ja-JP" altLang="en-US" dirty="0"/>
              <a:t>データの整合性を保つ処理が入るので動作は低速といえる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194</a:t>
            </a:fld>
            <a:endParaRPr kumimoji="1" lang="ja-JP" altLang="en-US"/>
          </a:p>
        </p:txBody>
      </p:sp>
    </p:spTree>
    <p:extLst>
      <p:ext uri="{BB962C8B-B14F-4D97-AF65-F5344CB8AC3E}">
        <p14:creationId xmlns:p14="http://schemas.microsoft.com/office/powerpoint/2010/main" val="2411207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更新頻度が少なく、参照をよく行うデータのデータベースとして有用</a:t>
            </a:r>
            <a:endParaRPr kumimoji="1" lang="en-US" altLang="ja-JP" dirty="0"/>
          </a:p>
          <a:p>
            <a:r>
              <a:rPr kumimoji="1" lang="ja-JP" altLang="en-US" dirty="0"/>
              <a:t>ログデータや</a:t>
            </a:r>
            <a:r>
              <a:rPr kumimoji="1" lang="en-US" altLang="ja-JP" dirty="0" err="1"/>
              <a:t>IoT</a:t>
            </a:r>
            <a:r>
              <a:rPr kumimoji="1" lang="ja-JP" altLang="en-US" dirty="0"/>
              <a:t>で収集したデータの記録など</a:t>
            </a:r>
            <a:endParaRPr kumimoji="1" lang="en-US" altLang="ja-JP" dirty="0"/>
          </a:p>
          <a:p>
            <a:r>
              <a:rPr kumimoji="1" lang="en-US" altLang="ja-JP" dirty="0"/>
              <a:t>JavaScript</a:t>
            </a:r>
            <a:r>
              <a:rPr kumimoji="1" lang="ja-JP" altLang="en-US" dirty="0"/>
              <a:t>で出てきた</a:t>
            </a:r>
            <a:r>
              <a:rPr kumimoji="1" lang="en-US" altLang="ja-JP" dirty="0"/>
              <a:t>JSON</a:t>
            </a:r>
            <a:r>
              <a:rPr kumimoji="1" lang="ja-JP" altLang="en-US" dirty="0"/>
              <a:t>もこれに含まれる</a:t>
            </a:r>
            <a:r>
              <a:rPr kumimoji="1" lang="en-US" altLang="ja-JP" dirty="0"/>
              <a:t>(</a:t>
            </a:r>
            <a:r>
              <a:rPr kumimoji="1" lang="ja-JP" altLang="en-US" dirty="0"/>
              <a:t>ドキュメント型</a:t>
            </a:r>
            <a:r>
              <a:rPr kumimoji="1" lang="en-US" altLang="ja-JP" dirty="0"/>
              <a:t>NoSQL)</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195</a:t>
            </a:fld>
            <a:endParaRPr kumimoji="1" lang="ja-JP" altLang="en-US"/>
          </a:p>
        </p:txBody>
      </p:sp>
    </p:spTree>
    <p:extLst>
      <p:ext uri="{BB962C8B-B14F-4D97-AF65-F5344CB8AC3E}">
        <p14:creationId xmlns:p14="http://schemas.microsoft.com/office/powerpoint/2010/main" val="39901036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199</a:t>
            </a:fld>
            <a:endParaRPr kumimoji="1" lang="ja-JP" altLang="en-US"/>
          </a:p>
        </p:txBody>
      </p:sp>
    </p:spTree>
    <p:extLst>
      <p:ext uri="{BB962C8B-B14F-4D97-AF65-F5344CB8AC3E}">
        <p14:creationId xmlns:p14="http://schemas.microsoft.com/office/powerpoint/2010/main" val="28413048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クライアントは</a:t>
            </a:r>
            <a:r>
              <a:rPr kumimoji="1" lang="en-US" altLang="ja-JP" dirty="0"/>
              <a:t>SQL</a:t>
            </a:r>
            <a:r>
              <a:rPr kumimoji="1" lang="ja-JP" altLang="en-US" dirty="0"/>
              <a:t>文という</a:t>
            </a:r>
            <a:r>
              <a:rPr kumimoji="1" lang="en-US" altLang="ja-JP" dirty="0"/>
              <a:t>DB</a:t>
            </a:r>
            <a:r>
              <a:rPr kumimoji="1" lang="ja-JP" altLang="en-US" dirty="0"/>
              <a:t>に問い合わせを行う言語を使い </a:t>
            </a:r>
            <a:r>
              <a:rPr kumimoji="1" lang="en-US" altLang="ja-JP" dirty="0"/>
              <a:t>DB</a:t>
            </a:r>
            <a:r>
              <a:rPr kumimoji="1" lang="ja-JP" altLang="en-US" dirty="0"/>
              <a:t>を操作する</a:t>
            </a:r>
            <a:endParaRPr kumimoji="1" lang="en-US" altLang="ja-JP" dirty="0"/>
          </a:p>
          <a:p>
            <a:r>
              <a:rPr kumimoji="1" lang="ja-JP" altLang="en-US" dirty="0"/>
              <a:t>直接操作するわけではなく操作はサーバーを介して</a:t>
            </a:r>
            <a:r>
              <a:rPr kumimoji="1" lang="en-US" altLang="ja-JP" dirty="0"/>
              <a:t>RDBMS</a:t>
            </a:r>
            <a:r>
              <a:rPr kumimoji="1" lang="ja-JP" altLang="en-US" dirty="0"/>
              <a:t>が代理で行う</a:t>
            </a:r>
            <a:endParaRPr kumimoji="1" lang="en-US" altLang="ja-JP" dirty="0"/>
          </a:p>
          <a:p>
            <a:endParaRPr kumimoji="1" lang="en-US" altLang="ja-JP" dirty="0"/>
          </a:p>
          <a:p>
            <a:r>
              <a:rPr kumimoji="1" lang="ja-JP" altLang="en-US" dirty="0"/>
              <a:t>今回はクライアント</a:t>
            </a:r>
            <a:r>
              <a:rPr kumimoji="1" lang="en-US" altLang="ja-JP" dirty="0"/>
              <a:t>PC</a:t>
            </a:r>
            <a:r>
              <a:rPr kumimoji="1" lang="ja-JP" altLang="en-US" dirty="0"/>
              <a:t>に</a:t>
            </a:r>
            <a:r>
              <a:rPr kumimoji="1" lang="en-US" altLang="ja-JP" dirty="0"/>
              <a:t>DB</a:t>
            </a:r>
            <a:r>
              <a:rPr kumimoji="1" lang="ja-JP" altLang="en-US" dirty="0"/>
              <a:t>サーバーを立てて扱うので クライアントとサーバは同じ</a:t>
            </a:r>
            <a:r>
              <a:rPr kumimoji="1" lang="en-US" altLang="ja-JP" dirty="0"/>
              <a:t>PC</a:t>
            </a:r>
            <a:r>
              <a:rPr kumimoji="1" lang="ja-JP" altLang="en-US" dirty="0"/>
              <a:t>で完結する。</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206</a:t>
            </a:fld>
            <a:endParaRPr kumimoji="1" lang="ja-JP" altLang="en-US"/>
          </a:p>
        </p:txBody>
      </p:sp>
    </p:spTree>
    <p:extLst>
      <p:ext uri="{BB962C8B-B14F-4D97-AF65-F5344CB8AC3E}">
        <p14:creationId xmlns:p14="http://schemas.microsoft.com/office/powerpoint/2010/main" val="22960175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207</a:t>
            </a:fld>
            <a:endParaRPr kumimoji="1" lang="ja-JP" altLang="en-US"/>
          </a:p>
        </p:txBody>
      </p:sp>
    </p:spTree>
    <p:extLst>
      <p:ext uri="{BB962C8B-B14F-4D97-AF65-F5344CB8AC3E}">
        <p14:creationId xmlns:p14="http://schemas.microsoft.com/office/powerpoint/2010/main" val="15751890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MariaDB</a:t>
            </a:r>
            <a:r>
              <a:rPr kumimoji="1" lang="ja-JP" altLang="en-US" dirty="0"/>
              <a:t>は</a:t>
            </a:r>
            <a:r>
              <a:rPr kumimoji="1" lang="en-US" altLang="ja-JP" dirty="0"/>
              <a:t>MySQL</a:t>
            </a:r>
            <a:r>
              <a:rPr kumimoji="1" lang="ja-JP" altLang="en-US" dirty="0"/>
              <a:t>からの派生</a:t>
            </a:r>
            <a:r>
              <a:rPr kumimoji="1" lang="en-US" altLang="ja-JP" dirty="0"/>
              <a:t>DB</a:t>
            </a:r>
            <a:r>
              <a:rPr kumimoji="1" lang="ja-JP" altLang="en-US" dirty="0"/>
              <a:t>だが、</a:t>
            </a:r>
            <a:r>
              <a:rPr kumimoji="1" lang="en-US" altLang="ja-JP" dirty="0"/>
              <a:t>MySQL</a:t>
            </a:r>
            <a:r>
              <a:rPr kumimoji="1" lang="ja-JP" altLang="en-US" dirty="0"/>
              <a:t>とほぼ同一の機能を持つため、同一視される。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208</a:t>
            </a:fld>
            <a:endParaRPr kumimoji="1" lang="ja-JP" altLang="en-US"/>
          </a:p>
        </p:txBody>
      </p:sp>
    </p:spTree>
    <p:extLst>
      <p:ext uri="{BB962C8B-B14F-4D97-AF65-F5344CB8AC3E}">
        <p14:creationId xmlns:p14="http://schemas.microsoft.com/office/powerpoint/2010/main" val="114652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2023/10/25</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a:t>マスター タイトルの書式設定</a:t>
            </a:r>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cap="none" spc="800" baseline="0">
                <a:solidFill>
                  <a:schemeClr val="bg1"/>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2023/10/25</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a:t>マスター タイトルの書式設定</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2023/10/25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マスター タイトルの書式設定</a:t>
            </a:r>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2023/10/25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a:t>マスター タイトルの書式設定</a:t>
            </a:r>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2023/10/25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2023/10/25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2023/10/25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2023/10/25</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6.png"/><Relationship Id="rId4" Type="http://schemas.openxmlformats.org/officeDocument/2006/relationships/image" Target="../media/image16.svg"/><Relationship Id="rId9"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14.png"/><Relationship Id="rId4" Type="http://schemas.microsoft.com/office/2007/relationships/hdphoto" Target="../media/hdphoto1.wdp"/></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http://www.fellow-ship.com/tech/img/normalize0.gif" TargetMode="External"/><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http://www.fellow-ship.com/tech/img/normalize1.gif" TargetMode="External"/><Relationship Id="rId2" Type="http://schemas.openxmlformats.org/officeDocument/2006/relationships/image" Target="../media/image118.gif"/><Relationship Id="rId1" Type="http://schemas.openxmlformats.org/officeDocument/2006/relationships/slideLayout" Target="../slideLayouts/slideLayout2.xml"/><Relationship Id="rId5" Type="http://schemas.openxmlformats.org/officeDocument/2006/relationships/image" Target="http://www.fellow-ship.com/tech/img/normalize0.gif" TargetMode="External"/><Relationship Id="rId4" Type="http://schemas.openxmlformats.org/officeDocument/2006/relationships/image" Target="../media/image117.gif"/></Relationships>
</file>

<file path=ppt/slides/_rels/slide217.xml.rels><?xml version="1.0" encoding="UTF-8" standalone="yes"?>
<Relationships xmlns="http://schemas.openxmlformats.org/package/2006/relationships"><Relationship Id="rId3" Type="http://schemas.openxmlformats.org/officeDocument/2006/relationships/image" Target="http://www.fellow-ship.com/tech/img/normalize1.gif" TargetMode="External"/><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http://www.fellow-ship.com/tech/img/normalize1.gif"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http://www.fellow-ship.com/tech/img/normalize2.gif" TargetMode="External"/><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http://www.fellow-ship.com/tech/img/normalize2.gif" TargetMode="External"/><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http://www.fellow-ship.com/tech/img/normalize3.gif" TargetMode="External"/><Relationship Id="rId2" Type="http://schemas.openxmlformats.org/officeDocument/2006/relationships/image" Target="../media/image120.gi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http://www.fellow-ship.com/tech/img/normalize3.gif"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localhost:8080/phpmyadmin/"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8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4.png"/><Relationship Id="rId4" Type="http://schemas.openxmlformats.org/officeDocument/2006/relationships/image" Target="../media/image145.png"/></Relationships>
</file>

<file path=ppt/slides/_rels/slide2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4.png"/><Relationship Id="rId4" Type="http://schemas.openxmlformats.org/officeDocument/2006/relationships/image" Target="../media/image145.png"/></Relationships>
</file>

<file path=ppt/slides/_rels/slide2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4.png"/><Relationship Id="rId4" Type="http://schemas.openxmlformats.org/officeDocument/2006/relationships/image" Target="../media/image145.png"/></Relationships>
</file>

<file path=ppt/slides/_rels/slide28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6.xml"/><Relationship Id="rId1" Type="http://schemas.openxmlformats.org/officeDocument/2006/relationships/slideLayout" Target="../slideLayouts/slideLayout2.xml"/><Relationship Id="rId24" Type="http://schemas.openxmlformats.org/officeDocument/2006/relationships/image" Target="../media/image330.png"/></Relationships>
</file>

<file path=ppt/slides/_rels/slide2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achefriends.org/jp/index.html" TargetMode="Externa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omron.co.jp/solution/case/our_0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fujielectric.co.jp/products/solution/case-studies/ems_semiconductor.html"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NscvrwHJQQ4" TargetMode="External"/><Relationship Id="rId2" Type="http://schemas.openxmlformats.org/officeDocument/2006/relationships/hyperlink" Target="https://project.nikkeibp.co.jp/atclmono/vision/042400027/"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6.sv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316C6-1BBB-40DE-9ECD-AA09CC2F2A33}"/>
              </a:ext>
            </a:extLst>
          </p:cNvPr>
          <p:cNvSpPr>
            <a:spLocks noGrp="1"/>
          </p:cNvSpPr>
          <p:nvPr>
            <p:ph type="ctrTitle"/>
          </p:nvPr>
        </p:nvSpPr>
        <p:spPr>
          <a:xfrm>
            <a:off x="1078523" y="1891862"/>
            <a:ext cx="10318418" cy="3352800"/>
          </a:xfrm>
        </p:spPr>
        <p:txBody>
          <a:bodyPr/>
          <a:lstStyle/>
          <a:p>
            <a:r>
              <a:rPr lang="ja-JP" altLang="en-US" sz="6600" dirty="0"/>
              <a:t>Ｗｅｂ</a:t>
            </a:r>
            <a:r>
              <a:rPr lang="ja-JP" altLang="en-US" sz="7200" dirty="0"/>
              <a:t>−ＤＢを利用した</a:t>
            </a:r>
            <a:r>
              <a:rPr lang="en-US" altLang="ja-JP" sz="7200" dirty="0"/>
              <a:t/>
            </a:r>
            <a:br>
              <a:rPr lang="en-US" altLang="ja-JP" sz="7200" dirty="0"/>
            </a:br>
            <a:r>
              <a:rPr lang="ja-JP" altLang="en-US" sz="7200" dirty="0"/>
              <a:t>生産支援システムの</a:t>
            </a:r>
            <a:r>
              <a:rPr lang="en-US" altLang="ja-JP" sz="7200" dirty="0"/>
              <a:t/>
            </a:r>
            <a:br>
              <a:rPr lang="en-US" altLang="ja-JP" sz="7200" dirty="0"/>
            </a:br>
            <a:r>
              <a:rPr lang="ja-JP" altLang="en-US" sz="7200" dirty="0"/>
              <a:t>構築</a:t>
            </a:r>
            <a:endParaRPr kumimoji="1" lang="ja-JP" altLang="en-US" sz="7200" dirty="0"/>
          </a:p>
        </p:txBody>
      </p:sp>
      <p:sp>
        <p:nvSpPr>
          <p:cNvPr id="3" name="字幕 2">
            <a:extLst>
              <a:ext uri="{FF2B5EF4-FFF2-40B4-BE49-F238E27FC236}">
                <a16:creationId xmlns:a16="http://schemas.microsoft.com/office/drawing/2014/main" id="{CDCE88B8-3E2E-4FF1-85AA-A5130456AB59}"/>
              </a:ext>
            </a:extLst>
          </p:cNvPr>
          <p:cNvSpPr>
            <a:spLocks noGrp="1"/>
          </p:cNvSpPr>
          <p:nvPr>
            <p:ph type="subTitle" idx="1"/>
          </p:nvPr>
        </p:nvSpPr>
        <p:spPr/>
        <p:txBody>
          <a:bodyPr/>
          <a:lstStyle/>
          <a:p>
            <a:r>
              <a:rPr kumimoji="1" lang="ja-JP" altLang="en-US" dirty="0"/>
              <a:t>ポリテクセンター沖縄</a:t>
            </a:r>
          </a:p>
        </p:txBody>
      </p:sp>
    </p:spTree>
    <p:extLst>
      <p:ext uri="{BB962C8B-B14F-4D97-AF65-F5344CB8AC3E}">
        <p14:creationId xmlns:p14="http://schemas.microsoft.com/office/powerpoint/2010/main" val="4163557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latin typeface="UD デジタル 教科書体 NK-R" panose="02020400000000000000" pitchFamily="18" charset="-128"/>
              </a:rPr>
              <a:t>クラウドを用いた</a:t>
            </a:r>
            <a:r>
              <a:rPr kumimoji="1" lang="en-US" altLang="ja-JP" dirty="0">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10</a:t>
            </a:fld>
            <a:endParaRPr kumimoji="1" lang="ja-JP" altLang="en-US">
              <a:latin typeface="UD デジタル 教科書体 NK-R" panose="02020400000000000000" pitchFamily="18" charset="-128"/>
            </a:endParaRPr>
          </a:p>
        </p:txBody>
      </p:sp>
      <p:grpSp>
        <p:nvGrpSpPr>
          <p:cNvPr id="34" name="グループ化 33"/>
          <p:cNvGrpSpPr/>
          <p:nvPr/>
        </p:nvGrpSpPr>
        <p:grpSpPr>
          <a:xfrm>
            <a:off x="4768949" y="846478"/>
            <a:ext cx="6560456" cy="2748296"/>
            <a:chOff x="4449290" y="1614731"/>
            <a:chExt cx="6560456" cy="2748296"/>
          </a:xfrm>
        </p:grpSpPr>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a:latin typeface="UD デジタル 教科書体 NK-R" panose="02020400000000000000" pitchFamily="18" charset="-128"/>
                  <a:ea typeface="UD デジタル 教科書体 NK-R" panose="02020400000000000000" pitchFamily="18" charset="-128"/>
                </a:rPr>
                <a:t>インターネット</a:t>
              </a: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4957251" y="2201411"/>
              <a:ext cx="2555893" cy="1482839"/>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Goolge</a:t>
              </a:r>
              <a:r>
                <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UD デジタル 教科書体 NK-R" panose="02020400000000000000" pitchFamily="18" charset="-128"/>
                  <a:ea typeface="UD デジタル 教科書体 NK-R" panose="02020400000000000000" pitchFamily="18" charset="-128"/>
                  <a:cs typeface="Segoe UI" panose="020B0502040204020203" pitchFamily="34" charset="0"/>
                </a:rPr>
                <a:t>Hosting</a:t>
              </a:r>
              <a:endPar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008042" y="1629150"/>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5358804" y="1614731"/>
              <a:ext cx="2488188" cy="400110"/>
            </a:xfrm>
            <a:prstGeom prst="rect">
              <a:avLst/>
            </a:prstGeom>
            <a:noFill/>
          </p:spPr>
          <p:txBody>
            <a:bodyPr wrap="square" rtlCol="0">
              <a:spAutoFit/>
            </a:bodyPr>
            <a:lstStyle/>
            <a:p>
              <a:r>
                <a:rPr lang="ja-JP" altLang="en-US" sz="2000" b="1" dirty="0">
                  <a:latin typeface="UD デジタル 教科書体 NK-R" panose="02020400000000000000" pitchFamily="18" charset="-128"/>
                  <a:ea typeface="UD デジタル 教科書体 NK-R" panose="02020400000000000000" pitchFamily="18" charset="-128"/>
                </a:rPr>
                <a:t>クラウドサービス</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109803" y="2750129"/>
              <a:ext cx="1053549" cy="1053549"/>
            </a:xfrm>
            <a:prstGeom prst="rect">
              <a:avLst/>
            </a:prstGeom>
          </p:spPr>
        </p:pic>
      </p:grpSp>
      <p:cxnSp>
        <p:nvCxnSpPr>
          <p:cNvPr id="35" name="直線コネクタ 34"/>
          <p:cNvCxnSpPr>
            <a:endCxn id="7" idx="9"/>
          </p:cNvCxnSpPr>
          <p:nvPr/>
        </p:nvCxnSpPr>
        <p:spPr>
          <a:xfrm flipV="1">
            <a:off x="3434567" y="2478817"/>
            <a:ext cx="1842346" cy="129105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40225" y="2016384"/>
            <a:ext cx="3747661" cy="2964893"/>
            <a:chOff x="470032" y="2854584"/>
            <a:chExt cx="3747661"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470032" y="341282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工場内</a:t>
              </a: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823310" y="36305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583658" y="36789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639487" y="2854584"/>
              <a:ext cx="1319152" cy="584775"/>
            </a:xfrm>
            <a:prstGeom prst="rect">
              <a:avLst/>
            </a:prstGeom>
            <a:noFill/>
          </p:spPr>
          <p:txBody>
            <a:bodyPr wrap="square" rtlCol="0">
              <a:spAutoFit/>
            </a:bodyPr>
            <a:lstStyle/>
            <a:p>
              <a:r>
                <a:rPr lang="ja-JP" altLang="en-US" sz="1600" b="1" dirty="0">
                  <a:latin typeface="UD デジタル 教科書体 NK-R" panose="02020400000000000000" pitchFamily="18" charset="-128"/>
                  <a:ea typeface="UD デジタル 教科書体 NK-R" panose="02020400000000000000" pitchFamily="18" charset="-128"/>
                </a:rPr>
                <a:t>マイコン</a:t>
              </a:r>
              <a:endParaRPr lang="en-US" altLang="ja-JP" sz="1600" b="1" dirty="0">
                <a:latin typeface="UD デジタル 教科書体 NK-R" panose="02020400000000000000" pitchFamily="18" charset="-128"/>
                <a:ea typeface="UD デジタル 教科書体 NK-R" panose="02020400000000000000" pitchFamily="18" charset="-128"/>
              </a:endParaRPr>
            </a:p>
            <a:p>
              <a:r>
                <a:rPr kumimoji="1" lang="en-US" altLang="ja-JP" sz="1600" b="1" dirty="0" err="1">
                  <a:latin typeface="UD デジタル 教科書体 NK-R" panose="02020400000000000000" pitchFamily="18" charset="-128"/>
                  <a:ea typeface="UD デジタル 教科書体 NK-R" panose="02020400000000000000" pitchFamily="18" charset="-128"/>
                </a:rPr>
                <a:t>IoT</a:t>
              </a:r>
              <a:r>
                <a:rPr kumimoji="1" lang="ja-JP" altLang="en-US" sz="1600" b="1" dirty="0">
                  <a:latin typeface="UD デジタル 教科書体 NK-R" panose="02020400000000000000" pitchFamily="18" charset="-128"/>
                  <a:ea typeface="UD デジタル 教科書体 NK-R" panose="02020400000000000000" pitchFamily="18" charset="-128"/>
                </a:rPr>
                <a:t>デバイス</a:t>
              </a: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898541" y="2978011"/>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963491" y="46847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678843" y="38736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568604" y="45984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2839808" y="39183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823310" y="43154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grpSp>
      <p:cxnSp>
        <p:nvCxnSpPr>
          <p:cNvPr id="38" name="直線コネクタ 37"/>
          <p:cNvCxnSpPr>
            <a:stCxn id="7" idx="4"/>
            <a:endCxn id="23" idx="1"/>
          </p:cNvCxnSpPr>
          <p:nvPr/>
        </p:nvCxnSpPr>
        <p:spPr>
          <a:xfrm flipV="1">
            <a:off x="7832803" y="2508651"/>
            <a:ext cx="1596659" cy="18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0"/>
            <a:endCxn id="23" idx="2"/>
          </p:cNvCxnSpPr>
          <p:nvPr/>
        </p:nvCxnSpPr>
        <p:spPr>
          <a:xfrm flipV="1">
            <a:off x="9956236" y="3035425"/>
            <a:ext cx="1" cy="84000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9292432" y="3875425"/>
            <a:ext cx="1327608" cy="993113"/>
            <a:chOff x="9155404" y="4215917"/>
            <a:chExt cx="1601666" cy="1198121"/>
          </a:xfrm>
        </p:grpSpPr>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8">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5031" y="3682081"/>
            <a:ext cx="1933701" cy="193370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343446" y="5703090"/>
            <a:ext cx="3162754" cy="400110"/>
          </a:xfrm>
          <a:prstGeom prst="rect">
            <a:avLst/>
          </a:prstGeom>
          <a:noFill/>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rPr>
              <a:t>外部ネットワーク</a:t>
            </a:r>
            <a:r>
              <a:rPr lang="en-US" altLang="ja-JP" sz="2000" dirty="0">
                <a:latin typeface="UD デジタル 教科書体 NK-R" panose="02020400000000000000" pitchFamily="18" charset="-128"/>
                <a:ea typeface="UD デジタル 教科書体 NK-R" panose="02020400000000000000" pitchFamily="18" charset="-128"/>
              </a:rPr>
              <a:t>(</a:t>
            </a:r>
            <a:r>
              <a:rPr lang="ja-JP" altLang="en-US" sz="2000" dirty="0">
                <a:latin typeface="UD デジタル 教科書体 NK-R" panose="02020400000000000000" pitchFamily="18" charset="-128"/>
                <a:ea typeface="UD デジタル 教科書体 NK-R" panose="02020400000000000000" pitchFamily="18" charset="-128"/>
              </a:rPr>
              <a:t>工場外</a:t>
            </a:r>
            <a:r>
              <a:rPr lang="en-US" altLang="ja-JP" sz="2000" dirty="0">
                <a:latin typeface="UD デジタル 教科書体 NK-R" panose="02020400000000000000" pitchFamily="18" charset="-128"/>
                <a:ea typeface="UD デジタル 教科書体 NK-R" panose="02020400000000000000" pitchFamily="18" charset="-128"/>
              </a:rPr>
              <a:t>)</a:t>
            </a:r>
            <a:endParaRPr kumimoji="1"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93026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 </a:t>
            </a:r>
            <a:r>
              <a:rPr kumimoji="1" lang="en-US" altLang="ja-JP" dirty="0"/>
              <a:t>&amp;&amp; </a:t>
            </a:r>
            <a:r>
              <a:rPr kumimoji="1" lang="ja-JP" altLang="en-US" dirty="0"/>
              <a:t>具体例</a:t>
            </a:r>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100</a:t>
            </a:fld>
            <a:endParaRPr lang="ja-JP" altLang="en-US" dirty="0"/>
          </a:p>
        </p:txBody>
      </p:sp>
      <p:sp>
        <p:nvSpPr>
          <p:cNvPr id="6" name="正方形/長方形 5"/>
          <p:cNvSpPr/>
          <p:nvPr/>
        </p:nvSpPr>
        <p:spPr>
          <a:xfrm>
            <a:off x="696036" y="1515242"/>
            <a:ext cx="6032310" cy="561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p>
        </p:txBody>
      </p:sp>
      <p:sp>
        <p:nvSpPr>
          <p:cNvPr id="19" name="テキスト ボックス 18"/>
          <p:cNvSpPr txBox="1"/>
          <p:nvPr/>
        </p:nvSpPr>
        <p:spPr>
          <a:xfrm>
            <a:off x="4151378" y="2341477"/>
            <a:ext cx="3372166" cy="461665"/>
          </a:xfrm>
          <a:prstGeom prst="rect">
            <a:avLst/>
          </a:prstGeom>
          <a:noFill/>
        </p:spPr>
        <p:txBody>
          <a:bodyPr wrap="square" rtlCol="0">
            <a:spAutoFit/>
          </a:bodyPr>
          <a:lstStyle/>
          <a:p>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暗証番号を入力</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0" name="テキスト ボックス 19"/>
          <p:cNvSpPr txBox="1"/>
          <p:nvPr/>
        </p:nvSpPr>
        <p:spPr>
          <a:xfrm>
            <a:off x="4151378" y="3436889"/>
            <a:ext cx="3140673"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カードを挿入</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1" name="正方形/長方形 20"/>
          <p:cNvSpPr/>
          <p:nvPr/>
        </p:nvSpPr>
        <p:spPr>
          <a:xfrm>
            <a:off x="8585864" y="1515242"/>
            <a:ext cx="2462102" cy="5618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sp>
        <p:nvSpPr>
          <p:cNvPr id="22" name="テキスト ボックス 21"/>
          <p:cNvSpPr txBox="1"/>
          <p:nvPr/>
        </p:nvSpPr>
        <p:spPr>
          <a:xfrm>
            <a:off x="400334" y="5622142"/>
            <a:ext cx="11791666"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カードが挿入された </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かつ</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 正しい暗証番号 の時 </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ATM</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を利用できる</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7" name="グループ化 6"/>
          <p:cNvGrpSpPr/>
          <p:nvPr/>
        </p:nvGrpSpPr>
        <p:grpSpPr>
          <a:xfrm>
            <a:off x="1078328" y="2539284"/>
            <a:ext cx="3073050" cy="2637973"/>
            <a:chOff x="1078328" y="2545634"/>
            <a:chExt cx="3073050" cy="2637973"/>
          </a:xfrm>
        </p:grpSpPr>
        <p:pic>
          <p:nvPicPr>
            <p:cNvPr id="3" name="Picture 2" descr="https://2.bp.blogspot.com/-Gs4MgMoRfwI/Ur1HRZ-odII/AAAAAAAAcdc/-ROKSGsN61Y/s800/atm_wom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78328" y="2545634"/>
              <a:ext cx="2337904" cy="26379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p:cNvCxnSpPr>
              <a:stCxn id="19" idx="1"/>
            </p:cNvCxnSpPr>
            <p:nvPr/>
          </p:nvCxnSpPr>
          <p:spPr>
            <a:xfrm flipH="1">
              <a:off x="2539112" y="2578660"/>
              <a:ext cx="1612266" cy="76669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2.bp.blogspot.com/-Gs4MgMoRfwI/Ur1HRZ-odII/AAAAAAAAcdc/-ROKSGsN61Y/s800/atm_woma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347" t="17925" r="62135" b="75966"/>
            <a:stretch/>
          </p:blipFill>
          <p:spPr bwMode="auto">
            <a:xfrm rot="496900">
              <a:off x="2208624" y="3001430"/>
              <a:ext cx="163025" cy="1591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2.bp.blogspot.com/-Gs4MgMoRfwI/Ur1HRZ-odII/AAAAAAAAcdc/-ROKSGsN61Y/s800/atm_woma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099" t="17425" r="47452" b="77134"/>
            <a:stretch/>
          </p:blipFill>
          <p:spPr bwMode="auto">
            <a:xfrm rot="496900">
              <a:off x="2528149" y="3028518"/>
              <a:ext cx="173769" cy="15706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20" idx="1"/>
            </p:cNvCxnSpPr>
            <p:nvPr/>
          </p:nvCxnSpPr>
          <p:spPr>
            <a:xfrm flipH="1" flipV="1">
              <a:off x="2517744" y="3668470"/>
              <a:ext cx="1633634" cy="56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4" descr="https://3.bp.blogspot.com/-nct-GK6ma7E/USNoTT_JY6I/AAAAAAAANUQ/UOtMVivxkZU/s1600/money_satsutab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502" y="3080884"/>
            <a:ext cx="2790825"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3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a:t>
            </a:r>
            <a:r>
              <a:rPr lang="ja-JP" altLang="en-US" dirty="0"/>
              <a:t>論理和</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101</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または</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悲しい </a:t>
            </a:r>
            <a:r>
              <a:rPr lang="ja-JP" altLang="en-US" sz="3600" dirty="0">
                <a:solidFill>
                  <a:srgbClr val="FF0000"/>
                </a:solidFill>
              </a:rPr>
              <a:t>または</a:t>
            </a:r>
            <a:r>
              <a:rPr lang="ja-JP" altLang="en-US" sz="3600" dirty="0"/>
              <a:t> 嬉しい 時 お酒を飲む</a:t>
            </a:r>
            <a:endParaRPr kumimoji="1" lang="en-US" altLang="ja-JP" sz="3600" dirty="0"/>
          </a:p>
        </p:txBody>
      </p:sp>
      <p:graphicFrame>
        <p:nvGraphicFramePr>
          <p:cNvPr id="7" name="表 6"/>
          <p:cNvGraphicFramePr>
            <a:graphicFrameLocks noGrp="1"/>
          </p:cNvGraphicFramePr>
          <p:nvPr/>
        </p:nvGraphicFramePr>
        <p:xfrm>
          <a:off x="3692705"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66683" y="2882096"/>
            <a:ext cx="2175705"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OR</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872450" y="6038358"/>
            <a:ext cx="6447099"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広げたいとき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683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 </a:t>
            </a:r>
            <a:r>
              <a:rPr lang="ja-JP" altLang="en-US" dirty="0">
                <a:latin typeface="UD デジタル 教科書体 NK-R" panose="02020400000000000000" pitchFamily="18" charset="-128"/>
              </a:rPr>
              <a:t>具体例</a:t>
            </a:r>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a:xfrm>
            <a:off x="9286609" y="285879"/>
            <a:ext cx="2743200" cy="365125"/>
          </a:xfrm>
        </p:spPr>
        <p:txBody>
          <a:bodyPr/>
          <a:lstStyle/>
          <a:p>
            <a:fld id="{B25E1874-71C3-4CD4-8DB9-AEA4AF0EAE37}" type="slidenum">
              <a:rPr lang="ja-JP" altLang="en-US" smtClean="0">
                <a:latin typeface="UD デジタル 教科書体 NK-R" panose="02020400000000000000" pitchFamily="18" charset="-128"/>
              </a:rPr>
              <a:pPr/>
              <a:t>102</a:t>
            </a:fld>
            <a:endParaRPr lang="ja-JP" altLang="en-US" dirty="0">
              <a:latin typeface="UD デジタル 教科書体 NK-R" panose="02020400000000000000" pitchFamily="18" charset="-128"/>
            </a:endParaRPr>
          </a:p>
        </p:txBody>
      </p:sp>
      <p:grpSp>
        <p:nvGrpSpPr>
          <p:cNvPr id="40" name="グループ化 39"/>
          <p:cNvGrpSpPr/>
          <p:nvPr/>
        </p:nvGrpSpPr>
        <p:grpSpPr>
          <a:xfrm>
            <a:off x="8774200" y="2301271"/>
            <a:ext cx="2962696" cy="2807522"/>
            <a:chOff x="8975903" y="2301271"/>
            <a:chExt cx="2962696" cy="2807522"/>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5903" y="2301271"/>
              <a:ext cx="1828154" cy="2807522"/>
            </a:xfrm>
            <a:prstGeom prst="rect">
              <a:avLst/>
            </a:prstGeom>
          </p:spPr>
        </p:pic>
        <p:sp>
          <p:nvSpPr>
            <p:cNvPr id="17" name="星 8 16"/>
            <p:cNvSpPr/>
            <p:nvPr/>
          </p:nvSpPr>
          <p:spPr>
            <a:xfrm>
              <a:off x="10466616" y="2403971"/>
              <a:ext cx="1471983" cy="1471983"/>
            </a:xfrm>
            <a:prstGeom prst="star8">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rgbClr val="FF0000"/>
                  </a:solidFill>
                  <a:latin typeface="UD デジタル 教科書体 NK-R" panose="02020400000000000000" pitchFamily="18" charset="-128"/>
                  <a:ea typeface="UD デジタル 教科書体 NK-R" panose="02020400000000000000" pitchFamily="18" charset="-128"/>
                </a:rPr>
                <a:t>！</a:t>
              </a:r>
            </a:p>
          </p:txBody>
        </p:sp>
      </p:gr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条件</a:t>
            </a: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結果</a:t>
            </a:r>
          </a:p>
        </p:txBody>
      </p:sp>
      <p:sp>
        <p:nvSpPr>
          <p:cNvPr id="20" name="右矢印 19"/>
          <p:cNvSpPr/>
          <p:nvPr/>
        </p:nvSpPr>
        <p:spPr>
          <a:xfrm>
            <a:off x="3645669" y="3350608"/>
            <a:ext cx="754841" cy="143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9" name="テキスト ボックス 28"/>
          <p:cNvSpPr txBox="1"/>
          <p:nvPr/>
        </p:nvSpPr>
        <p:spPr>
          <a:xfrm>
            <a:off x="471574" y="5508836"/>
            <a:ext cx="11392565" cy="1200329"/>
          </a:xfrm>
          <a:prstGeom prst="rect">
            <a:avLst/>
          </a:prstGeom>
          <a:noFill/>
        </p:spPr>
        <p:txBody>
          <a:bodyPr wrap="square" rtlCol="0">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降車ボタン</a:t>
            </a:r>
            <a:r>
              <a:rPr lang="en-US" altLang="ja-JP" sz="3600" dirty="0">
                <a:latin typeface="UD デジタル 教科書体 NK-R" panose="02020400000000000000" pitchFamily="18" charset="-128"/>
                <a:ea typeface="UD デジタル 教科書体 NK-R" panose="02020400000000000000" pitchFamily="18" charset="-128"/>
              </a:rPr>
              <a:t>1</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 降車ボタン</a:t>
            </a:r>
            <a:r>
              <a:rPr lang="en-US" altLang="ja-JP" sz="3600" dirty="0">
                <a:latin typeface="UD デジタル 教科書体 NK-R" panose="02020400000000000000" pitchFamily="18" charset="-128"/>
                <a:ea typeface="UD デジタル 教科書体 NK-R" panose="02020400000000000000" pitchFamily="18" charset="-128"/>
              </a:rPr>
              <a:t>2</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endParaRPr lang="en-US" altLang="ja-JP" sz="3600"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sz="3600" dirty="0">
                <a:latin typeface="UD デジタル 教科書体 NK-R" panose="02020400000000000000" pitchFamily="18" charset="-128"/>
                <a:ea typeface="UD デジタル 教科書体 NK-R" panose="02020400000000000000" pitchFamily="18" charset="-128"/>
              </a:rPr>
              <a:t>降車ボタン</a:t>
            </a:r>
            <a:r>
              <a:rPr kumimoji="1" lang="en-US" altLang="ja-JP" sz="3600" dirty="0">
                <a:latin typeface="UD デジタル 教科書体 NK-R" panose="02020400000000000000" pitchFamily="18" charset="-128"/>
                <a:ea typeface="UD デジタル 教科書体 NK-R" panose="02020400000000000000" pitchFamily="18" charset="-128"/>
              </a:rPr>
              <a:t>3</a:t>
            </a:r>
            <a:r>
              <a:rPr kumimoji="1"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kumimoji="1" lang="ja-JP" altLang="en-US" sz="3600" dirty="0">
                <a:latin typeface="UD デジタル 教科書体 NK-R" panose="02020400000000000000" pitchFamily="18" charset="-128"/>
                <a:ea typeface="UD デジタル 教科書体 NK-R" panose="02020400000000000000" pitchFamily="18" charset="-128"/>
              </a:rPr>
              <a:t> </a:t>
            </a:r>
            <a:r>
              <a:rPr kumimoji="1"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・・・ｎがＯＮのとき ブザーが鳴る</a:t>
            </a:r>
            <a:endParaRPr kumimoji="1" lang="ja-JP" altLang="en-US" sz="3600" dirty="0">
              <a:latin typeface="UD デジタル 教科書体 NK-R" panose="02020400000000000000" pitchFamily="18" charset="-128"/>
              <a:ea typeface="UD デジタル 教科書体 NK-R" panose="02020400000000000000" pitchFamily="18" charset="-128"/>
            </a:endParaRPr>
          </a:p>
        </p:txBody>
      </p:sp>
      <p:grpSp>
        <p:nvGrpSpPr>
          <p:cNvPr id="36" name="グループ化 35"/>
          <p:cNvGrpSpPr/>
          <p:nvPr/>
        </p:nvGrpSpPr>
        <p:grpSpPr>
          <a:xfrm>
            <a:off x="4408653" y="2301275"/>
            <a:ext cx="3231276" cy="2741929"/>
            <a:chOff x="4408653" y="2301275"/>
            <a:chExt cx="3231276" cy="2741929"/>
          </a:xfrm>
        </p:grpSpPr>
        <p:pic>
          <p:nvPicPr>
            <p:cNvPr id="11"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370" y="3705032"/>
              <a:ext cx="3024116" cy="133817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653" y="2674971"/>
              <a:ext cx="658569" cy="929988"/>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741" y="2674970"/>
              <a:ext cx="658569" cy="929988"/>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829" y="2674970"/>
              <a:ext cx="658569" cy="929988"/>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9917" y="2674970"/>
              <a:ext cx="658569" cy="929987"/>
            </a:xfrm>
            <a:prstGeom prst="rect">
              <a:avLst/>
            </a:prstGeom>
          </p:spPr>
        </p:pic>
        <p:sp>
          <p:nvSpPr>
            <p:cNvPr id="28" name="テキスト ボックス 27"/>
            <p:cNvSpPr txBox="1"/>
            <p:nvPr/>
          </p:nvSpPr>
          <p:spPr>
            <a:xfrm>
              <a:off x="6852157" y="2301275"/>
              <a:ext cx="787772" cy="369332"/>
            </a:xfrm>
            <a:prstGeom prst="rect">
              <a:avLst/>
            </a:prstGeom>
            <a:noFill/>
          </p:spPr>
          <p:txBody>
            <a:bodyPr wrap="square" rtlCol="0">
              <a:spAutoFit/>
            </a:bodyPr>
            <a:lstStyle/>
            <a:p>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ON</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33" name="テキスト ボックス 32"/>
            <p:cNvSpPr txBox="1"/>
            <p:nvPr/>
          </p:nvSpPr>
          <p:spPr>
            <a:xfrm>
              <a:off x="443170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4" name="テキスト ボックス 33"/>
            <p:cNvSpPr txBox="1"/>
            <p:nvPr/>
          </p:nvSpPr>
          <p:spPr>
            <a:xfrm>
              <a:off x="5240394"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5" name="テキスト ボックス 34"/>
            <p:cNvSpPr txBox="1"/>
            <p:nvPr/>
          </p:nvSpPr>
          <p:spPr>
            <a:xfrm>
              <a:off x="602004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p:cNvGrpSpPr/>
          <p:nvPr/>
        </p:nvGrpSpPr>
        <p:grpSpPr>
          <a:xfrm>
            <a:off x="471574" y="2289875"/>
            <a:ext cx="3190599" cy="2741929"/>
            <a:chOff x="378316" y="2301275"/>
            <a:chExt cx="3190599" cy="2741929"/>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289" y="2674971"/>
              <a:ext cx="658569" cy="92998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7377" y="2674970"/>
              <a:ext cx="658569" cy="92998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465" y="2674970"/>
              <a:ext cx="658569" cy="92998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553" y="2674970"/>
              <a:ext cx="658569" cy="929988"/>
            </a:xfrm>
            <a:prstGeom prst="rect">
              <a:avLst/>
            </a:prstGeom>
          </p:spPr>
        </p:pic>
        <p:sp>
          <p:nvSpPr>
            <p:cNvPr id="21" name="テキスト ボックス 20"/>
            <p:cNvSpPr txBox="1"/>
            <p:nvPr/>
          </p:nvSpPr>
          <p:spPr>
            <a:xfrm>
              <a:off x="37831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0" name="テキスト ボックス 29"/>
            <p:cNvSpPr txBox="1"/>
            <p:nvPr/>
          </p:nvSpPr>
          <p:spPr>
            <a:xfrm>
              <a:off x="1200797"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1" name="テキスト ボックス 30"/>
            <p:cNvSpPr txBox="1"/>
            <p:nvPr/>
          </p:nvSpPr>
          <p:spPr>
            <a:xfrm>
              <a:off x="200239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2" name="テキスト ボックス 31"/>
            <p:cNvSpPr txBox="1"/>
            <p:nvPr/>
          </p:nvSpPr>
          <p:spPr>
            <a:xfrm>
              <a:off x="280118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pic>
          <p:nvPicPr>
            <p:cNvPr id="38"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06" y="3705032"/>
              <a:ext cx="3024116" cy="1338172"/>
            </a:xfrm>
            <a:prstGeom prst="rect">
              <a:avLst/>
            </a:prstGeom>
          </p:spPr>
        </p:pic>
      </p:grpSp>
    </p:spTree>
    <p:extLst>
      <p:ext uri="{BB962C8B-B14F-4D97-AF65-F5344CB8AC3E}">
        <p14:creationId xmlns:p14="http://schemas.microsoft.com/office/powerpoint/2010/main" val="129464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a:t>
            </a:r>
            <a:r>
              <a:rPr lang="ja-JP" altLang="en-US" dirty="0"/>
              <a:t>否定</a:t>
            </a:r>
            <a:r>
              <a:rPr lang="en-US" altLang="ja-JP" dirty="0"/>
              <a:t>)</a:t>
            </a:r>
            <a:endParaRPr kumimoji="1" lang="ja-JP" altLang="en-US" dirty="0"/>
          </a:p>
        </p:txBody>
      </p:sp>
      <p:sp>
        <p:nvSpPr>
          <p:cNvPr id="3" name="コンテンツ プレースホルダー 2"/>
          <p:cNvSpPr>
            <a:spLocks noGrp="1"/>
          </p:cNvSpPr>
          <p:nvPr>
            <p:ph idx="1"/>
          </p:nvPr>
        </p:nvSpPr>
        <p:spPr>
          <a:xfrm>
            <a:off x="334370" y="1401321"/>
            <a:ext cx="11523260" cy="1515499"/>
          </a:xfrm>
        </p:spPr>
        <p:txBody>
          <a:bodyPr/>
          <a:lstStyle/>
          <a:p>
            <a:pPr marL="0" indent="0">
              <a:buNone/>
            </a:pPr>
            <a:r>
              <a:rPr lang="ja-JP" altLang="en-US" sz="4000" dirty="0"/>
              <a:t>「〇〇 </a:t>
            </a:r>
            <a:r>
              <a:rPr lang="ja-JP" altLang="en-US" sz="4000" dirty="0">
                <a:solidFill>
                  <a:srgbClr val="FF0000"/>
                </a:solidFill>
              </a:rPr>
              <a:t>ではない </a:t>
            </a:r>
            <a:r>
              <a:rPr lang="ja-JP" altLang="en-US" sz="4000" dirty="0"/>
              <a:t>時 □□」という条件を作る演算子</a:t>
            </a:r>
            <a:endParaRPr lang="en-US" altLang="ja-JP" sz="4000" dirty="0"/>
          </a:p>
          <a:p>
            <a:pPr marL="0" indent="0">
              <a:buNone/>
            </a:pPr>
            <a:r>
              <a:rPr lang="en-US" altLang="ja-JP" dirty="0"/>
              <a:t>	</a:t>
            </a:r>
            <a:r>
              <a:rPr lang="ja-JP" altLang="en-US" dirty="0"/>
              <a:t>例：動作が正常</a:t>
            </a:r>
            <a:r>
              <a:rPr lang="ja-JP" altLang="en-US" dirty="0">
                <a:solidFill>
                  <a:srgbClr val="FF0000"/>
                </a:solidFill>
              </a:rPr>
              <a:t>ではない</a:t>
            </a:r>
            <a:r>
              <a:rPr lang="ja-JP" altLang="en-US" dirty="0"/>
              <a:t> 時 緊急停止を行う</a:t>
            </a:r>
            <a:endParaRPr kumimoji="1"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103</a:t>
            </a:fld>
            <a:endParaRPr lang="ja-JP" altLang="en-US" dirty="0"/>
          </a:p>
        </p:txBody>
      </p:sp>
      <p:graphicFrame>
        <p:nvGraphicFramePr>
          <p:cNvPr id="8" name="表 7"/>
          <p:cNvGraphicFramePr>
            <a:graphicFrameLocks noGrp="1"/>
          </p:cNvGraphicFramePr>
          <p:nvPr/>
        </p:nvGraphicFramePr>
        <p:xfrm>
          <a:off x="4150793" y="3378485"/>
          <a:ext cx="2882438" cy="1508904"/>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509478">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bl>
          </a:graphicData>
        </a:graphic>
      </p:graphicFrame>
      <p:sp>
        <p:nvSpPr>
          <p:cNvPr id="9" name="テキスト ボックス 8"/>
          <p:cNvSpPr txBox="1"/>
          <p:nvPr/>
        </p:nvSpPr>
        <p:spPr>
          <a:xfrm>
            <a:off x="4448292" y="2916820"/>
            <a:ext cx="2287440"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NOT</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142875" y="5046563"/>
            <a:ext cx="11944350" cy="16802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単一の条件には </a:t>
            </a:r>
            <a:r>
              <a:rPr lang="en-US" altLang="ja-JP" sz="3200" dirty="0"/>
              <a:t>a</a:t>
            </a:r>
            <a:r>
              <a:rPr lang="ja-JP" altLang="en-US" sz="3200" dirty="0"/>
              <a:t> </a:t>
            </a:r>
            <a:r>
              <a:rPr lang="en-US" altLang="ja-JP" sz="3200" dirty="0"/>
              <a:t>!= b </a:t>
            </a:r>
            <a:r>
              <a:rPr lang="ja-JP" altLang="en-US" sz="3200" dirty="0"/>
              <a:t>で問題ない</a:t>
            </a:r>
            <a:endParaRPr lang="en-US" altLang="ja-JP" sz="3200" dirty="0"/>
          </a:p>
          <a:p>
            <a:pPr marL="0" indent="0">
              <a:buFont typeface="Arial" panose="020B0604020202020204" pitchFamily="34" charset="0"/>
              <a:buNone/>
            </a:pPr>
            <a:r>
              <a:rPr lang="ja-JP" altLang="en-US" sz="3200" dirty="0"/>
              <a:t>複数条件の否定に使用する </a:t>
            </a:r>
            <a:r>
              <a:rPr lang="en-US" altLang="ja-JP" sz="3200" dirty="0">
                <a:solidFill>
                  <a:srgbClr val="FF0000"/>
                </a:solidFill>
              </a:rPr>
              <a:t>!</a:t>
            </a:r>
            <a:r>
              <a:rPr lang="en-US" altLang="ja-JP" sz="3200" dirty="0"/>
              <a:t>(a == b || a == c)</a:t>
            </a:r>
          </a:p>
          <a:p>
            <a:pPr marL="0" indent="0">
              <a:buFont typeface="Arial" panose="020B0604020202020204" pitchFamily="34" charset="0"/>
              <a:buNone/>
            </a:pPr>
            <a:r>
              <a:rPr lang="en-US" altLang="ja-JP" sz="3200" dirty="0"/>
              <a:t>				</a:t>
            </a:r>
            <a:r>
              <a:rPr lang="ja-JP" altLang="en-US" sz="3200" dirty="0"/>
              <a:t> </a:t>
            </a:r>
            <a:r>
              <a:rPr lang="en-US" altLang="ja-JP" sz="3200" dirty="0"/>
              <a:t>	</a:t>
            </a:r>
            <a:r>
              <a:rPr lang="ja-JP" altLang="en-US" sz="3200" dirty="0"/>
              <a:t>↑</a:t>
            </a:r>
            <a:r>
              <a:rPr lang="en-US" altLang="ja-JP" sz="3200" dirty="0"/>
              <a:t>(a</a:t>
            </a:r>
            <a:r>
              <a:rPr lang="ja-JP" altLang="en-US" sz="3200" dirty="0"/>
              <a:t>は</a:t>
            </a:r>
            <a:r>
              <a:rPr lang="en-US" altLang="ja-JP" sz="3200" dirty="0"/>
              <a:t>b</a:t>
            </a:r>
            <a:r>
              <a:rPr lang="ja-JP" altLang="en-US" sz="3200" dirty="0"/>
              <a:t>と等しいまたは</a:t>
            </a:r>
            <a:r>
              <a:rPr lang="en-US" altLang="ja-JP" sz="3200" dirty="0"/>
              <a:t>c</a:t>
            </a:r>
            <a:r>
              <a:rPr lang="ja-JP" altLang="en-US" sz="3200" dirty="0"/>
              <a:t>と等しい</a:t>
            </a:r>
            <a:r>
              <a:rPr lang="en-US" altLang="ja-JP" sz="3200" dirty="0"/>
              <a:t>)</a:t>
            </a:r>
            <a:r>
              <a:rPr lang="ja-JP" altLang="en-US" sz="3200" dirty="0"/>
              <a:t> </a:t>
            </a:r>
            <a:r>
              <a:rPr lang="ja-JP" altLang="en-US" sz="3200" dirty="0">
                <a:solidFill>
                  <a:srgbClr val="FF0000"/>
                </a:solidFill>
              </a:rPr>
              <a:t>ではない</a:t>
            </a:r>
            <a:r>
              <a:rPr lang="ja-JP" altLang="en-US" sz="3200" dirty="0"/>
              <a:t> </a:t>
            </a:r>
            <a:endParaRPr lang="en-US" altLang="ja-JP" sz="3200" dirty="0"/>
          </a:p>
        </p:txBody>
      </p:sp>
    </p:spTree>
    <p:extLst>
      <p:ext uri="{BB962C8B-B14F-4D97-AF65-F5344CB8AC3E}">
        <p14:creationId xmlns:p14="http://schemas.microsoft.com/office/powerpoint/2010/main" val="138034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ja-JP" altLang="en-US" dirty="0">
                <a:ea typeface="Tahoma" panose="020B0604030504040204" pitchFamily="34" charset="0"/>
              </a:rPr>
              <a:t>！</a:t>
            </a:r>
            <a:r>
              <a:rPr lang="en-US" altLang="ja-JP" dirty="0">
                <a:ea typeface="Tahoma" panose="020B0604030504040204" pitchFamily="34" charset="0"/>
              </a:rPr>
              <a:t> </a:t>
            </a:r>
            <a:r>
              <a:rPr lang="ja-JP" altLang="en-US" dirty="0"/>
              <a:t>具体例</a:t>
            </a:r>
            <a:endParaRPr kumimoji="1" lang="ja-JP" altLang="en-US"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104</a:t>
            </a:fld>
            <a:endParaRPr lang="ja-JP" altLang="en-US" dirty="0"/>
          </a:p>
        </p:txBody>
      </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endPar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grpSp>
        <p:nvGrpSpPr>
          <p:cNvPr id="3" name="グループ化 2"/>
          <p:cNvGrpSpPr/>
          <p:nvPr/>
        </p:nvGrpSpPr>
        <p:grpSpPr>
          <a:xfrm>
            <a:off x="406006" y="2635557"/>
            <a:ext cx="2779841" cy="3262592"/>
            <a:chOff x="406006" y="2635557"/>
            <a:chExt cx="2779841" cy="3262592"/>
          </a:xfrm>
        </p:grpSpPr>
        <p:sp>
          <p:nvSpPr>
            <p:cNvPr id="29" name="テキスト ボックス 28"/>
            <p:cNvSpPr txBox="1"/>
            <p:nvPr/>
          </p:nvSpPr>
          <p:spPr>
            <a:xfrm>
              <a:off x="406006" y="5313374"/>
              <a:ext cx="2779841"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美術品がある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9220" name="Picture 4" descr="https://4.bp.blogspot.com/-liGcpla15a0/V8VFFp4dPbI/AAAAAAAA9ZQ/jEosBaAAGvQPta9EgxeC8feKSY4Oqg3XQCLcB/s800/sekkouzou_ma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260" y="2635557"/>
              <a:ext cx="1292045" cy="149585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739535"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7" name="右矢印 6"/>
          <p:cNvSpPr/>
          <p:nvPr/>
        </p:nvSpPr>
        <p:spPr>
          <a:xfrm>
            <a:off x="3420806" y="3194049"/>
            <a:ext cx="1457212" cy="106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5" name="グループ化 4"/>
          <p:cNvGrpSpPr/>
          <p:nvPr/>
        </p:nvGrpSpPr>
        <p:grpSpPr>
          <a:xfrm>
            <a:off x="5277484" y="4080192"/>
            <a:ext cx="2521335" cy="1817958"/>
            <a:chOff x="5277484" y="4080192"/>
            <a:chExt cx="2521335" cy="1817958"/>
          </a:xfrm>
        </p:grpSpPr>
        <p:sp>
          <p:nvSpPr>
            <p:cNvPr id="17" name="正方形/長方形 16"/>
            <p:cNvSpPr/>
            <p:nvPr/>
          </p:nvSpPr>
          <p:spPr>
            <a:xfrm>
              <a:off x="5387426"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5277484" y="5313375"/>
              <a:ext cx="2521335" cy="584775"/>
            </a:xfrm>
            <a:prstGeom prst="rect">
              <a:avLst/>
            </a:prstGeom>
            <a:noFill/>
          </p:spPr>
          <p:txBody>
            <a:bodyPr wrap="square" rtlCol="0">
              <a:spAutoFit/>
            </a:bodyPr>
            <a:lstStyle/>
            <a:p>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ではない</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時</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8" name="グループ化 7"/>
          <p:cNvGrpSpPr/>
          <p:nvPr/>
        </p:nvGrpSpPr>
        <p:grpSpPr>
          <a:xfrm>
            <a:off x="8881766" y="2402902"/>
            <a:ext cx="2918543" cy="3495248"/>
            <a:chOff x="8881766" y="2402902"/>
            <a:chExt cx="2918543" cy="3495248"/>
          </a:xfrm>
        </p:grpSpPr>
        <p:pic>
          <p:nvPicPr>
            <p:cNvPr id="9218" name="Picture 2" descr="https://1.bp.blogspot.com/-ognYEFpPyWw/VSufigODUpI/AAAAAAAAs98/UNutzGctv_4/s800/bouhan_sensor_l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1766" y="2402902"/>
              <a:ext cx="2918543" cy="280909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8881766" y="5313375"/>
              <a:ext cx="2351320"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警報が作動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1584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先ほどの例の場合</a:t>
            </a:r>
            <a:endParaRPr kumimoji="1" lang="ja-JP" altLang="en-US" dirty="0"/>
          </a:p>
        </p:txBody>
      </p:sp>
      <p:sp>
        <p:nvSpPr>
          <p:cNvPr id="3" name="コンテンツ プレースホルダ 2"/>
          <p:cNvSpPr>
            <a:spLocks noGrp="1"/>
          </p:cNvSpPr>
          <p:nvPr>
            <p:ph idx="1"/>
          </p:nvPr>
        </p:nvSpPr>
        <p:spPr>
          <a:xfrm>
            <a:off x="936171" y="1567544"/>
            <a:ext cx="10678886" cy="4525963"/>
          </a:xfrm>
        </p:spPr>
        <p:txBody>
          <a:bodyPr/>
          <a:lstStyle/>
          <a:p>
            <a:pPr marL="0" indent="0">
              <a:buNone/>
            </a:pPr>
            <a:r>
              <a:rPr lang="ja-JP" altLang="en-US" dirty="0"/>
              <a:t>変数 </a:t>
            </a:r>
            <a:r>
              <a:rPr lang="en-US" altLang="ja-JP" dirty="0"/>
              <a:t>$</a:t>
            </a:r>
            <a:r>
              <a:rPr lang="en-US" altLang="ja-JP" dirty="0" err="1"/>
              <a:t>num</a:t>
            </a:r>
            <a:r>
              <a:rPr lang="ja-JP" altLang="en-US" dirty="0"/>
              <a:t>の値が</a:t>
            </a:r>
            <a:r>
              <a:rPr lang="en-US" altLang="ja-JP" dirty="0"/>
              <a:t>5</a:t>
            </a:r>
            <a:r>
              <a:rPr lang="ja-JP" altLang="en-US" dirty="0"/>
              <a:t>より大きく　</a:t>
            </a:r>
            <a:r>
              <a:rPr lang="en-US" altLang="ja-JP" dirty="0"/>
              <a:t>10</a:t>
            </a:r>
            <a:r>
              <a:rPr lang="ja-JP" altLang="en-US" dirty="0"/>
              <a:t>より小さい</a:t>
            </a:r>
            <a:endParaRPr lang="en-US" altLang="ja-JP" dirty="0"/>
          </a:p>
          <a:p>
            <a:endParaRPr lang="en-US" altLang="ja-JP" dirty="0"/>
          </a:p>
          <a:p>
            <a:pPr>
              <a:buNone/>
            </a:pPr>
            <a:endParaRPr lang="en-US" altLang="ja-JP" dirty="0"/>
          </a:p>
          <a:p>
            <a:pPr>
              <a:buNone/>
            </a:pPr>
            <a:r>
              <a:rPr lang="en-US" altLang="ja-JP" dirty="0"/>
              <a:t>if( ($</a:t>
            </a:r>
            <a:r>
              <a:rPr lang="en-US" altLang="ja-JP" dirty="0" err="1"/>
              <a:t>num</a:t>
            </a:r>
            <a:r>
              <a:rPr lang="en-US" altLang="ja-JP" dirty="0"/>
              <a:t> &gt; 5) &amp;&amp; ($</a:t>
            </a:r>
            <a:r>
              <a:rPr lang="en-US" altLang="ja-JP" dirty="0" err="1"/>
              <a:t>num</a:t>
            </a:r>
            <a:r>
              <a:rPr lang="en-US" altLang="ja-JP" dirty="0"/>
              <a:t> &lt; 10)){}</a:t>
            </a:r>
          </a:p>
        </p:txBody>
      </p:sp>
      <p:cxnSp>
        <p:nvCxnSpPr>
          <p:cNvPr id="6" name="直線コネクタ 5"/>
          <p:cNvCxnSpPr/>
          <p:nvPr/>
        </p:nvCxnSpPr>
        <p:spPr>
          <a:xfrm>
            <a:off x="4620996" y="2203799"/>
            <a:ext cx="20118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934214" y="2201076"/>
            <a:ext cx="24928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2434" y="2275238"/>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p:cNvSpPr/>
          <p:nvPr/>
        </p:nvSpPr>
        <p:spPr>
          <a:xfrm>
            <a:off x="7289373" y="2272515"/>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5" name="直線コネクタ 14"/>
          <p:cNvCxnSpPr/>
          <p:nvPr/>
        </p:nvCxnSpPr>
        <p:spPr>
          <a:xfrm>
            <a:off x="1761186" y="4288525"/>
            <a:ext cx="171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761186"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21" name="直線コネクタ 20"/>
          <p:cNvCxnSpPr/>
          <p:nvPr/>
        </p:nvCxnSpPr>
        <p:spPr>
          <a:xfrm>
            <a:off x="5113392" y="4278318"/>
            <a:ext cx="21894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5455369"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p:nvPr/>
        </p:nvCxnSpPr>
        <p:spPr>
          <a:xfrm>
            <a:off x="4014127" y="4288525"/>
            <a:ext cx="67830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2809852" y="5770341"/>
            <a:ext cx="3286148"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b="1" spc="50" dirty="0">
                <a:ln w="11430">
                  <a:noFill/>
                </a:ln>
                <a:solidFill>
                  <a:schemeClr val="accent6">
                    <a:lumMod val="75000"/>
                  </a:schemeClr>
                </a:solidFill>
                <a:latin typeface="UD デジタル 教科書体 NK-R" panose="02020400000000000000" pitchFamily="18" charset="-128"/>
                <a:ea typeface="UD デジタル 教科書体 NK-R" panose="02020400000000000000" pitchFamily="18" charset="-128"/>
              </a:rPr>
              <a:t>論理演算子</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105</a:t>
            </a:fld>
            <a:endParaRPr kumimoji="1" lang="ja-JP" altLang="en-US"/>
          </a:p>
        </p:txBody>
      </p:sp>
      <p:sp>
        <p:nvSpPr>
          <p:cNvPr id="9" name="上矢印 8"/>
          <p:cNvSpPr/>
          <p:nvPr/>
        </p:nvSpPr>
        <p:spPr>
          <a:xfrm>
            <a:off x="4219422" y="4390403"/>
            <a:ext cx="267716" cy="1374659"/>
          </a:xfrm>
          <a:prstGeom prst="upArrow">
            <a:avLst>
              <a:gd name="adj1" fmla="val 50000"/>
              <a:gd name="adj2" fmla="val 151992"/>
            </a:avLst>
          </a:prstGeom>
          <a:solidFill>
            <a:srgbClr val="6A4762"/>
          </a:solidFill>
          <a:ln>
            <a:solidFill>
              <a:srgbClr val="6744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4782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else if</a:t>
            </a:r>
            <a:r>
              <a:rPr kumimoji="1" lang="ja-JP" altLang="en-US" dirty="0"/>
              <a:t>文</a:t>
            </a:r>
          </a:p>
        </p:txBody>
      </p:sp>
      <p:sp>
        <p:nvSpPr>
          <p:cNvPr id="3" name="コンテンツ プレースホルダ 2"/>
          <p:cNvSpPr>
            <a:spLocks noGrp="1"/>
          </p:cNvSpPr>
          <p:nvPr>
            <p:ph idx="1"/>
          </p:nvPr>
        </p:nvSpPr>
        <p:spPr/>
        <p:txBody>
          <a:bodyPr/>
          <a:lstStyle/>
          <a:p>
            <a:pPr marL="0" indent="0">
              <a:buNone/>
            </a:pPr>
            <a:r>
              <a:rPr kumimoji="1" lang="en-US" altLang="ja-JP" dirty="0"/>
              <a:t>else		</a:t>
            </a:r>
            <a:r>
              <a:rPr kumimoji="1" lang="ja-JP" altLang="en-US" dirty="0"/>
              <a:t>➡</a:t>
            </a:r>
            <a:r>
              <a:rPr kumimoji="1" lang="en-US" altLang="ja-JP" dirty="0"/>
              <a:t>	if</a:t>
            </a:r>
            <a:r>
              <a:rPr kumimoji="1" lang="ja-JP" altLang="en-US" dirty="0"/>
              <a:t>の条件以外の時の処理</a:t>
            </a:r>
            <a:endParaRPr kumimoji="1" lang="en-US" altLang="ja-JP" dirty="0"/>
          </a:p>
          <a:p>
            <a:pPr marL="0" indent="0">
              <a:buNone/>
            </a:pPr>
            <a:r>
              <a:rPr lang="en-US" altLang="ja-JP" dirty="0"/>
              <a:t>if		</a:t>
            </a:r>
            <a:r>
              <a:rPr lang="ja-JP" altLang="en-US" dirty="0"/>
              <a:t>➡</a:t>
            </a:r>
            <a:r>
              <a:rPr lang="en-US" altLang="ja-JP" dirty="0"/>
              <a:t>	</a:t>
            </a:r>
            <a:r>
              <a:rPr lang="ja-JP" altLang="en-US" dirty="0"/>
              <a:t>条件を付けて処理を分岐</a:t>
            </a:r>
            <a:endParaRPr lang="en-US" altLang="ja-JP" dirty="0"/>
          </a:p>
          <a:p>
            <a:endParaRPr kumimoji="1" lang="en-US" altLang="ja-JP" dirty="0"/>
          </a:p>
          <a:p>
            <a:pPr marL="0" indent="0">
              <a:buNone/>
            </a:pPr>
            <a:r>
              <a:rPr lang="en-US" altLang="ja-JP" dirty="0">
                <a:solidFill>
                  <a:srgbClr val="FF0000"/>
                </a:solidFill>
              </a:rPr>
              <a:t>else if	</a:t>
            </a:r>
            <a:r>
              <a:rPr lang="ja-JP" altLang="en-US" dirty="0"/>
              <a:t>➡</a:t>
            </a:r>
            <a:r>
              <a:rPr lang="en-US" altLang="ja-JP" dirty="0"/>
              <a:t>	if</a:t>
            </a:r>
            <a:r>
              <a:rPr lang="ja-JP" altLang="en-US" dirty="0"/>
              <a:t>の条件以外の時、</a:t>
            </a:r>
            <a:r>
              <a:rPr lang="en-US" altLang="ja-JP" dirty="0"/>
              <a:t/>
            </a:r>
            <a:br>
              <a:rPr lang="en-US" altLang="ja-JP" dirty="0"/>
            </a:br>
            <a:r>
              <a:rPr lang="en-US" altLang="ja-JP" dirty="0"/>
              <a:t>			</a:t>
            </a:r>
            <a:r>
              <a:rPr lang="ja-JP" altLang="en-US" dirty="0"/>
              <a:t>更に条件を付けて</a:t>
            </a:r>
            <a:r>
              <a:rPr lang="en-US" altLang="ja-JP" dirty="0"/>
              <a:t/>
            </a:r>
            <a:br>
              <a:rPr lang="en-US" altLang="ja-JP" dirty="0"/>
            </a:br>
            <a:r>
              <a:rPr lang="en-US" altLang="ja-JP" dirty="0"/>
              <a:t>			</a:t>
            </a:r>
            <a:r>
              <a:rPr lang="ja-JP" altLang="en-US" dirty="0"/>
              <a:t>処理を分岐</a:t>
            </a:r>
            <a:endParaRPr lang="en-US" altLang="ja-JP" dirty="0"/>
          </a:p>
          <a:p>
            <a:pPr>
              <a:buNone/>
            </a:pP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106</a:t>
            </a:fld>
            <a:endParaRPr kumimoji="1" lang="ja-JP" altLang="en-US"/>
          </a:p>
        </p:txBody>
      </p:sp>
    </p:spTree>
    <p:extLst>
      <p:ext uri="{BB962C8B-B14F-4D97-AF65-F5344CB8AC3E}">
        <p14:creationId xmlns:p14="http://schemas.microsoft.com/office/powerpoint/2010/main" val="7993462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基本構文</a:t>
            </a:r>
          </a:p>
        </p:txBody>
      </p:sp>
      <p:sp>
        <p:nvSpPr>
          <p:cNvPr id="3" name="コンテンツ プレースホルダ 2"/>
          <p:cNvSpPr>
            <a:spLocks noGrp="1"/>
          </p:cNvSpPr>
          <p:nvPr>
            <p:ph idx="1"/>
          </p:nvPr>
        </p:nvSpPr>
        <p:spPr>
          <a:xfrm>
            <a:off x="825500" y="1200151"/>
            <a:ext cx="10756900" cy="4679442"/>
          </a:xfrm>
        </p:spPr>
        <p:txBody>
          <a:bodyPr>
            <a:normAutofit lnSpcReduction="10000"/>
          </a:bodyPr>
          <a:lstStyle/>
          <a:p>
            <a:pPr>
              <a:buNone/>
            </a:pPr>
            <a:r>
              <a:rPr lang="en-US" altLang="ja-JP" dirty="0"/>
              <a:t>	if(</a:t>
            </a:r>
            <a:r>
              <a:rPr lang="ja-JP" altLang="en-US" dirty="0"/>
              <a:t>条件式</a:t>
            </a:r>
            <a:r>
              <a:rPr lang="en-US" altLang="ja-JP" dirty="0"/>
              <a:t>) {</a:t>
            </a:r>
          </a:p>
          <a:p>
            <a:pPr>
              <a:buNone/>
            </a:pPr>
            <a:r>
              <a:rPr lang="en-US" altLang="ja-JP" dirty="0"/>
              <a:t>			</a:t>
            </a:r>
            <a:r>
              <a:rPr lang="ja-JP" altLang="en-US" dirty="0"/>
              <a:t>条件式を満たしている時の処理</a:t>
            </a:r>
            <a:endParaRPr lang="en-US" altLang="ja-JP" dirty="0"/>
          </a:p>
          <a:p>
            <a:pPr>
              <a:buNone/>
            </a:pPr>
            <a:r>
              <a:rPr lang="en-US" altLang="ja-JP" dirty="0"/>
              <a:t>	}</a:t>
            </a:r>
          </a:p>
          <a:p>
            <a:pPr>
              <a:buNone/>
            </a:pPr>
            <a:r>
              <a:rPr lang="ja-JP" altLang="en-US" dirty="0"/>
              <a:t>　</a:t>
            </a:r>
            <a:r>
              <a:rPr lang="en-US" altLang="ja-JP" dirty="0">
                <a:solidFill>
                  <a:srgbClr val="FF0000"/>
                </a:solidFill>
              </a:rPr>
              <a:t>else if</a:t>
            </a:r>
            <a:r>
              <a:rPr lang="en-US" altLang="ja-JP" dirty="0"/>
              <a:t>(</a:t>
            </a:r>
            <a:r>
              <a:rPr lang="ja-JP" altLang="en-US" dirty="0">
                <a:solidFill>
                  <a:schemeClr val="accent1"/>
                </a:solidFill>
              </a:rPr>
              <a:t>条件式</a:t>
            </a:r>
            <a:r>
              <a:rPr lang="en-US" altLang="ja-JP" dirty="0"/>
              <a:t>){</a:t>
            </a:r>
          </a:p>
          <a:p>
            <a:pPr>
              <a:buNone/>
            </a:pPr>
            <a:r>
              <a:rPr lang="en-US" altLang="ja-JP" dirty="0"/>
              <a:t>			if</a:t>
            </a:r>
            <a:r>
              <a:rPr lang="ja-JP" altLang="en-US" dirty="0"/>
              <a:t>の条件以外の時で</a:t>
            </a:r>
            <a:r>
              <a:rPr lang="en-US" altLang="ja-JP" dirty="0"/>
              <a:t/>
            </a:r>
            <a:br>
              <a:rPr lang="en-US" altLang="ja-JP" dirty="0"/>
            </a:br>
            <a:r>
              <a:rPr lang="en-US" altLang="ja-JP" dirty="0"/>
              <a:t>		else if</a:t>
            </a:r>
            <a:r>
              <a:rPr lang="ja-JP" altLang="en-US" dirty="0"/>
              <a:t>の条件式を満たしている時の処理</a:t>
            </a:r>
            <a:endParaRPr lang="en-US" altLang="ja-JP" dirty="0"/>
          </a:p>
          <a:p>
            <a:pPr>
              <a:buNone/>
            </a:pPr>
            <a:r>
              <a:rPr lang="en-US" altLang="ja-JP" dirty="0"/>
              <a:t>	}</a:t>
            </a:r>
          </a:p>
          <a:p>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107</a:t>
            </a:fld>
            <a:endParaRPr kumimoji="1" lang="ja-JP" altLang="en-US"/>
          </a:p>
        </p:txBody>
      </p:sp>
    </p:spTree>
    <p:extLst>
      <p:ext uri="{BB962C8B-B14F-4D97-AF65-F5344CB8AC3E}">
        <p14:creationId xmlns:p14="http://schemas.microsoft.com/office/powerpoint/2010/main" val="2409364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a:t>まとめ</a:t>
            </a:r>
          </a:p>
        </p:txBody>
      </p:sp>
      <p:sp>
        <p:nvSpPr>
          <p:cNvPr id="3" name="コンテンツ プレースホルダ 2"/>
          <p:cNvSpPr>
            <a:spLocks noGrp="1"/>
          </p:cNvSpPr>
          <p:nvPr>
            <p:ph idx="1"/>
          </p:nvPr>
        </p:nvSpPr>
        <p:spPr>
          <a:xfrm>
            <a:off x="838200" y="2013857"/>
            <a:ext cx="10515600" cy="4163106"/>
          </a:xfrm>
        </p:spPr>
        <p:txBody>
          <a:bodyPr/>
          <a:lstStyle/>
          <a:p>
            <a:pPr>
              <a:buNone/>
            </a:pPr>
            <a:r>
              <a:rPr lang="ja-JP" altLang="en-US" dirty="0"/>
              <a:t>　</a:t>
            </a:r>
            <a:r>
              <a:rPr lang="ja-JP" altLang="en-US" dirty="0">
                <a:solidFill>
                  <a:srgbClr val="FF0000"/>
                </a:solidFill>
              </a:rPr>
              <a:t>論理演算子</a:t>
            </a:r>
            <a:r>
              <a:rPr lang="en-US" altLang="ja-JP" dirty="0">
                <a:solidFill>
                  <a:srgbClr val="FF0000"/>
                </a:solidFill>
              </a:rPr>
              <a:t>	</a:t>
            </a:r>
            <a:r>
              <a:rPr lang="ja-JP" altLang="en-US" dirty="0"/>
              <a:t>➡</a:t>
            </a:r>
            <a:r>
              <a:rPr lang="en-US" altLang="ja-JP" dirty="0"/>
              <a:t>	</a:t>
            </a:r>
            <a:r>
              <a:rPr lang="ja-JP" altLang="en-US" dirty="0"/>
              <a:t>複数の条件式をまとめるための</a:t>
            </a:r>
            <a:r>
              <a:rPr lang="en-US" altLang="ja-JP" dirty="0"/>
              <a:t>				</a:t>
            </a:r>
            <a:r>
              <a:rPr lang="ja-JP" altLang="en-US" dirty="0"/>
              <a:t>　　</a:t>
            </a:r>
            <a:r>
              <a:rPr lang="en-US" altLang="ja-JP" dirty="0"/>
              <a:t>	</a:t>
            </a:r>
            <a:r>
              <a:rPr lang="ja-JP" altLang="en-US" dirty="0"/>
              <a:t>演算子</a:t>
            </a:r>
            <a:endParaRPr lang="en-US" altLang="ja-JP" dirty="0"/>
          </a:p>
          <a:p>
            <a:pPr>
              <a:buNone/>
            </a:pPr>
            <a:endParaRPr lang="en-US" altLang="ja-JP" dirty="0"/>
          </a:p>
          <a:p>
            <a:pPr>
              <a:buNone/>
            </a:pPr>
            <a:r>
              <a:rPr lang="ja-JP" altLang="en-US" dirty="0">
                <a:solidFill>
                  <a:srgbClr val="FF0000"/>
                </a:solidFill>
              </a:rPr>
              <a:t>　</a:t>
            </a:r>
            <a:r>
              <a:rPr lang="en-US" altLang="ja-JP" dirty="0">
                <a:solidFill>
                  <a:srgbClr val="FF0000"/>
                </a:solidFill>
              </a:rPr>
              <a:t>else if		</a:t>
            </a:r>
            <a:r>
              <a:rPr lang="ja-JP" altLang="en-US" dirty="0"/>
              <a:t>➡</a:t>
            </a:r>
            <a:r>
              <a:rPr lang="en-US" altLang="ja-JP" dirty="0"/>
              <a:t>	if</a:t>
            </a:r>
            <a:r>
              <a:rPr lang="ja-JP" altLang="en-US" dirty="0"/>
              <a:t>の条件が</a:t>
            </a:r>
            <a:r>
              <a:rPr lang="en-US" altLang="ja-JP" dirty="0"/>
              <a:t>False</a:t>
            </a:r>
            <a:r>
              <a:rPr lang="ja-JP" altLang="en-US" dirty="0"/>
              <a:t>の時、</a:t>
            </a:r>
            <a:r>
              <a:rPr lang="en-US" altLang="ja-JP" dirty="0"/>
              <a:t/>
            </a:r>
            <a:br>
              <a:rPr lang="en-US" altLang="ja-JP" dirty="0"/>
            </a:br>
            <a:r>
              <a:rPr lang="en-US" altLang="ja-JP" dirty="0"/>
              <a:t>				</a:t>
            </a:r>
            <a:r>
              <a:rPr lang="ja-JP" altLang="en-US" dirty="0"/>
              <a:t>さらに条件を付ける文</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108</a:t>
            </a:fld>
            <a:endParaRPr kumimoji="1" lang="ja-JP" altLang="en-US"/>
          </a:p>
        </p:txBody>
      </p:sp>
    </p:spTree>
    <p:extLst>
      <p:ext uri="{BB962C8B-B14F-4D97-AF65-F5344CB8AC3E}">
        <p14:creationId xmlns:p14="http://schemas.microsoft.com/office/powerpoint/2010/main" val="33263522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制御構造 </a:t>
            </a:r>
            <a:r>
              <a:rPr lang="en-US" altLang="ja-JP" dirty="0"/>
              <a:t>switch</a:t>
            </a:r>
            <a:r>
              <a:rPr lang="ja-JP" altLang="en-US" dirty="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109</a:t>
            </a:fld>
            <a:endParaRPr kumimoji="1" lang="ja-JP" altLang="en-US" dirty="0"/>
          </a:p>
        </p:txBody>
      </p:sp>
    </p:spTree>
    <p:extLst>
      <p:ext uri="{BB962C8B-B14F-4D97-AF65-F5344CB8AC3E}">
        <p14:creationId xmlns:p14="http://schemas.microsoft.com/office/powerpoint/2010/main" val="397785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DX</a:t>
            </a:r>
            <a:r>
              <a:rPr kumimoji="1" lang="ja-JP" altLang="en-US" dirty="0"/>
              <a:t>と</a:t>
            </a:r>
            <a:r>
              <a:rPr kumimoji="1" lang="en-US" altLang="ja-JP" dirty="0"/>
              <a:t>【</a:t>
            </a:r>
            <a:r>
              <a:rPr kumimoji="1" lang="ja-JP" altLang="en-US" dirty="0"/>
              <a:t>見える化</a:t>
            </a:r>
            <a:r>
              <a:rPr kumimoji="1" lang="en-US" altLang="ja-JP" dirty="0"/>
              <a:t>】</a:t>
            </a:r>
            <a:endParaRPr kumimoji="1" lang="ja-JP" altLang="en-US" dirty="0"/>
          </a:p>
        </p:txBody>
      </p:sp>
      <p:sp>
        <p:nvSpPr>
          <p:cNvPr id="3" name="コンテンツ プレースホルダー 2"/>
          <p:cNvSpPr>
            <a:spLocks noGrp="1"/>
          </p:cNvSpPr>
          <p:nvPr>
            <p:ph idx="1"/>
          </p:nvPr>
        </p:nvSpPr>
        <p:spPr>
          <a:xfrm>
            <a:off x="542925" y="1200150"/>
            <a:ext cx="11125200" cy="4952999"/>
          </a:xfrm>
        </p:spPr>
        <p:txBody>
          <a:bodyPr/>
          <a:lstStyle/>
          <a:p>
            <a:pPr marL="0" indent="0">
              <a:buNone/>
            </a:pPr>
            <a:r>
              <a:rPr kumimoji="1" lang="ja-JP" altLang="en-US" dirty="0"/>
              <a:t>　見える化</a:t>
            </a:r>
            <a:endParaRPr kumimoji="1" lang="en-US" altLang="ja-JP" dirty="0"/>
          </a:p>
          <a:p>
            <a:pPr lvl="1"/>
            <a:r>
              <a:rPr lang="ja-JP" altLang="en-US" dirty="0"/>
              <a:t>仕事をするにあたって「見えにくい・見えない情報」を</a:t>
            </a:r>
            <a:r>
              <a:rPr lang="en-US" altLang="ja-JP" dirty="0"/>
              <a:t/>
            </a:r>
            <a:br>
              <a:rPr lang="en-US" altLang="ja-JP" dirty="0"/>
            </a:br>
            <a:r>
              <a:rPr lang="ja-JP" altLang="en-US" dirty="0"/>
              <a:t>いつでも見えるように可視化すること</a:t>
            </a:r>
            <a:endParaRPr lang="en-US" altLang="ja-JP" dirty="0"/>
          </a:p>
          <a:p>
            <a:pPr lvl="1"/>
            <a:endParaRPr kumimoji="1" lang="en-US" altLang="ja-JP" dirty="0"/>
          </a:p>
          <a:p>
            <a:pPr marL="0" indent="0">
              <a:buNone/>
            </a:pPr>
            <a:r>
              <a:rPr kumimoji="1" lang="ja-JP" altLang="en-US" dirty="0"/>
              <a:t>現在の仕事を</a:t>
            </a:r>
            <a:r>
              <a:rPr kumimoji="1" lang="en-US" altLang="ja-JP" dirty="0"/>
              <a:t>【</a:t>
            </a:r>
            <a:r>
              <a:rPr kumimoji="1" lang="ja-JP" altLang="en-US" dirty="0"/>
              <a:t>見える化</a:t>
            </a:r>
            <a:r>
              <a:rPr kumimoji="1" lang="en-US" altLang="ja-JP" dirty="0"/>
              <a:t>】</a:t>
            </a:r>
            <a:r>
              <a:rPr kumimoji="1" lang="ja-JP" altLang="en-US" dirty="0"/>
              <a:t>することが</a:t>
            </a:r>
            <a:r>
              <a:rPr kumimoji="1" lang="en-US" altLang="ja-JP" dirty="0"/>
              <a:t>DX</a:t>
            </a:r>
            <a:r>
              <a:rPr kumimoji="1" lang="ja-JP" altLang="en-US" dirty="0"/>
              <a:t>の第一歩</a:t>
            </a:r>
            <a:endParaRPr kumimoji="1" lang="en-US" altLang="ja-JP" dirty="0"/>
          </a:p>
          <a:p>
            <a:pPr marL="0" indent="0">
              <a:buNone/>
            </a:pPr>
            <a:r>
              <a:rPr lang="ja-JP" altLang="en-US" dirty="0"/>
              <a:t>その後、分析によりムダや簡易化できるものを発見し</a:t>
            </a:r>
            <a:r>
              <a:rPr lang="en-US" altLang="ja-JP" dirty="0"/>
              <a:t/>
            </a:r>
            <a:br>
              <a:rPr lang="en-US" altLang="ja-JP" dirty="0"/>
            </a:br>
            <a:r>
              <a:rPr lang="ja-JP" altLang="en-US" dirty="0"/>
              <a:t>改善につなげる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3440219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switch</a:t>
            </a:r>
            <a:r>
              <a:rPr kumimoji="1" lang="ja-JP" altLang="en-US" dirty="0"/>
              <a:t>文とは</a:t>
            </a:r>
          </a:p>
        </p:txBody>
      </p:sp>
      <p:sp>
        <p:nvSpPr>
          <p:cNvPr id="3" name="コンテンツ プレースホルダ 2"/>
          <p:cNvSpPr>
            <a:spLocks noGrp="1"/>
          </p:cNvSpPr>
          <p:nvPr>
            <p:ph idx="1"/>
          </p:nvPr>
        </p:nvSpPr>
        <p:spPr>
          <a:xfrm>
            <a:off x="901700" y="1200151"/>
            <a:ext cx="10528300" cy="4679442"/>
          </a:xfrm>
        </p:spPr>
        <p:txBody>
          <a:bodyPr/>
          <a:lstStyle/>
          <a:p>
            <a:pPr marL="0" indent="0">
              <a:buNone/>
            </a:pPr>
            <a:r>
              <a:rPr lang="en-US" altLang="ja-JP" dirty="0"/>
              <a:t>switch	</a:t>
            </a:r>
            <a:r>
              <a:rPr lang="ja-JP" altLang="en-US" dirty="0"/>
              <a:t>➡</a:t>
            </a:r>
            <a:r>
              <a:rPr lang="en-US" altLang="ja-JP" dirty="0"/>
              <a:t>	</a:t>
            </a:r>
            <a:r>
              <a:rPr lang="ja-JP" altLang="en-US" dirty="0"/>
              <a:t>英語で「切り替える」</a:t>
            </a:r>
            <a:endParaRPr lang="en-US" altLang="ja-JP" dirty="0"/>
          </a:p>
          <a:p>
            <a:pPr marL="0" indent="0">
              <a:buNone/>
            </a:pPr>
            <a:endParaRPr kumimoji="1" lang="en-US" altLang="ja-JP" dirty="0"/>
          </a:p>
          <a:p>
            <a:pPr marL="0" indent="0">
              <a:buNone/>
            </a:pPr>
            <a:r>
              <a:rPr lang="ja-JP" altLang="en-US" dirty="0">
                <a:solidFill>
                  <a:srgbClr val="FF0000"/>
                </a:solidFill>
              </a:rPr>
              <a:t>制御式</a:t>
            </a:r>
            <a:r>
              <a:rPr lang="ja-JP" altLang="en-US" dirty="0"/>
              <a:t>の値によって処理を</a:t>
            </a:r>
            <a:r>
              <a:rPr lang="en-US" altLang="ja-JP" dirty="0"/>
              <a:t/>
            </a:r>
            <a:br>
              <a:rPr lang="en-US" altLang="ja-JP" dirty="0"/>
            </a:br>
            <a:r>
              <a:rPr lang="ja-JP" altLang="en-US" dirty="0"/>
              <a:t>複数に分ける（切り替える）。</a:t>
            </a: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110</a:t>
            </a:fld>
            <a:endParaRPr kumimoji="1" lang="ja-JP" altLang="en-US"/>
          </a:p>
        </p:txBody>
      </p:sp>
    </p:spTree>
    <p:extLst>
      <p:ext uri="{BB962C8B-B14F-4D97-AF65-F5344CB8AC3E}">
        <p14:creationId xmlns:p14="http://schemas.microsoft.com/office/powerpoint/2010/main" val="12889325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switch</a:t>
            </a:r>
            <a:r>
              <a:rPr kumimoji="1" lang="ja-JP" altLang="en-US" dirty="0"/>
              <a:t>文の基本構文</a:t>
            </a:r>
          </a:p>
        </p:txBody>
      </p:sp>
      <p:sp>
        <p:nvSpPr>
          <p:cNvPr id="3" name="コンテンツ プレースホルダ 2"/>
          <p:cNvSpPr>
            <a:spLocks noGrp="1"/>
          </p:cNvSpPr>
          <p:nvPr>
            <p:ph idx="1"/>
          </p:nvPr>
        </p:nvSpPr>
        <p:spPr>
          <a:xfrm>
            <a:off x="965200" y="965200"/>
            <a:ext cx="10807700" cy="5678510"/>
          </a:xfrm>
        </p:spPr>
        <p:txBody>
          <a:bodyPr>
            <a:noAutofit/>
          </a:bodyPr>
          <a:lstStyle/>
          <a:p>
            <a:pPr>
              <a:buNone/>
            </a:pPr>
            <a:r>
              <a:rPr lang="en-US" altLang="ja-JP" sz="2400" dirty="0"/>
              <a:t>	</a:t>
            </a:r>
            <a:r>
              <a:rPr lang="en-US" altLang="ja-JP" sz="2400" dirty="0">
                <a:solidFill>
                  <a:srgbClr val="FF0000"/>
                </a:solidFill>
              </a:rPr>
              <a:t>switch</a:t>
            </a:r>
            <a:r>
              <a:rPr lang="en-US" altLang="ja-JP" sz="2400" dirty="0"/>
              <a:t>(</a:t>
            </a:r>
            <a:r>
              <a:rPr lang="ja-JP" altLang="en-US" sz="2400" dirty="0">
                <a:solidFill>
                  <a:schemeClr val="accent1"/>
                </a:solidFill>
              </a:rPr>
              <a:t>制御式</a:t>
            </a:r>
            <a:r>
              <a:rPr lang="en-US" altLang="ja-JP" sz="2400" dirty="0"/>
              <a:t>){</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a:t>値</a:t>
            </a:r>
            <a:r>
              <a:rPr lang="en-US" altLang="ja-JP" sz="2400" dirty="0"/>
              <a:t>1:</a:t>
            </a:r>
          </a:p>
          <a:p>
            <a:pPr>
              <a:buNone/>
            </a:pPr>
            <a:r>
              <a:rPr lang="en-US" altLang="ja-JP" sz="2400" dirty="0"/>
              <a:t>			</a:t>
            </a:r>
            <a:r>
              <a:rPr lang="ja-JP" altLang="en-US" sz="2400" dirty="0"/>
              <a:t>制御式の結果が値</a:t>
            </a:r>
            <a:r>
              <a:rPr lang="en-US" altLang="ja-JP" sz="2400" dirty="0"/>
              <a:t>1</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a:t>値</a:t>
            </a:r>
            <a:r>
              <a:rPr lang="en-US" altLang="ja-JP" sz="2400" dirty="0"/>
              <a:t>2:</a:t>
            </a:r>
          </a:p>
          <a:p>
            <a:pPr>
              <a:buNone/>
            </a:pPr>
            <a:r>
              <a:rPr lang="en-US" altLang="ja-JP" sz="2400" dirty="0"/>
              <a:t>			</a:t>
            </a:r>
            <a:r>
              <a:rPr lang="ja-JP" altLang="en-US" sz="2400" dirty="0"/>
              <a:t>制御式の結果が値</a:t>
            </a:r>
            <a:r>
              <a:rPr lang="en-US" altLang="ja-JP" sz="2400" dirty="0"/>
              <a:t>2</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p>
          <a:p>
            <a:pPr>
              <a:buNone/>
            </a:pPr>
            <a:endParaRPr lang="en-US" altLang="ja-JP" sz="2400" dirty="0"/>
          </a:p>
          <a:p>
            <a:pPr>
              <a:buNone/>
            </a:pPr>
            <a:r>
              <a:rPr lang="en-US" altLang="ja-JP" sz="2400" dirty="0"/>
              <a:t>		</a:t>
            </a:r>
            <a:r>
              <a:rPr lang="en-US" altLang="ja-JP" sz="2400" dirty="0">
                <a:solidFill>
                  <a:schemeClr val="accent3">
                    <a:lumMod val="50000"/>
                  </a:schemeClr>
                </a:solidFill>
              </a:rPr>
              <a:t>default</a:t>
            </a:r>
            <a:r>
              <a:rPr lang="en-US" altLang="ja-JP" sz="2400" dirty="0"/>
              <a:t>:</a:t>
            </a:r>
          </a:p>
          <a:p>
            <a:pPr>
              <a:buNone/>
            </a:pPr>
            <a:r>
              <a:rPr lang="en-US" altLang="ja-JP" sz="2400" dirty="0"/>
              <a:t>			</a:t>
            </a:r>
            <a:r>
              <a:rPr lang="ja-JP" altLang="en-US" sz="2400" dirty="0"/>
              <a:t>制御式の結果がどの値でもない時</a:t>
            </a:r>
            <a:endParaRPr lang="en-US" altLang="ja-JP" sz="2400" dirty="0"/>
          </a:p>
          <a:p>
            <a:pPr>
              <a:buNone/>
            </a:pPr>
            <a:r>
              <a:rPr lang="en-US" altLang="ja-JP" sz="2400" dirty="0">
                <a:latin typeface="+mn-ea"/>
              </a:rPr>
              <a:t>	}</a:t>
            </a:r>
            <a:endParaRPr lang="ja-JP" altLang="en-US" sz="2400" dirty="0">
              <a:latin typeface="+mn-ea"/>
            </a:endParaRPr>
          </a:p>
        </p:txBody>
      </p:sp>
      <p:sp>
        <p:nvSpPr>
          <p:cNvPr id="5" name="テキスト ボックス 4"/>
          <p:cNvSpPr txBox="1"/>
          <p:nvPr/>
        </p:nvSpPr>
        <p:spPr>
          <a:xfrm>
            <a:off x="3185049" y="4343400"/>
            <a:ext cx="461665" cy="370114"/>
          </a:xfrm>
          <a:prstGeom prst="rect">
            <a:avLst/>
          </a:prstGeom>
          <a:noFill/>
        </p:spPr>
        <p:txBody>
          <a:bodyPr vert="eaVert" wrap="square" rtlCol="0">
            <a:spAutoFit/>
          </a:bodyPr>
          <a:lstStyle/>
          <a:p>
            <a:r>
              <a:rPr kumimoji="1" lang="en-US" altLang="ja-JP" dirty="0"/>
              <a:t>…</a:t>
            </a:r>
            <a:endParaRPr kumimoji="1" lang="ja-JP" altLang="en-US" dirty="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111</a:t>
            </a:fld>
            <a:endParaRPr kumimoji="1" lang="ja-JP" altLang="en-US"/>
          </a:p>
        </p:txBody>
      </p:sp>
    </p:spTree>
    <p:extLst>
      <p:ext uri="{BB962C8B-B14F-4D97-AF65-F5344CB8AC3E}">
        <p14:creationId xmlns:p14="http://schemas.microsoft.com/office/powerpoint/2010/main" val="3918479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例</a:t>
            </a:r>
          </a:p>
        </p:txBody>
      </p:sp>
      <p:sp>
        <p:nvSpPr>
          <p:cNvPr id="3" name="コンテンツ プレースホルダ 2"/>
          <p:cNvSpPr>
            <a:spLocks noGrp="1"/>
          </p:cNvSpPr>
          <p:nvPr>
            <p:ph idx="1"/>
          </p:nvPr>
        </p:nvSpPr>
        <p:spPr/>
        <p:txBody>
          <a:bodyPr/>
          <a:lstStyle/>
          <a:p>
            <a:pPr marL="0" indent="0">
              <a:buNone/>
            </a:pPr>
            <a:r>
              <a:rPr lang="ja-JP" altLang="en-US" dirty="0"/>
              <a:t>変数 </a:t>
            </a:r>
            <a:r>
              <a:rPr lang="en-US" altLang="ja-JP" dirty="0"/>
              <a:t>$</a:t>
            </a:r>
            <a:r>
              <a:rPr lang="en-US" altLang="ja-JP" dirty="0" err="1"/>
              <a:t>num</a:t>
            </a:r>
            <a:r>
              <a:rPr lang="ja-JP" altLang="en-US" dirty="0"/>
              <a:t> の値が、</a:t>
            </a:r>
            <a:endParaRPr lang="en-US" altLang="ja-JP" dirty="0"/>
          </a:p>
          <a:p>
            <a:pPr>
              <a:buNone/>
            </a:pPr>
            <a:r>
              <a:rPr lang="en-US" altLang="ja-JP" dirty="0"/>
              <a:t>0</a:t>
            </a:r>
            <a:r>
              <a:rPr lang="ja-JP" altLang="en-US" dirty="0"/>
              <a:t>ならば処理</a:t>
            </a:r>
            <a:r>
              <a:rPr lang="en-US" altLang="ja-JP" dirty="0"/>
              <a:t>a</a:t>
            </a:r>
          </a:p>
          <a:p>
            <a:pPr>
              <a:buNone/>
            </a:pPr>
            <a:r>
              <a:rPr lang="en-US" altLang="ja-JP" dirty="0"/>
              <a:t>1</a:t>
            </a:r>
            <a:r>
              <a:rPr lang="ja-JP" altLang="en-US" dirty="0"/>
              <a:t>ならば処理</a:t>
            </a:r>
            <a:r>
              <a:rPr lang="en-US" altLang="ja-JP" dirty="0"/>
              <a:t>b</a:t>
            </a:r>
          </a:p>
          <a:p>
            <a:pPr>
              <a:buNone/>
            </a:pPr>
            <a:r>
              <a:rPr kumimoji="1" lang="en-US" altLang="ja-JP" dirty="0"/>
              <a:t>2</a:t>
            </a:r>
            <a:r>
              <a:rPr lang="ja-JP" altLang="en-US" dirty="0"/>
              <a:t>ならば処理</a:t>
            </a:r>
            <a:r>
              <a:rPr lang="en-US" altLang="ja-JP" dirty="0"/>
              <a:t>c</a:t>
            </a:r>
          </a:p>
          <a:p>
            <a:pPr>
              <a:buNone/>
            </a:pPr>
            <a:r>
              <a:rPr kumimoji="1" lang="ja-JP" altLang="en-US" dirty="0"/>
              <a:t>それ以外なら処理</a:t>
            </a:r>
            <a:r>
              <a:rPr kumimoji="1" lang="en-US" altLang="ja-JP" dirty="0"/>
              <a:t>d</a:t>
            </a:r>
          </a:p>
          <a:p>
            <a:pPr>
              <a:buNone/>
            </a:pPr>
            <a:r>
              <a:rPr lang="ja-JP" altLang="en-US" dirty="0"/>
              <a:t>というように処理を分けたい。</a:t>
            </a:r>
            <a:endParaRPr kumimoji="1"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112</a:t>
            </a:fld>
            <a:endParaRPr kumimoji="1" lang="ja-JP" altLang="en-US"/>
          </a:p>
        </p:txBody>
      </p:sp>
    </p:spTree>
    <p:extLst>
      <p:ext uri="{BB962C8B-B14F-4D97-AF65-F5344CB8AC3E}">
        <p14:creationId xmlns:p14="http://schemas.microsoft.com/office/powerpoint/2010/main" val="1331301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53143" y="428605"/>
            <a:ext cx="11070771" cy="6292870"/>
          </a:xfrm>
        </p:spPr>
        <p:txBody>
          <a:bodyPr>
            <a:normAutofit fontScale="77500" lnSpcReduction="20000"/>
          </a:bodyPr>
          <a:lstStyle/>
          <a:p>
            <a:pPr>
              <a:buNone/>
            </a:pPr>
            <a:r>
              <a:rPr kumimoji="1" lang="en-US" altLang="ja-JP" dirty="0">
                <a:solidFill>
                  <a:srgbClr val="FF0000"/>
                </a:solidFill>
              </a:rPr>
              <a:t>switch</a:t>
            </a:r>
            <a:r>
              <a:rPr kumimoji="1" lang="en-US" altLang="ja-JP" dirty="0"/>
              <a:t>( $</a:t>
            </a:r>
            <a:r>
              <a:rPr lang="en-US" altLang="ja-JP" dirty="0" err="1">
                <a:solidFill>
                  <a:schemeClr val="accent1"/>
                </a:solidFill>
              </a:rPr>
              <a:t>num</a:t>
            </a:r>
            <a:r>
              <a:rPr lang="en-US" altLang="ja-JP" dirty="0">
                <a:solidFill>
                  <a:schemeClr val="accent1"/>
                </a:solidFill>
              </a:rPr>
              <a:t> </a:t>
            </a:r>
            <a:r>
              <a:rPr kumimoji="1" lang="en-US" altLang="ja-JP" dirty="0"/>
              <a:t>){</a:t>
            </a:r>
          </a:p>
          <a:p>
            <a:pPr>
              <a:buNone/>
            </a:pPr>
            <a:r>
              <a:rPr kumimoji="1" lang="en-US" altLang="ja-JP" dirty="0"/>
              <a:t>	</a:t>
            </a:r>
            <a:r>
              <a:rPr kumimoji="1" lang="en-US" altLang="ja-JP" dirty="0">
                <a:solidFill>
                  <a:schemeClr val="accent6"/>
                </a:solidFill>
              </a:rPr>
              <a:t>case</a:t>
            </a:r>
            <a:r>
              <a:rPr kumimoji="1" lang="en-US" altLang="ja-JP" dirty="0"/>
              <a:t> 0:</a:t>
            </a:r>
          </a:p>
          <a:p>
            <a:pPr>
              <a:buNone/>
            </a:pPr>
            <a:r>
              <a:rPr lang="en-US" altLang="ja-JP" dirty="0"/>
              <a:t>		</a:t>
            </a:r>
            <a:r>
              <a:rPr lang="ja-JP" altLang="en-US" dirty="0"/>
              <a:t>処理</a:t>
            </a:r>
            <a:r>
              <a:rPr lang="en-US" altLang="ja-JP" dirty="0"/>
              <a:t>a;</a:t>
            </a:r>
          </a:p>
          <a:p>
            <a:pPr>
              <a:buNone/>
            </a:pPr>
            <a:r>
              <a:rPr lang="en-US" altLang="ja-JP" dirty="0"/>
              <a:t>		</a:t>
            </a:r>
            <a:r>
              <a:rPr lang="en-US" altLang="ja-JP" dirty="0">
                <a:solidFill>
                  <a:schemeClr val="accent4"/>
                </a:solidFill>
              </a:rPr>
              <a:t>break;</a:t>
            </a:r>
          </a:p>
          <a:p>
            <a:pPr>
              <a:buNone/>
            </a:pPr>
            <a:r>
              <a:rPr lang="en-US" altLang="ja-JP" dirty="0"/>
              <a:t>	</a:t>
            </a:r>
            <a:r>
              <a:rPr lang="en-US" altLang="ja-JP" dirty="0">
                <a:solidFill>
                  <a:schemeClr val="accent6"/>
                </a:solidFill>
              </a:rPr>
              <a:t>case</a:t>
            </a:r>
            <a:r>
              <a:rPr lang="en-US" altLang="ja-JP" dirty="0"/>
              <a:t> 1:</a:t>
            </a:r>
          </a:p>
          <a:p>
            <a:pPr>
              <a:buNone/>
            </a:pPr>
            <a:r>
              <a:rPr lang="en-US" altLang="ja-JP" dirty="0"/>
              <a:t>		</a:t>
            </a:r>
            <a:r>
              <a:rPr lang="ja-JP" altLang="en-US" dirty="0"/>
              <a:t>処理</a:t>
            </a:r>
            <a:r>
              <a:rPr lang="en-US" altLang="ja-JP" dirty="0"/>
              <a:t>b;</a:t>
            </a:r>
          </a:p>
          <a:p>
            <a:pPr>
              <a:buNone/>
            </a:pPr>
            <a:r>
              <a:rPr lang="en-US" altLang="ja-JP" dirty="0"/>
              <a:t>		</a:t>
            </a:r>
            <a:r>
              <a:rPr lang="en-US" altLang="ja-JP" dirty="0">
                <a:solidFill>
                  <a:schemeClr val="accent4"/>
                </a:solidFill>
              </a:rPr>
              <a:t>break;</a:t>
            </a:r>
          </a:p>
          <a:p>
            <a:pPr>
              <a:buNone/>
            </a:pPr>
            <a:r>
              <a:rPr lang="en-US" altLang="ja-JP" dirty="0"/>
              <a:t>	</a:t>
            </a:r>
            <a:r>
              <a:rPr lang="en-US" altLang="ja-JP" dirty="0">
                <a:solidFill>
                  <a:schemeClr val="accent6"/>
                </a:solidFill>
              </a:rPr>
              <a:t>case</a:t>
            </a:r>
            <a:r>
              <a:rPr lang="en-US" altLang="ja-JP" dirty="0"/>
              <a:t> 2:</a:t>
            </a:r>
          </a:p>
          <a:p>
            <a:pPr>
              <a:buNone/>
            </a:pPr>
            <a:r>
              <a:rPr lang="en-US" altLang="ja-JP" dirty="0"/>
              <a:t>		</a:t>
            </a:r>
            <a:r>
              <a:rPr lang="ja-JP" altLang="en-US" dirty="0"/>
              <a:t>処理</a:t>
            </a:r>
            <a:r>
              <a:rPr lang="en-US" altLang="ja-JP" dirty="0"/>
              <a:t>c;</a:t>
            </a:r>
          </a:p>
          <a:p>
            <a:pPr>
              <a:buNone/>
            </a:pPr>
            <a:r>
              <a:rPr lang="en-US" altLang="ja-JP" dirty="0"/>
              <a:t>		</a:t>
            </a:r>
            <a:r>
              <a:rPr lang="en-US" altLang="ja-JP" dirty="0">
                <a:solidFill>
                  <a:schemeClr val="accent4"/>
                </a:solidFill>
              </a:rPr>
              <a:t>break;</a:t>
            </a:r>
          </a:p>
          <a:p>
            <a:pPr>
              <a:buNone/>
            </a:pPr>
            <a:r>
              <a:rPr lang="en-US" altLang="ja-JP" dirty="0"/>
              <a:t>	</a:t>
            </a:r>
            <a:r>
              <a:rPr lang="en-US" altLang="ja-JP" dirty="0">
                <a:solidFill>
                  <a:schemeClr val="accent3">
                    <a:lumMod val="50000"/>
                  </a:schemeClr>
                </a:solidFill>
              </a:rPr>
              <a:t>default:</a:t>
            </a:r>
          </a:p>
          <a:p>
            <a:pPr>
              <a:buNone/>
            </a:pPr>
            <a:r>
              <a:rPr lang="en-US" altLang="ja-JP" dirty="0"/>
              <a:t>		</a:t>
            </a:r>
            <a:r>
              <a:rPr lang="ja-JP" altLang="en-US" dirty="0"/>
              <a:t>処理</a:t>
            </a:r>
            <a:r>
              <a:rPr lang="en-US" altLang="ja-JP" dirty="0"/>
              <a:t>d;</a:t>
            </a:r>
          </a:p>
          <a:p>
            <a:pPr>
              <a:buNone/>
            </a:pPr>
            <a:r>
              <a:rPr lang="en-US" altLang="ja-JP" dirty="0"/>
              <a:t>}</a:t>
            </a:r>
          </a:p>
        </p:txBody>
      </p:sp>
      <p:sp>
        <p:nvSpPr>
          <p:cNvPr id="2" name="スライド番号プレースホルダー 1"/>
          <p:cNvSpPr>
            <a:spLocks noGrp="1"/>
          </p:cNvSpPr>
          <p:nvPr>
            <p:ph type="sldNum" sz="quarter" idx="12"/>
          </p:nvPr>
        </p:nvSpPr>
        <p:spPr/>
        <p:txBody>
          <a:bodyPr/>
          <a:lstStyle/>
          <a:p>
            <a:fld id="{DDAA87E6-26F4-4CAD-96E5-E55ED5D15559}" type="slidenum">
              <a:rPr kumimoji="1" lang="ja-JP" altLang="en-US" smtClean="0"/>
              <a:t>113</a:t>
            </a:fld>
            <a:endParaRPr kumimoji="1" lang="ja-JP" altLang="en-US"/>
          </a:p>
        </p:txBody>
      </p:sp>
    </p:spTree>
    <p:extLst>
      <p:ext uri="{BB962C8B-B14F-4D97-AF65-F5344CB8AC3E}">
        <p14:creationId xmlns:p14="http://schemas.microsoft.com/office/powerpoint/2010/main" val="3064221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break</a:t>
            </a:r>
            <a:r>
              <a:rPr kumimoji="1" lang="ja-JP" altLang="en-US" dirty="0"/>
              <a:t>文</a:t>
            </a:r>
          </a:p>
        </p:txBody>
      </p:sp>
      <p:sp>
        <p:nvSpPr>
          <p:cNvPr id="3" name="コンテンツ プレースホルダ 2"/>
          <p:cNvSpPr>
            <a:spLocks noGrp="1"/>
          </p:cNvSpPr>
          <p:nvPr>
            <p:ph idx="1"/>
          </p:nvPr>
        </p:nvSpPr>
        <p:spPr>
          <a:xfrm>
            <a:off x="711200" y="1200151"/>
            <a:ext cx="10718800" cy="4679442"/>
          </a:xfrm>
        </p:spPr>
        <p:txBody>
          <a:bodyPr>
            <a:normAutofit/>
          </a:bodyPr>
          <a:lstStyle/>
          <a:p>
            <a:pPr marL="0" indent="0">
              <a:buNone/>
            </a:pPr>
            <a:r>
              <a:rPr kumimoji="1" lang="en-US" altLang="ja-JP" sz="4000" dirty="0"/>
              <a:t>switch</a:t>
            </a:r>
            <a:r>
              <a:rPr kumimoji="1" lang="ja-JP" altLang="en-US" sz="4000" dirty="0"/>
              <a:t>文もしくは反復文の実行を終了させる文</a:t>
            </a:r>
            <a:endParaRPr kumimoji="1" lang="en-US" altLang="ja-JP" sz="4000" dirty="0"/>
          </a:p>
          <a:p>
            <a:pPr marL="0" indent="0">
              <a:buNone/>
            </a:pPr>
            <a:endParaRPr lang="en-US" altLang="ja-JP" sz="4000" dirty="0">
              <a:solidFill>
                <a:srgbClr val="FF0000"/>
              </a:solidFill>
            </a:endParaRPr>
          </a:p>
          <a:p>
            <a:pPr marL="0" indent="0">
              <a:buNone/>
            </a:pPr>
            <a:r>
              <a:rPr lang="en-US" altLang="ja-JP" sz="4000" dirty="0">
                <a:solidFill>
                  <a:srgbClr val="FF0000"/>
                </a:solidFill>
              </a:rPr>
              <a:t>break</a:t>
            </a:r>
            <a:r>
              <a:rPr lang="ja-JP" altLang="en-US" sz="4000" dirty="0">
                <a:solidFill>
                  <a:srgbClr val="FF0000"/>
                </a:solidFill>
              </a:rPr>
              <a:t>文</a:t>
            </a:r>
            <a:r>
              <a:rPr lang="ja-JP" altLang="en-US" sz="4000" dirty="0"/>
              <a:t>を実行すると強制的に</a:t>
            </a:r>
            <a:r>
              <a:rPr lang="en-US" altLang="ja-JP" sz="4000" dirty="0"/>
              <a:t/>
            </a:r>
            <a:br>
              <a:rPr lang="en-US" altLang="ja-JP" sz="4000" dirty="0"/>
            </a:br>
            <a:r>
              <a:rPr lang="ja-JP" altLang="en-US" sz="4000" dirty="0"/>
              <a:t>そのブロックを終了させ、</a:t>
            </a:r>
            <a:r>
              <a:rPr lang="ja-JP" altLang="en-US" sz="4000" dirty="0">
                <a:solidFill>
                  <a:srgbClr val="FF0000"/>
                </a:solidFill>
              </a:rPr>
              <a:t>次の処理へと進む</a:t>
            </a:r>
            <a:endParaRPr kumimoji="1" lang="ja-JP" altLang="en-US" sz="4000"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114</a:t>
            </a:fld>
            <a:endParaRPr kumimoji="1" lang="ja-JP" altLang="en-US"/>
          </a:p>
        </p:txBody>
      </p:sp>
    </p:spTree>
    <p:extLst>
      <p:ext uri="{BB962C8B-B14F-4D97-AF65-F5344CB8AC3E}">
        <p14:creationId xmlns:p14="http://schemas.microsoft.com/office/powerpoint/2010/main" val="1846407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if</a:t>
            </a:r>
            <a:r>
              <a:rPr kumimoji="1" lang="ja-JP" altLang="en-US" dirty="0"/>
              <a:t>文を使った場合</a:t>
            </a:r>
          </a:p>
        </p:txBody>
      </p:sp>
      <p:sp>
        <p:nvSpPr>
          <p:cNvPr id="3" name="コンテンツ プレースホルダ 2"/>
          <p:cNvSpPr>
            <a:spLocks noGrp="1"/>
          </p:cNvSpPr>
          <p:nvPr>
            <p:ph idx="1"/>
          </p:nvPr>
        </p:nvSpPr>
        <p:spPr/>
        <p:txBody>
          <a:bodyPr>
            <a:normAutofit fontScale="85000" lnSpcReduction="20000"/>
          </a:bodyPr>
          <a:lstStyle/>
          <a:p>
            <a:pPr>
              <a:buNone/>
            </a:pPr>
            <a:r>
              <a:rPr lang="en-US" altLang="ja-JP" sz="2400" dirty="0"/>
              <a:t>if( $</a:t>
            </a:r>
            <a:r>
              <a:rPr lang="en-US" altLang="ja-JP" sz="2400" dirty="0" err="1"/>
              <a:t>num</a:t>
            </a:r>
            <a:r>
              <a:rPr lang="en-US" altLang="ja-JP" sz="2400" dirty="0"/>
              <a:t> == 0){</a:t>
            </a:r>
          </a:p>
          <a:p>
            <a:pPr>
              <a:buNone/>
            </a:pPr>
            <a:r>
              <a:rPr lang="en-US" altLang="ja-JP" sz="2400" dirty="0"/>
              <a:t>			</a:t>
            </a:r>
            <a:r>
              <a:rPr lang="ja-JP" altLang="en-US" sz="2400" dirty="0"/>
              <a:t>処理</a:t>
            </a:r>
            <a:r>
              <a:rPr lang="en-US" altLang="ja-JP" sz="2400" dirty="0"/>
              <a:t>a;</a:t>
            </a:r>
          </a:p>
          <a:p>
            <a:pPr>
              <a:buNone/>
            </a:pPr>
            <a:r>
              <a:rPr lang="en-US" altLang="ja-JP" sz="2400" dirty="0"/>
              <a:t>}</a:t>
            </a:r>
          </a:p>
          <a:p>
            <a:pPr>
              <a:buNone/>
            </a:pPr>
            <a:r>
              <a:rPr lang="en-US" altLang="ja-JP" sz="2400" dirty="0"/>
              <a:t>else if( $</a:t>
            </a:r>
            <a:r>
              <a:rPr lang="en-US" altLang="ja-JP" sz="2400" dirty="0" err="1"/>
              <a:t>num</a:t>
            </a:r>
            <a:r>
              <a:rPr lang="en-US" altLang="ja-JP" sz="2400" dirty="0"/>
              <a:t> == 1){</a:t>
            </a:r>
          </a:p>
          <a:p>
            <a:pPr>
              <a:buNone/>
            </a:pPr>
            <a:r>
              <a:rPr lang="en-US" altLang="ja-JP" sz="2400" dirty="0"/>
              <a:t>			</a:t>
            </a:r>
            <a:r>
              <a:rPr lang="ja-JP" altLang="en-US" sz="2400" dirty="0"/>
              <a:t>処理</a:t>
            </a:r>
            <a:r>
              <a:rPr lang="en-US" altLang="ja-JP" sz="2400" dirty="0"/>
              <a:t>b;</a:t>
            </a:r>
          </a:p>
          <a:p>
            <a:pPr>
              <a:buNone/>
            </a:pPr>
            <a:r>
              <a:rPr lang="en-US" altLang="ja-JP" sz="2400" dirty="0"/>
              <a:t>}</a:t>
            </a:r>
          </a:p>
          <a:p>
            <a:pPr>
              <a:buNone/>
            </a:pPr>
            <a:r>
              <a:rPr lang="en-US" altLang="ja-JP" sz="2400" dirty="0"/>
              <a:t>else if( $</a:t>
            </a:r>
            <a:r>
              <a:rPr lang="en-US" altLang="ja-JP" sz="2400" dirty="0" err="1"/>
              <a:t>num</a:t>
            </a:r>
            <a:r>
              <a:rPr lang="en-US" altLang="ja-JP" sz="2400" dirty="0"/>
              <a:t> == 2){</a:t>
            </a:r>
          </a:p>
          <a:p>
            <a:pPr>
              <a:buNone/>
            </a:pPr>
            <a:r>
              <a:rPr lang="en-US" altLang="ja-JP" sz="2400" dirty="0"/>
              <a:t>			</a:t>
            </a:r>
            <a:r>
              <a:rPr lang="ja-JP" altLang="en-US" sz="2400" dirty="0"/>
              <a:t>処理</a:t>
            </a:r>
            <a:r>
              <a:rPr lang="en-US" altLang="ja-JP" sz="2400" dirty="0"/>
              <a:t>c;</a:t>
            </a:r>
          </a:p>
          <a:p>
            <a:pPr>
              <a:buNone/>
            </a:pPr>
            <a:r>
              <a:rPr lang="en-US" altLang="ja-JP" sz="2400" dirty="0"/>
              <a:t>}</a:t>
            </a:r>
          </a:p>
          <a:p>
            <a:pPr>
              <a:buNone/>
            </a:pPr>
            <a:r>
              <a:rPr lang="en-US" altLang="ja-JP" sz="2400" dirty="0"/>
              <a:t>else{</a:t>
            </a:r>
          </a:p>
          <a:p>
            <a:pPr>
              <a:buNone/>
            </a:pPr>
            <a:r>
              <a:rPr lang="en-US" altLang="ja-JP" sz="2400" dirty="0"/>
              <a:t>			</a:t>
            </a:r>
            <a:r>
              <a:rPr lang="ja-JP" altLang="en-US" sz="2400" dirty="0"/>
              <a:t>処理</a:t>
            </a:r>
            <a:r>
              <a:rPr lang="en-US" altLang="ja-JP" sz="2400" dirty="0"/>
              <a:t>d;</a:t>
            </a:r>
          </a:p>
          <a:p>
            <a:pPr>
              <a:buNone/>
            </a:pPr>
            <a:r>
              <a:rPr lang="en-US" altLang="ja-JP" sz="2400" dirty="0"/>
              <a:t>}</a:t>
            </a:r>
            <a:endParaRPr lang="ja-JP" altLang="en-US" sz="24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115</a:t>
            </a:fld>
            <a:endParaRPr kumimoji="1" lang="ja-JP" altLang="en-US"/>
          </a:p>
        </p:txBody>
      </p:sp>
    </p:spTree>
    <p:extLst>
      <p:ext uri="{BB962C8B-B14F-4D97-AF65-F5344CB8AC3E}">
        <p14:creationId xmlns:p14="http://schemas.microsoft.com/office/powerpoint/2010/main" val="1350094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switch</a:t>
            </a:r>
            <a:r>
              <a:rPr lang="ja-JP" altLang="en-US" dirty="0"/>
              <a:t>文①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116</a:t>
            </a:fld>
            <a:endParaRPr kumimoji="1" lang="ja-JP" altLang="en-US"/>
          </a:p>
        </p:txBody>
      </p:sp>
      <p:sp>
        <p:nvSpPr>
          <p:cNvPr id="6" name="コンテンツ プレースホルダ 2"/>
          <p:cNvSpPr>
            <a:spLocks noGrp="1"/>
          </p:cNvSpPr>
          <p:nvPr>
            <p:ph idx="1"/>
          </p:nvPr>
        </p:nvSpPr>
        <p:spPr>
          <a:xfrm>
            <a:off x="635000" y="5105399"/>
            <a:ext cx="10807700" cy="1333501"/>
          </a:xfrm>
        </p:spPr>
        <p:txBody>
          <a:bodyPr anchor="t">
            <a:normAutofit lnSpcReduction="10000"/>
          </a:bodyPr>
          <a:lstStyle/>
          <a:p>
            <a:pPr marL="0" indent="0">
              <a:buNone/>
            </a:pPr>
            <a:r>
              <a:rPr kumimoji="1" lang="en-US" altLang="ja-JP" sz="4000" dirty="0"/>
              <a:t>08_swTest.html</a:t>
            </a:r>
            <a:r>
              <a:rPr kumimoji="1" lang="ja-JP" altLang="en-US" sz="4000" dirty="0"/>
              <a:t>を作成し上図のコードを</a:t>
            </a:r>
            <a:r>
              <a:rPr kumimoji="1" lang="en-US" altLang="ja-JP" sz="4000" dirty="0"/>
              <a:t/>
            </a:r>
            <a:br>
              <a:rPr kumimoji="1" lang="en-US" altLang="ja-JP" sz="4000" dirty="0"/>
            </a:br>
            <a:r>
              <a:rPr kumimoji="1" lang="ja-JP" altLang="en-US" sz="4000" dirty="0"/>
              <a:t>入力しましょう。</a:t>
            </a:r>
            <a:endParaRPr kumimoji="1" lang="en-US" altLang="ja-JP" sz="4000" dirty="0"/>
          </a:p>
        </p:txBody>
      </p:sp>
      <p:pic>
        <p:nvPicPr>
          <p:cNvPr id="7" name="図 6"/>
          <p:cNvPicPr>
            <a:picLocks noChangeAspect="1"/>
          </p:cNvPicPr>
          <p:nvPr/>
        </p:nvPicPr>
        <p:blipFill>
          <a:blip r:embed="rId2"/>
          <a:stretch>
            <a:fillRect/>
          </a:stretch>
        </p:blipFill>
        <p:spPr>
          <a:xfrm>
            <a:off x="0" y="874914"/>
            <a:ext cx="9275458" cy="4230485"/>
          </a:xfrm>
          <a:prstGeom prst="rect">
            <a:avLst/>
          </a:prstGeom>
        </p:spPr>
      </p:pic>
    </p:spTree>
    <p:extLst>
      <p:ext uri="{BB962C8B-B14F-4D97-AF65-F5344CB8AC3E}">
        <p14:creationId xmlns:p14="http://schemas.microsoft.com/office/powerpoint/2010/main" val="34101411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switch</a:t>
            </a:r>
            <a:r>
              <a:rPr lang="ja-JP" altLang="en-US" dirty="0"/>
              <a:t>文②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pic>
        <p:nvPicPr>
          <p:cNvPr id="6" name="図 5"/>
          <p:cNvPicPr>
            <a:picLocks noChangeAspect="1"/>
          </p:cNvPicPr>
          <p:nvPr/>
        </p:nvPicPr>
        <p:blipFill>
          <a:blip r:embed="rId2"/>
          <a:stretch>
            <a:fillRect/>
          </a:stretch>
        </p:blipFill>
        <p:spPr>
          <a:xfrm>
            <a:off x="521964" y="874913"/>
            <a:ext cx="6058032" cy="5983087"/>
          </a:xfrm>
          <a:prstGeom prst="rect">
            <a:avLst/>
          </a:prstGeom>
        </p:spPr>
      </p:pic>
      <p:sp>
        <p:nvSpPr>
          <p:cNvPr id="3" name="コンテンツ プレースホルダー 2"/>
          <p:cNvSpPr>
            <a:spLocks noGrp="1"/>
          </p:cNvSpPr>
          <p:nvPr>
            <p:ph idx="1"/>
          </p:nvPr>
        </p:nvSpPr>
        <p:spPr>
          <a:xfrm>
            <a:off x="5905500" y="983556"/>
            <a:ext cx="6286500" cy="2082800"/>
          </a:xfrm>
        </p:spPr>
        <p:txBody>
          <a:bodyPr>
            <a:normAutofit/>
          </a:bodyPr>
          <a:lstStyle/>
          <a:p>
            <a:pPr marL="0" indent="0">
              <a:buNone/>
            </a:pPr>
            <a:r>
              <a:rPr lang="en-US" altLang="ja-JP" dirty="0"/>
              <a:t>09_swTest.php</a:t>
            </a:r>
            <a:r>
              <a:rPr lang="ja-JP" altLang="en-US" dirty="0"/>
              <a:t>を作成し左図の</a:t>
            </a:r>
            <a:r>
              <a:rPr lang="en-US" altLang="ja-JP" dirty="0"/>
              <a:t/>
            </a:r>
            <a:br>
              <a:rPr lang="en-US" altLang="ja-JP" dirty="0"/>
            </a:br>
            <a:r>
              <a:rPr lang="ja-JP" altLang="en-US" dirty="0"/>
              <a:t>コードを入力しましょう。</a:t>
            </a:r>
            <a:endParaRPr lang="en-US" altLang="ja-JP" dirty="0"/>
          </a:p>
          <a:p>
            <a:pPr marL="0" indent="0">
              <a:buNone/>
            </a:pPr>
            <a:endParaRPr kumimoji="1" lang="ja-JP" altLang="en-US" dirty="0"/>
          </a:p>
        </p:txBody>
      </p:sp>
    </p:spTree>
    <p:extLst>
      <p:ext uri="{BB962C8B-B14F-4D97-AF65-F5344CB8AC3E}">
        <p14:creationId xmlns:p14="http://schemas.microsoft.com/office/powerpoint/2010/main" val="6087164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ラジオボタン</a:t>
            </a:r>
          </a:p>
        </p:txBody>
      </p:sp>
      <p:sp>
        <p:nvSpPr>
          <p:cNvPr id="3" name="コンテンツ プレースホルダー 2"/>
          <p:cNvSpPr>
            <a:spLocks noGrp="1"/>
          </p:cNvSpPr>
          <p:nvPr>
            <p:ph idx="1"/>
          </p:nvPr>
        </p:nvSpPr>
        <p:spPr>
          <a:xfrm>
            <a:off x="357352" y="3492024"/>
            <a:ext cx="11503572" cy="3034899"/>
          </a:xfrm>
        </p:spPr>
        <p:txBody>
          <a:bodyPr>
            <a:normAutofit/>
          </a:bodyPr>
          <a:lstStyle/>
          <a:p>
            <a:pPr marL="0" indent="0">
              <a:buNone/>
            </a:pPr>
            <a:r>
              <a:rPr kumimoji="1" lang="ja-JP" altLang="en-US" dirty="0"/>
              <a:t>複数の選択肢から</a:t>
            </a:r>
            <a:r>
              <a:rPr kumimoji="1" lang="en-US" altLang="ja-JP" dirty="0"/>
              <a:t>1</a:t>
            </a:r>
            <a:r>
              <a:rPr kumimoji="1" lang="ja-JP" altLang="en-US" dirty="0" err="1"/>
              <a:t>つを</a:t>
            </a:r>
            <a:r>
              <a:rPr kumimoji="1" lang="ja-JP" altLang="en-US" dirty="0"/>
              <a:t>選ぶ際</a:t>
            </a:r>
            <a:r>
              <a:rPr lang="ja-JP" altLang="en-US" dirty="0"/>
              <a:t>に利用できる</a:t>
            </a:r>
            <a:r>
              <a:rPr kumimoji="1" lang="ja-JP" altLang="en-US" dirty="0"/>
              <a:t>コントロール。</a:t>
            </a:r>
            <a:endParaRPr kumimoji="1" lang="en-US" altLang="ja-JP" dirty="0"/>
          </a:p>
          <a:p>
            <a:pPr marL="0" indent="0">
              <a:buNone/>
            </a:pPr>
            <a:r>
              <a:rPr lang="en-US" altLang="ja-JP" dirty="0"/>
              <a:t>&lt;input&gt;</a:t>
            </a:r>
            <a:r>
              <a:rPr lang="ja-JP" altLang="en-US" dirty="0"/>
              <a:t>の</a:t>
            </a:r>
            <a:r>
              <a:rPr lang="en-US" altLang="ja-JP" dirty="0">
                <a:solidFill>
                  <a:srgbClr val="FF0000"/>
                </a:solidFill>
              </a:rPr>
              <a:t>type</a:t>
            </a:r>
            <a:r>
              <a:rPr lang="ja-JP" altLang="en-US" dirty="0"/>
              <a:t>を</a:t>
            </a:r>
            <a:r>
              <a:rPr lang="en-US" altLang="ja-JP" dirty="0">
                <a:solidFill>
                  <a:schemeClr val="accent2">
                    <a:lumMod val="60000"/>
                    <a:lumOff val="40000"/>
                  </a:schemeClr>
                </a:solidFill>
              </a:rPr>
              <a:t>"radio"</a:t>
            </a:r>
            <a:r>
              <a:rPr lang="ja-JP" altLang="en-US" dirty="0"/>
              <a:t>とすることで作成。</a:t>
            </a:r>
            <a:r>
              <a:rPr lang="en-US" altLang="ja-JP" dirty="0"/>
              <a:t/>
            </a:r>
            <a:br>
              <a:rPr lang="en-US" altLang="ja-JP" dirty="0"/>
            </a:br>
            <a:r>
              <a:rPr lang="ja-JP" altLang="en-US" dirty="0"/>
              <a:t>同じ設問のラジオボタンは</a:t>
            </a:r>
            <a:r>
              <a:rPr lang="en-US" altLang="ja-JP" dirty="0">
                <a:solidFill>
                  <a:srgbClr val="FF0000"/>
                </a:solidFill>
              </a:rPr>
              <a:t>name</a:t>
            </a:r>
            <a:r>
              <a:rPr lang="ja-JP" altLang="en-US" dirty="0" err="1"/>
              <a:t>を統</a:t>
            </a:r>
            <a:r>
              <a:rPr lang="ja-JP" altLang="en-US" dirty="0"/>
              <a:t>一する必要がある。</a:t>
            </a:r>
            <a:r>
              <a:rPr lang="en-US" altLang="ja-JP" dirty="0"/>
              <a:t/>
            </a:r>
            <a:br>
              <a:rPr lang="en-US" altLang="ja-JP" dirty="0"/>
            </a:br>
            <a:r>
              <a:rPr lang="ja-JP" altLang="en-US" dirty="0"/>
              <a:t>選ばれたラジオボタンの</a:t>
            </a:r>
            <a:r>
              <a:rPr lang="en-US" altLang="ja-JP" dirty="0">
                <a:solidFill>
                  <a:srgbClr val="FF0000"/>
                </a:solidFill>
              </a:rPr>
              <a:t>value</a:t>
            </a:r>
            <a:r>
              <a:rPr lang="ja-JP" altLang="en-US" dirty="0"/>
              <a:t>の値を送信する。</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pic>
        <p:nvPicPr>
          <p:cNvPr id="5" name="図 4"/>
          <p:cNvPicPr>
            <a:picLocks noChangeAspect="1"/>
          </p:cNvPicPr>
          <p:nvPr/>
        </p:nvPicPr>
        <p:blipFill rotWithShape="1">
          <a:blip r:embed="rId2"/>
          <a:srcRect t="16214"/>
          <a:stretch/>
        </p:blipFill>
        <p:spPr>
          <a:xfrm>
            <a:off x="0" y="1485207"/>
            <a:ext cx="2190081" cy="1460499"/>
          </a:xfrm>
          <a:prstGeom prst="rect">
            <a:avLst/>
          </a:prstGeom>
        </p:spPr>
      </p:pic>
      <p:pic>
        <p:nvPicPr>
          <p:cNvPr id="6" name="図 5"/>
          <p:cNvPicPr>
            <a:picLocks noChangeAspect="1"/>
          </p:cNvPicPr>
          <p:nvPr/>
        </p:nvPicPr>
        <p:blipFill rotWithShape="1">
          <a:blip r:embed="rId3"/>
          <a:srcRect l="20017" t="55778" b="37371"/>
          <a:stretch/>
        </p:blipFill>
        <p:spPr>
          <a:xfrm>
            <a:off x="1513490" y="1433010"/>
            <a:ext cx="10520855" cy="417487"/>
          </a:xfrm>
          <a:prstGeom prst="rect">
            <a:avLst/>
          </a:prstGeom>
        </p:spPr>
      </p:pic>
      <p:pic>
        <p:nvPicPr>
          <p:cNvPr id="7" name="図 6"/>
          <p:cNvPicPr>
            <a:picLocks noChangeAspect="1"/>
          </p:cNvPicPr>
          <p:nvPr/>
        </p:nvPicPr>
        <p:blipFill rotWithShape="1">
          <a:blip r:embed="rId3"/>
          <a:srcRect l="20017" t="63005" b="30958"/>
          <a:stretch/>
        </p:blipFill>
        <p:spPr>
          <a:xfrm>
            <a:off x="1513487" y="2031525"/>
            <a:ext cx="10520855" cy="367862"/>
          </a:xfrm>
          <a:prstGeom prst="rect">
            <a:avLst/>
          </a:prstGeom>
        </p:spPr>
      </p:pic>
      <p:pic>
        <p:nvPicPr>
          <p:cNvPr id="8" name="図 7"/>
          <p:cNvPicPr>
            <a:picLocks noChangeAspect="1"/>
          </p:cNvPicPr>
          <p:nvPr/>
        </p:nvPicPr>
        <p:blipFill rotWithShape="1">
          <a:blip r:embed="rId3"/>
          <a:srcRect l="20017" t="68690" b="24756"/>
          <a:stretch/>
        </p:blipFill>
        <p:spPr>
          <a:xfrm>
            <a:off x="1513487" y="2546313"/>
            <a:ext cx="10520855" cy="399393"/>
          </a:xfrm>
          <a:prstGeom prst="rect">
            <a:avLst/>
          </a:prstGeom>
        </p:spPr>
      </p:pic>
    </p:spTree>
    <p:extLst>
      <p:ext uri="{BB962C8B-B14F-4D97-AF65-F5344CB8AC3E}">
        <p14:creationId xmlns:p14="http://schemas.microsoft.com/office/powerpoint/2010/main" val="1777273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a:t>まとめ</a:t>
            </a:r>
          </a:p>
        </p:txBody>
      </p:sp>
      <p:sp>
        <p:nvSpPr>
          <p:cNvPr id="3" name="コンテンツ プレースホルダー 2"/>
          <p:cNvSpPr>
            <a:spLocks noGrp="1"/>
          </p:cNvSpPr>
          <p:nvPr>
            <p:ph idx="1"/>
          </p:nvPr>
        </p:nvSpPr>
        <p:spPr>
          <a:xfrm>
            <a:off x="294290" y="1480457"/>
            <a:ext cx="11729544" cy="5241019"/>
          </a:xfrm>
        </p:spPr>
        <p:txBody>
          <a:bodyPr>
            <a:normAutofit/>
          </a:bodyPr>
          <a:lstStyle/>
          <a:p>
            <a:pPr marL="0" indent="0">
              <a:buNone/>
            </a:pPr>
            <a:r>
              <a:rPr kumimoji="1" lang="en-US" altLang="ja-JP" dirty="0">
                <a:solidFill>
                  <a:srgbClr val="FF0000"/>
                </a:solidFill>
              </a:rPr>
              <a:t>switch</a:t>
            </a:r>
            <a:r>
              <a:rPr kumimoji="1" lang="ja-JP" altLang="en-US" dirty="0">
                <a:solidFill>
                  <a:srgbClr val="FF0000"/>
                </a:solidFill>
              </a:rPr>
              <a:t>文</a:t>
            </a:r>
            <a:r>
              <a:rPr kumimoji="1" lang="en-US" altLang="ja-JP" dirty="0">
                <a:solidFill>
                  <a:srgbClr val="FF0000"/>
                </a:solidFill>
              </a:rPr>
              <a:t>	</a:t>
            </a:r>
            <a:r>
              <a:rPr kumimoji="1" lang="ja-JP" altLang="en-US" dirty="0">
                <a:solidFill>
                  <a:srgbClr val="FF0000"/>
                </a:solidFill>
              </a:rPr>
              <a:t>　</a:t>
            </a:r>
            <a:r>
              <a:rPr kumimoji="1" lang="en-US" altLang="ja-JP" dirty="0">
                <a:solidFill>
                  <a:srgbClr val="FF0000"/>
                </a:solidFill>
              </a:rPr>
              <a:t>	</a:t>
            </a:r>
            <a:r>
              <a:rPr lang="ja-JP" altLang="en-US" dirty="0"/>
              <a:t>➡　制御式の値によって処理を</a:t>
            </a:r>
            <a:r>
              <a:rPr lang="en-US" altLang="ja-JP" dirty="0"/>
              <a:t/>
            </a:r>
            <a:br>
              <a:rPr lang="en-US" altLang="ja-JP" dirty="0"/>
            </a:br>
            <a:r>
              <a:rPr lang="en-US" altLang="ja-JP" dirty="0"/>
              <a:t>			</a:t>
            </a:r>
            <a:r>
              <a:rPr lang="ja-JP" altLang="en-US" dirty="0"/>
              <a:t>　　　分岐させる制御文。</a:t>
            </a:r>
            <a:endParaRPr kumimoji="1" lang="en-US" altLang="ja-JP" dirty="0"/>
          </a:p>
          <a:p>
            <a:pPr marL="0" indent="0">
              <a:buNone/>
            </a:pPr>
            <a:r>
              <a:rPr lang="ja-JP" altLang="en-US" dirty="0">
                <a:solidFill>
                  <a:srgbClr val="FF0000"/>
                </a:solidFill>
              </a:rPr>
              <a:t>制御式</a:t>
            </a:r>
            <a:r>
              <a:rPr lang="en-US" altLang="ja-JP" dirty="0">
                <a:solidFill>
                  <a:srgbClr val="FF0000"/>
                </a:solidFill>
              </a:rPr>
              <a:t>	</a:t>
            </a:r>
            <a:r>
              <a:rPr lang="ja-JP" altLang="en-US" dirty="0">
                <a:solidFill>
                  <a:srgbClr val="FF0000"/>
                </a:solidFill>
              </a:rPr>
              <a:t>　</a:t>
            </a:r>
            <a:r>
              <a:rPr lang="en-US" altLang="ja-JP" dirty="0">
                <a:solidFill>
                  <a:srgbClr val="FF0000"/>
                </a:solidFill>
              </a:rPr>
              <a:t>	</a:t>
            </a:r>
            <a:r>
              <a:rPr lang="ja-JP" altLang="en-US" dirty="0"/>
              <a:t>➡　</a:t>
            </a:r>
            <a:r>
              <a:rPr lang="en-US" altLang="ja-JP" dirty="0"/>
              <a:t>switch</a:t>
            </a:r>
            <a:r>
              <a:rPr lang="ja-JP" altLang="en-US" dirty="0"/>
              <a:t>文の分岐に使う式。主に変数。</a:t>
            </a:r>
            <a:endParaRPr kumimoji="1" lang="en-US" altLang="ja-JP" dirty="0"/>
          </a:p>
          <a:p>
            <a:pPr marL="0" indent="0">
              <a:buNone/>
            </a:pPr>
            <a:r>
              <a:rPr kumimoji="1" lang="en-US" altLang="ja-JP" dirty="0">
                <a:solidFill>
                  <a:srgbClr val="FF0000"/>
                </a:solidFill>
              </a:rPr>
              <a:t>break</a:t>
            </a:r>
            <a:r>
              <a:rPr kumimoji="1" lang="ja-JP" altLang="en-US" dirty="0">
                <a:solidFill>
                  <a:srgbClr val="FF0000"/>
                </a:solidFill>
              </a:rPr>
              <a:t>文</a:t>
            </a:r>
            <a:r>
              <a:rPr lang="en-US" altLang="ja-JP" dirty="0">
                <a:solidFill>
                  <a:srgbClr val="FF0000"/>
                </a:solidFill>
              </a:rPr>
              <a:t>	</a:t>
            </a:r>
            <a:r>
              <a:rPr lang="ja-JP" altLang="en-US" dirty="0">
                <a:solidFill>
                  <a:srgbClr val="FF0000"/>
                </a:solidFill>
              </a:rPr>
              <a:t>　</a:t>
            </a:r>
            <a:r>
              <a:rPr lang="en-US" altLang="ja-JP" dirty="0">
                <a:solidFill>
                  <a:srgbClr val="FF0000"/>
                </a:solidFill>
              </a:rPr>
              <a:t>	</a:t>
            </a:r>
            <a:r>
              <a:rPr kumimoji="1" lang="ja-JP" altLang="en-US" dirty="0"/>
              <a:t>➡　実行するとそのブロックを終了させる</a:t>
            </a:r>
            <a:endParaRPr kumimoji="1" lang="en-US" altLang="ja-JP" dirty="0"/>
          </a:p>
          <a:p>
            <a:pPr marL="0" indent="0">
              <a:buNone/>
            </a:pPr>
            <a:r>
              <a:rPr kumimoji="1" lang="ja-JP" altLang="en-US" dirty="0">
                <a:solidFill>
                  <a:srgbClr val="FF0000"/>
                </a:solidFill>
              </a:rPr>
              <a:t>ラジオボタン</a:t>
            </a:r>
            <a:r>
              <a:rPr kumimoji="1" lang="en-US" altLang="ja-JP" dirty="0">
                <a:solidFill>
                  <a:srgbClr val="FF0000"/>
                </a:solidFill>
              </a:rPr>
              <a:t>	</a:t>
            </a:r>
            <a:r>
              <a:rPr kumimoji="1" lang="ja-JP" altLang="en-US" dirty="0"/>
              <a:t>➡</a:t>
            </a:r>
            <a:r>
              <a:rPr lang="ja-JP" altLang="en-US" dirty="0"/>
              <a:t>　複数の選択肢から</a:t>
            </a:r>
            <a:r>
              <a:rPr lang="en-US" altLang="ja-JP" dirty="0"/>
              <a:t>1</a:t>
            </a:r>
            <a:r>
              <a:rPr lang="ja-JP" altLang="en-US" dirty="0" err="1"/>
              <a:t>つを</a:t>
            </a:r>
            <a:r>
              <a:rPr lang="ja-JP" altLang="en-US" dirty="0"/>
              <a:t>選ぶ際に</a:t>
            </a:r>
            <a:r>
              <a:rPr lang="en-US" altLang="ja-JP" dirty="0"/>
              <a:t/>
            </a:r>
            <a:br>
              <a:rPr lang="en-US" altLang="ja-JP" dirty="0"/>
            </a:br>
            <a:r>
              <a:rPr lang="en-US" altLang="ja-JP" dirty="0"/>
              <a:t>			</a:t>
            </a:r>
            <a:r>
              <a:rPr lang="ja-JP" altLang="en-US" dirty="0"/>
              <a:t>　　　利用できるコントロール</a:t>
            </a:r>
            <a:endParaRPr kumimoji="1"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119</a:t>
            </a:fld>
            <a:endParaRPr kumimoji="1" lang="ja-JP" altLang="en-US"/>
          </a:p>
        </p:txBody>
      </p:sp>
    </p:spTree>
    <p:extLst>
      <p:ext uri="{BB962C8B-B14F-4D97-AF65-F5344CB8AC3E}">
        <p14:creationId xmlns:p14="http://schemas.microsoft.com/office/powerpoint/2010/main" val="345875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FFD0D-6BE2-4D6E-9277-13ABDFEFA478}"/>
              </a:ext>
            </a:extLst>
          </p:cNvPr>
          <p:cNvSpPr>
            <a:spLocks noGrp="1"/>
          </p:cNvSpPr>
          <p:nvPr>
            <p:ph type="title"/>
          </p:nvPr>
        </p:nvSpPr>
        <p:spPr/>
        <p:txBody>
          <a:bodyPr>
            <a:normAutofit/>
          </a:bodyPr>
          <a:lstStyle/>
          <a:p>
            <a:r>
              <a:rPr kumimoji="1" lang="en-US" altLang="ja-JP" sz="6600" cap="none" dirty="0"/>
              <a:t>Web</a:t>
            </a:r>
            <a:r>
              <a:rPr kumimoji="1" lang="ja-JP" altLang="en-US" sz="6600" cap="none" dirty="0"/>
              <a:t>アプリ概論</a:t>
            </a:r>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898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制御構造</a:t>
            </a:r>
            <a:r>
              <a:rPr lang="en-US" altLang="ja-JP" dirty="0"/>
              <a:t/>
            </a:r>
            <a:br>
              <a:rPr lang="en-US" altLang="ja-JP" dirty="0"/>
            </a:br>
            <a:r>
              <a:rPr lang="en-US" altLang="ja-JP" dirty="0"/>
              <a:t>for</a:t>
            </a:r>
            <a:r>
              <a:rPr lang="ja-JP" altLang="en-US" dirty="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120</a:t>
            </a:fld>
            <a:endParaRPr kumimoji="1" lang="ja-JP" altLang="en-US" dirty="0"/>
          </a:p>
        </p:txBody>
      </p:sp>
    </p:spTree>
    <p:extLst>
      <p:ext uri="{BB962C8B-B14F-4D97-AF65-F5344CB8AC3E}">
        <p14:creationId xmlns:p14="http://schemas.microsoft.com/office/powerpoint/2010/main" val="3109614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t>
            </a:r>
            <a:r>
              <a:rPr kumimoji="1" lang="en-US" altLang="ja-JP" dirty="0"/>
              <a:t>or</a:t>
            </a:r>
            <a:r>
              <a:rPr kumimoji="1" lang="ja-JP" altLang="en-US" dirty="0"/>
              <a:t>文</a:t>
            </a:r>
          </a:p>
        </p:txBody>
      </p:sp>
      <p:sp>
        <p:nvSpPr>
          <p:cNvPr id="3" name="コンテンツ プレースホルダ 2"/>
          <p:cNvSpPr>
            <a:spLocks noGrp="1"/>
          </p:cNvSpPr>
          <p:nvPr>
            <p:ph idx="1"/>
          </p:nvPr>
        </p:nvSpPr>
        <p:spPr/>
        <p:txBody>
          <a:bodyPr>
            <a:normAutofit/>
          </a:bodyPr>
          <a:lstStyle/>
          <a:p>
            <a:pPr marL="0" indent="0">
              <a:buNone/>
            </a:pPr>
            <a:r>
              <a:rPr lang="ja-JP" altLang="en-US" sz="3600" dirty="0"/>
              <a:t>ある処理を指定回数繰り返す時に用いる</a:t>
            </a:r>
            <a:endParaRPr lang="en-US" altLang="ja-JP" sz="3600" dirty="0"/>
          </a:p>
          <a:p>
            <a:pPr marL="0" indent="0">
              <a:buNone/>
            </a:pPr>
            <a:endParaRPr lang="en-US" altLang="ja-JP" sz="3600" dirty="0"/>
          </a:p>
          <a:p>
            <a:pPr marL="0" indent="0">
              <a:buNone/>
            </a:pPr>
            <a:r>
              <a:rPr lang="ja-JP" altLang="en-US" sz="3600" dirty="0">
                <a:solidFill>
                  <a:srgbClr val="FF0000"/>
                </a:solidFill>
              </a:rPr>
              <a:t>初期設定</a:t>
            </a:r>
            <a:r>
              <a:rPr lang="ja-JP" altLang="en-US" sz="3600" dirty="0"/>
              <a:t>、</a:t>
            </a:r>
            <a:r>
              <a:rPr lang="ja-JP" altLang="en-US" sz="3600" dirty="0">
                <a:solidFill>
                  <a:srgbClr val="FF0000"/>
                </a:solidFill>
              </a:rPr>
              <a:t>条件式</a:t>
            </a:r>
            <a:r>
              <a:rPr lang="ja-JP" altLang="en-US" sz="3600" dirty="0"/>
              <a:t>、</a:t>
            </a:r>
            <a:r>
              <a:rPr lang="ja-JP" altLang="en-US" sz="3600" dirty="0">
                <a:solidFill>
                  <a:srgbClr val="FF0000"/>
                </a:solidFill>
              </a:rPr>
              <a:t>後処理</a:t>
            </a:r>
            <a:r>
              <a:rPr lang="ja-JP" altLang="en-US" sz="3600" dirty="0"/>
              <a:t>の３つの要素で構成</a:t>
            </a:r>
            <a:endParaRPr lang="en-US" altLang="ja-JP" sz="3600" dirty="0"/>
          </a:p>
          <a:p>
            <a:pPr marL="0" indent="0">
              <a:buNone/>
            </a:pPr>
            <a:endParaRPr lang="en-US" altLang="ja-JP" sz="3600" dirty="0"/>
          </a:p>
          <a:p>
            <a:pPr marL="0" indent="0">
              <a:buNone/>
            </a:pPr>
            <a:r>
              <a:rPr lang="ja-JP" altLang="en-US" sz="3600" dirty="0"/>
              <a:t>条件式が</a:t>
            </a:r>
            <a:r>
              <a:rPr lang="en-US" altLang="ja-JP" sz="3600" dirty="0">
                <a:solidFill>
                  <a:srgbClr val="FF0000"/>
                </a:solidFill>
              </a:rPr>
              <a:t>True</a:t>
            </a:r>
            <a:r>
              <a:rPr lang="ja-JP" altLang="en-US" sz="3600" dirty="0"/>
              <a:t>であるとき処理を繰り返す</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121</a:t>
            </a:fld>
            <a:endParaRPr kumimoji="1" lang="ja-JP" altLang="en-US"/>
          </a:p>
        </p:txBody>
      </p:sp>
    </p:spTree>
    <p:extLst>
      <p:ext uri="{BB962C8B-B14F-4D97-AF65-F5344CB8AC3E}">
        <p14:creationId xmlns:p14="http://schemas.microsoft.com/office/powerpoint/2010/main" val="246315901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for</a:t>
            </a:r>
            <a:r>
              <a:rPr kumimoji="1" lang="ja-JP" altLang="en-US" dirty="0"/>
              <a:t>文の基本構文</a:t>
            </a:r>
          </a:p>
        </p:txBody>
      </p:sp>
      <p:sp>
        <p:nvSpPr>
          <p:cNvPr id="3" name="コンテンツ プレースホルダ 2"/>
          <p:cNvSpPr>
            <a:spLocks noGrp="1"/>
          </p:cNvSpPr>
          <p:nvPr>
            <p:ph idx="1"/>
          </p:nvPr>
        </p:nvSpPr>
        <p:spPr>
          <a:xfrm>
            <a:off x="1093076" y="1114098"/>
            <a:ext cx="9727324" cy="5339254"/>
          </a:xfrm>
        </p:spPr>
        <p:txBody>
          <a:bodyPr>
            <a:normAutofit fontScale="92500" lnSpcReduction="20000"/>
          </a:bodyPr>
          <a:lstStyle/>
          <a:p>
            <a:pPr>
              <a:buNone/>
            </a:pPr>
            <a:endParaRPr lang="en-US" altLang="ja-JP" sz="4300" dirty="0">
              <a:solidFill>
                <a:srgbClr val="FF0000"/>
              </a:solidFill>
            </a:endParaRPr>
          </a:p>
          <a:p>
            <a:pPr>
              <a:buNone/>
            </a:pPr>
            <a:r>
              <a:rPr lang="en-US" altLang="ja-JP" sz="4300" dirty="0">
                <a:solidFill>
                  <a:srgbClr val="FF0000"/>
                </a:solidFill>
              </a:rPr>
              <a:t>	for</a:t>
            </a:r>
            <a:r>
              <a:rPr lang="en-US" altLang="ja-JP" sz="4300" dirty="0">
                <a:solidFill>
                  <a:schemeClr val="accent1">
                    <a:lumMod val="75000"/>
                  </a:schemeClr>
                </a:solidFill>
              </a:rPr>
              <a:t>(</a:t>
            </a:r>
            <a:r>
              <a:rPr lang="ja-JP" altLang="en-US" sz="4300" dirty="0">
                <a:solidFill>
                  <a:schemeClr val="accent1">
                    <a:lumMod val="75000"/>
                  </a:schemeClr>
                </a:solidFill>
              </a:rPr>
              <a:t>初期設定； 条件式； 後処理</a:t>
            </a:r>
            <a:r>
              <a:rPr lang="en-US" altLang="ja-JP" sz="4300" dirty="0">
                <a:solidFill>
                  <a:schemeClr val="accent1">
                    <a:lumMod val="75000"/>
                  </a:schemeClr>
                </a:solidFill>
              </a:rPr>
              <a:t>) </a:t>
            </a:r>
            <a:r>
              <a:rPr lang="en-US" altLang="ja-JP" sz="4300" dirty="0"/>
              <a:t>{</a:t>
            </a:r>
          </a:p>
          <a:p>
            <a:pPr>
              <a:buNone/>
            </a:pPr>
            <a:endParaRPr lang="en-US" altLang="ja-JP" sz="4300" dirty="0"/>
          </a:p>
          <a:p>
            <a:pPr>
              <a:buNone/>
            </a:pPr>
            <a:r>
              <a:rPr kumimoji="1" lang="en-US" altLang="ja-JP" sz="4300" dirty="0"/>
              <a:t>			</a:t>
            </a:r>
            <a:r>
              <a:rPr kumimoji="1" lang="ja-JP" altLang="en-US" sz="4300" dirty="0"/>
              <a:t>繰り返し行いたい</a:t>
            </a:r>
            <a:r>
              <a:rPr lang="ja-JP" altLang="en-US" sz="4300" dirty="0"/>
              <a:t>処理</a:t>
            </a:r>
            <a:endParaRPr lang="en-US" altLang="ja-JP" sz="4300" dirty="0"/>
          </a:p>
          <a:p>
            <a:pPr>
              <a:buNone/>
            </a:pPr>
            <a:endParaRPr kumimoji="1" lang="en-US" altLang="ja-JP" sz="4300" dirty="0"/>
          </a:p>
          <a:p>
            <a:pPr>
              <a:buNone/>
            </a:pPr>
            <a:r>
              <a:rPr lang="en-US" altLang="ja-JP" sz="4300" dirty="0"/>
              <a:t>	}</a:t>
            </a:r>
          </a:p>
          <a:p>
            <a:pPr>
              <a:buNone/>
            </a:pPr>
            <a:endParaRPr kumimoji="1" lang="en-US" altLang="ja-JP" dirty="0"/>
          </a:p>
          <a:p>
            <a:pPr>
              <a:buNone/>
            </a:pPr>
            <a:r>
              <a:rPr lang="en-US" altLang="ja-JP" dirty="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122</a:t>
            </a:fld>
            <a:endParaRPr kumimoji="1" lang="ja-JP" altLang="en-US"/>
          </a:p>
        </p:txBody>
      </p:sp>
    </p:spTree>
    <p:extLst>
      <p:ext uri="{BB962C8B-B14F-4D97-AF65-F5344CB8AC3E}">
        <p14:creationId xmlns:p14="http://schemas.microsoft.com/office/powerpoint/2010/main" val="144927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5400" dirty="0"/>
              <a:t>for</a:t>
            </a:r>
            <a:r>
              <a:rPr lang="ja-JP" altLang="en-US" sz="5400" dirty="0"/>
              <a:t>文 フローチャート </a:t>
            </a:r>
            <a:r>
              <a:rPr lang="en-US" altLang="ja-JP" sz="5400" dirty="0"/>
              <a:t>(</a:t>
            </a:r>
            <a:r>
              <a:rPr lang="ja-JP" altLang="en-US" sz="5400" dirty="0"/>
              <a:t>例</a:t>
            </a:r>
            <a:r>
              <a:rPr lang="en-US" altLang="ja-JP" sz="5400"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123</a:t>
            </a:fld>
            <a:endParaRPr kumimoji="1" lang="ja-JP" altLang="en-US"/>
          </a:p>
        </p:txBody>
      </p:sp>
      <p:grpSp>
        <p:nvGrpSpPr>
          <p:cNvPr id="29" name="グループ化 28"/>
          <p:cNvGrpSpPr/>
          <p:nvPr/>
        </p:nvGrpSpPr>
        <p:grpSpPr>
          <a:xfrm>
            <a:off x="2856192" y="836713"/>
            <a:ext cx="6720278" cy="5946236"/>
            <a:chOff x="2856192" y="836713"/>
            <a:chExt cx="6720278" cy="5946236"/>
          </a:xfrm>
        </p:grpSpPr>
        <p:sp>
          <p:nvSpPr>
            <p:cNvPr id="23" name="正方形/長方形 22"/>
            <p:cNvSpPr/>
            <p:nvPr/>
          </p:nvSpPr>
          <p:spPr>
            <a:xfrm>
              <a:off x="6213159" y="5947060"/>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5980567" y="1570506"/>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5970843" y="3758783"/>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970843" y="4686084"/>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5970843" y="5886076"/>
              <a:ext cx="484632" cy="490342"/>
            </a:xfrm>
            <a:prstGeom prst="downArrow">
              <a:avLst>
                <a:gd name="adj1" fmla="val 50000"/>
                <a:gd name="adj2" fmla="val 32650"/>
              </a:avLst>
            </a:prstGeom>
            <a:solidFill>
              <a:srgbClr val="62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5183894" y="4221088"/>
              <a:ext cx="2064235"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繰り返す処理</a:t>
              </a:r>
              <a:endParaRPr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6" name="ひし形 5"/>
            <p:cNvSpPr/>
            <p:nvPr/>
          </p:nvSpPr>
          <p:spPr>
            <a:xfrm>
              <a:off x="4172634" y="2060848"/>
              <a:ext cx="4100498" cy="1797120"/>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条件式</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が</a:t>
              </a:r>
              <a:r>
                <a:rPr lang="en-US" altLang="ja-JP" sz="2400" dirty="0">
                  <a:latin typeface="UD デジタル 教科書体 NK-R" panose="02020400000000000000" pitchFamily="18" charset="-128"/>
                  <a:ea typeface="UD デジタル 教科書体 NK-R" panose="02020400000000000000" pitchFamily="18" charset="-128"/>
                </a:rPr>
                <a:t>5</a:t>
              </a:r>
            </a:p>
            <a:p>
              <a:pPr algn="ctr"/>
              <a:r>
                <a:rPr lang="ja-JP" altLang="en-US" sz="2400" dirty="0">
                  <a:latin typeface="UD デジタル 教科書体 NK-R" panose="02020400000000000000" pitchFamily="18" charset="-128"/>
                  <a:ea typeface="UD デジタル 教科書体 NK-R" panose="02020400000000000000" pitchFamily="18" charset="-128"/>
                </a:rPr>
                <a:t>より小さい</a:t>
              </a:r>
            </a:p>
          </p:txBody>
        </p:sp>
        <p:sp>
          <p:nvSpPr>
            <p:cNvPr id="7" name="正方形/長方形 6"/>
            <p:cNvSpPr/>
            <p:nvPr/>
          </p:nvSpPr>
          <p:spPr>
            <a:xfrm>
              <a:off x="5183893" y="836713"/>
              <a:ext cx="2058533"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初期設定</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 0</a:t>
              </a:r>
            </a:p>
          </p:txBody>
        </p:sp>
        <p:sp>
          <p:nvSpPr>
            <p:cNvPr id="8" name="正方形/長方形 7"/>
            <p:cNvSpPr/>
            <p:nvPr/>
          </p:nvSpPr>
          <p:spPr>
            <a:xfrm>
              <a:off x="5183893" y="6376418"/>
              <a:ext cx="2058533" cy="4065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次の処理へ</a:t>
              </a:r>
            </a:p>
          </p:txBody>
        </p:sp>
        <p:sp>
          <p:nvSpPr>
            <p:cNvPr id="9" name="正方形/長方形 8"/>
            <p:cNvSpPr/>
            <p:nvPr/>
          </p:nvSpPr>
          <p:spPr>
            <a:xfrm>
              <a:off x="5183893" y="5157193"/>
              <a:ext cx="2064235"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後処理</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a:t>
              </a:r>
              <a:r>
                <a:rPr lang="en-US" altLang="ja-JP" sz="2400" dirty="0">
                  <a:latin typeface="UD デジタル 教科書体 NK-R" panose="02020400000000000000" pitchFamily="18" charset="-128"/>
                  <a:ea typeface="UD デジタル 教科書体 NK-R" panose="02020400000000000000" pitchFamily="18" charset="-128"/>
                </a:rPr>
                <a:t>+1</a:t>
              </a:r>
            </a:p>
          </p:txBody>
        </p:sp>
        <p:sp>
          <p:nvSpPr>
            <p:cNvPr id="14" name="テキスト ボックス 13"/>
            <p:cNvSpPr txBox="1"/>
            <p:nvPr/>
          </p:nvSpPr>
          <p:spPr>
            <a:xfrm>
              <a:off x="6456041" y="3655862"/>
              <a:ext cx="1229273" cy="584775"/>
            </a:xfrm>
            <a:prstGeom prst="rect">
              <a:avLst/>
            </a:prstGeom>
            <a:noFill/>
          </p:spPr>
          <p:txBody>
            <a:bodyPr wrap="square" rtlCol="0">
              <a:spAutoFit/>
            </a:bodyPr>
            <a:lstStyle/>
            <a:p>
              <a:r>
                <a:rPr lang="en-US" altLang="ja-JP"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5" name="テキスト ボックス 14"/>
            <p:cNvSpPr txBox="1"/>
            <p:nvPr/>
          </p:nvSpPr>
          <p:spPr>
            <a:xfrm>
              <a:off x="2856192" y="2533825"/>
              <a:ext cx="1288233"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24" name="屈折矢印 23"/>
            <p:cNvSpPr/>
            <p:nvPr/>
          </p:nvSpPr>
          <p:spPr>
            <a:xfrm rot="16200000">
              <a:off x="7222125" y="3773186"/>
              <a:ext cx="3405352" cy="1303338"/>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rot="5400000">
              <a:off x="2597234" y="44365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10800000">
              <a:off x="4088521" y="5950895"/>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p:cNvSpPr/>
            <p:nvPr/>
          </p:nvSpPr>
          <p:spPr>
            <a:xfrm rot="10800000">
              <a:off x="5384799" y="5994400"/>
              <a:ext cx="348827" cy="38201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371100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試しにやってみよう</a:t>
            </a:r>
            <a:endParaRPr kumimoji="1" lang="ja-JP" altLang="en-US" dirty="0"/>
          </a:p>
        </p:txBody>
      </p:sp>
      <p:sp>
        <p:nvSpPr>
          <p:cNvPr id="3" name="コンテンツ プレースホルダー 2"/>
          <p:cNvSpPr>
            <a:spLocks noGrp="1"/>
          </p:cNvSpPr>
          <p:nvPr>
            <p:ph idx="1"/>
          </p:nvPr>
        </p:nvSpPr>
        <p:spPr>
          <a:xfrm>
            <a:off x="1440864" y="4972338"/>
            <a:ext cx="10178322" cy="1213000"/>
          </a:xfrm>
        </p:spPr>
        <p:txBody>
          <a:bodyPr>
            <a:normAutofit lnSpcReduction="10000"/>
          </a:bodyPr>
          <a:lstStyle/>
          <a:p>
            <a:pPr marL="0" indent="0">
              <a:buNone/>
            </a:pPr>
            <a:r>
              <a:rPr lang="en-US" altLang="ja-JP" dirty="0"/>
              <a:t>10_forTest.html </a:t>
            </a:r>
            <a:r>
              <a:rPr lang="ja-JP" altLang="en-US" dirty="0"/>
              <a:t>と </a:t>
            </a:r>
            <a:r>
              <a:rPr lang="en-US" altLang="ja-JP" dirty="0"/>
              <a:t>11_forTest.php</a:t>
            </a:r>
            <a:r>
              <a:rPr lang="ja-JP" altLang="en-US" dirty="0"/>
              <a:t>を</a:t>
            </a:r>
            <a:r>
              <a:rPr lang="en-US" altLang="ja-JP" dirty="0"/>
              <a:t/>
            </a:r>
            <a:br>
              <a:rPr lang="en-US" altLang="ja-JP" dirty="0"/>
            </a:br>
            <a:r>
              <a:rPr lang="ja-JP" altLang="en-US" dirty="0"/>
              <a:t>作成し上図のコードを入力しましょう。</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124</a:t>
            </a:fld>
            <a:endParaRPr kumimoji="1" lang="ja-JP" altLang="en-US"/>
          </a:p>
        </p:txBody>
      </p:sp>
      <p:pic>
        <p:nvPicPr>
          <p:cNvPr id="6" name="図 5"/>
          <p:cNvPicPr>
            <a:picLocks noChangeAspect="1"/>
          </p:cNvPicPr>
          <p:nvPr/>
        </p:nvPicPr>
        <p:blipFill>
          <a:blip r:embed="rId2"/>
          <a:stretch>
            <a:fillRect/>
          </a:stretch>
        </p:blipFill>
        <p:spPr>
          <a:xfrm>
            <a:off x="7038256" y="874914"/>
            <a:ext cx="5153744" cy="3038899"/>
          </a:xfrm>
          <a:prstGeom prst="rect">
            <a:avLst/>
          </a:prstGeom>
        </p:spPr>
      </p:pic>
      <p:pic>
        <p:nvPicPr>
          <p:cNvPr id="8" name="図 7"/>
          <p:cNvPicPr>
            <a:picLocks noChangeAspect="1"/>
          </p:cNvPicPr>
          <p:nvPr/>
        </p:nvPicPr>
        <p:blipFill>
          <a:blip r:embed="rId3"/>
          <a:stretch>
            <a:fillRect/>
          </a:stretch>
        </p:blipFill>
        <p:spPr>
          <a:xfrm>
            <a:off x="0" y="874914"/>
            <a:ext cx="6944694" cy="2724530"/>
          </a:xfrm>
          <a:prstGeom prst="rect">
            <a:avLst/>
          </a:prstGeom>
        </p:spPr>
      </p:pic>
    </p:spTree>
    <p:extLst>
      <p:ext uri="{BB962C8B-B14F-4D97-AF65-F5344CB8AC3E}">
        <p14:creationId xmlns:p14="http://schemas.microsoft.com/office/powerpoint/2010/main" val="39617043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125</a:t>
            </a:fld>
            <a:endParaRPr kumimoji="1" lang="ja-JP" altLang="en-US"/>
          </a:p>
        </p:txBody>
      </p:sp>
      <p:sp>
        <p:nvSpPr>
          <p:cNvPr id="5" name="コンテンツ プレースホルダ 2"/>
          <p:cNvSpPr>
            <a:spLocks noGrp="1"/>
          </p:cNvSpPr>
          <p:nvPr>
            <p:ph idx="1"/>
          </p:nvPr>
        </p:nvSpPr>
        <p:spPr>
          <a:xfrm>
            <a:off x="546539" y="1469570"/>
            <a:ext cx="11242690" cy="4816949"/>
          </a:xfrm>
        </p:spPr>
        <p:txBody>
          <a:bodyPr>
            <a:normAutofit/>
          </a:bodyPr>
          <a:lstStyle/>
          <a:p>
            <a:pPr marL="0" indent="0">
              <a:buNone/>
            </a:pPr>
            <a:r>
              <a:rPr lang="en-US" altLang="ja-JP" dirty="0">
                <a:solidFill>
                  <a:srgbClr val="FF0000"/>
                </a:solidFill>
              </a:rPr>
              <a:t>for</a:t>
            </a:r>
            <a:r>
              <a:rPr lang="ja-JP" altLang="en-US" dirty="0">
                <a:solidFill>
                  <a:srgbClr val="FF0000"/>
                </a:solidFill>
              </a:rPr>
              <a:t>文</a:t>
            </a:r>
            <a:r>
              <a:rPr lang="en-US" altLang="ja-JP" dirty="0">
                <a:solidFill>
                  <a:srgbClr val="FF0000"/>
                </a:solidFill>
              </a:rPr>
              <a:t>		</a:t>
            </a:r>
            <a:r>
              <a:rPr lang="ja-JP" altLang="en-US" dirty="0"/>
              <a:t>➡</a:t>
            </a:r>
            <a:r>
              <a:rPr lang="en-US" altLang="ja-JP" dirty="0"/>
              <a:t>	</a:t>
            </a:r>
            <a:r>
              <a:rPr lang="ja-JP" altLang="en-US" dirty="0"/>
              <a:t>繰返し処理に用いる制御文。繰返し</a:t>
            </a:r>
            <a:r>
              <a:rPr lang="en-US" altLang="ja-JP" dirty="0"/>
              <a:t/>
            </a:r>
            <a:br>
              <a:rPr lang="en-US" altLang="ja-JP" dirty="0"/>
            </a:br>
            <a:r>
              <a:rPr lang="en-US" altLang="ja-JP" dirty="0"/>
              <a:t>				</a:t>
            </a:r>
            <a:r>
              <a:rPr lang="ja-JP" altLang="en-US" dirty="0"/>
              <a:t>回数が決まっているものに使用する。</a:t>
            </a:r>
            <a:endParaRPr lang="en-US" altLang="ja-JP" dirty="0"/>
          </a:p>
          <a:p>
            <a:pPr marL="0" indent="0">
              <a:buNone/>
            </a:pPr>
            <a:r>
              <a:rPr lang="ja-JP" altLang="en-US" dirty="0">
                <a:solidFill>
                  <a:srgbClr val="FF0000"/>
                </a:solidFill>
              </a:rPr>
              <a:t>初期設定</a:t>
            </a:r>
            <a:r>
              <a:rPr lang="en-US" altLang="ja-JP" dirty="0">
                <a:solidFill>
                  <a:srgbClr val="FF0000"/>
                </a:solidFill>
              </a:rPr>
              <a:t>	</a:t>
            </a:r>
            <a:r>
              <a:rPr lang="ja-JP" altLang="en-US" dirty="0"/>
              <a:t>➡</a:t>
            </a:r>
            <a:r>
              <a:rPr lang="en-US" altLang="ja-JP" dirty="0"/>
              <a:t>	for</a:t>
            </a:r>
            <a:r>
              <a:rPr lang="ja-JP" altLang="en-US" dirty="0"/>
              <a:t>文の繰返し回数をカウントする</a:t>
            </a:r>
            <a:r>
              <a:rPr lang="en-US" altLang="ja-JP" dirty="0"/>
              <a:t/>
            </a:r>
            <a:br>
              <a:rPr lang="en-US" altLang="ja-JP" dirty="0"/>
            </a:br>
            <a:r>
              <a:rPr lang="en-US" altLang="ja-JP" dirty="0"/>
              <a:t>				</a:t>
            </a:r>
            <a:r>
              <a:rPr lang="ja-JP" altLang="en-US" dirty="0"/>
              <a:t>変数を初期化する部分</a:t>
            </a:r>
            <a:endParaRPr lang="en-US" altLang="ja-JP" dirty="0"/>
          </a:p>
          <a:p>
            <a:pPr marL="0" indent="0">
              <a:buNone/>
            </a:pPr>
            <a:r>
              <a:rPr lang="ja-JP" altLang="en-US" dirty="0">
                <a:solidFill>
                  <a:srgbClr val="FF0000"/>
                </a:solidFill>
              </a:rPr>
              <a:t>条件式</a:t>
            </a:r>
            <a:r>
              <a:rPr lang="en-US" altLang="ja-JP" dirty="0">
                <a:solidFill>
                  <a:srgbClr val="FF0000"/>
                </a:solidFill>
              </a:rPr>
              <a:t>		</a:t>
            </a:r>
            <a:r>
              <a:rPr lang="ja-JP" altLang="en-US" dirty="0"/>
              <a:t>➡</a:t>
            </a:r>
            <a:r>
              <a:rPr lang="en-US" altLang="ja-JP" dirty="0"/>
              <a:t>	for</a:t>
            </a:r>
            <a:r>
              <a:rPr lang="ja-JP" altLang="en-US" dirty="0"/>
              <a:t>文が繰返す条件。</a:t>
            </a:r>
            <a:r>
              <a:rPr lang="en-US" altLang="ja-JP" dirty="0"/>
              <a:t>True</a:t>
            </a:r>
            <a:r>
              <a:rPr lang="ja-JP" altLang="en-US" dirty="0"/>
              <a:t>で繰返し。</a:t>
            </a:r>
            <a:endParaRPr lang="en-US" altLang="ja-JP" dirty="0"/>
          </a:p>
          <a:p>
            <a:pPr marL="0" indent="0">
              <a:buNone/>
            </a:pPr>
            <a:r>
              <a:rPr lang="ja-JP" altLang="en-US" dirty="0">
                <a:solidFill>
                  <a:srgbClr val="FF0000"/>
                </a:solidFill>
              </a:rPr>
              <a:t>後処理</a:t>
            </a:r>
            <a:r>
              <a:rPr lang="en-US" altLang="ja-JP" dirty="0">
                <a:solidFill>
                  <a:srgbClr val="FF0000"/>
                </a:solidFill>
              </a:rPr>
              <a:t>		</a:t>
            </a:r>
            <a:r>
              <a:rPr lang="ja-JP" altLang="en-US" dirty="0"/>
              <a:t>➡</a:t>
            </a:r>
            <a:r>
              <a:rPr lang="en-US" altLang="ja-JP" dirty="0"/>
              <a:t>	for</a:t>
            </a:r>
            <a:r>
              <a:rPr lang="ja-JP" altLang="en-US" dirty="0"/>
              <a:t>文が繰返すたびに行われる処理。</a:t>
            </a:r>
            <a:endParaRPr lang="en-US" altLang="ja-JP" dirty="0"/>
          </a:p>
        </p:txBody>
      </p:sp>
    </p:spTree>
    <p:extLst>
      <p:ext uri="{BB962C8B-B14F-4D97-AF65-F5344CB8AC3E}">
        <p14:creationId xmlns:p14="http://schemas.microsoft.com/office/powerpoint/2010/main" val="3407088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制御構造</a:t>
            </a:r>
            <a:r>
              <a:rPr kumimoji="1" lang="en-US" altLang="ja-JP" dirty="0"/>
              <a:t/>
            </a:r>
            <a:br>
              <a:rPr kumimoji="1" lang="en-US" altLang="ja-JP" dirty="0"/>
            </a:br>
            <a:r>
              <a:rPr kumimoji="1" lang="en-US" altLang="ja-JP" dirty="0"/>
              <a:t>for</a:t>
            </a:r>
            <a:r>
              <a:rPr kumimoji="1" lang="ja-JP" altLang="en-US" dirty="0"/>
              <a:t>文の後処理</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126</a:t>
            </a:fld>
            <a:endParaRPr kumimoji="1" lang="ja-JP" altLang="en-US" dirty="0"/>
          </a:p>
        </p:txBody>
      </p:sp>
    </p:spTree>
    <p:extLst>
      <p:ext uri="{BB962C8B-B14F-4D97-AF65-F5344CB8AC3E}">
        <p14:creationId xmlns:p14="http://schemas.microsoft.com/office/powerpoint/2010/main" val="16829714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インクリメント演算子</a:t>
            </a:r>
          </a:p>
        </p:txBody>
      </p:sp>
      <p:sp>
        <p:nvSpPr>
          <p:cNvPr id="3" name="コンテンツ プレースホルダ 2"/>
          <p:cNvSpPr>
            <a:spLocks noGrp="1"/>
          </p:cNvSpPr>
          <p:nvPr>
            <p:ph idx="1"/>
          </p:nvPr>
        </p:nvSpPr>
        <p:spPr>
          <a:xfrm>
            <a:off x="533400" y="1825625"/>
            <a:ext cx="10820400" cy="4351338"/>
          </a:xfrm>
        </p:spPr>
        <p:txBody>
          <a:bodyPr/>
          <a:lstStyle/>
          <a:p>
            <a:pPr marL="0" indent="0">
              <a:buNone/>
            </a:pPr>
            <a:r>
              <a:rPr lang="ja-JP" altLang="en-US" dirty="0"/>
              <a:t>変数名</a:t>
            </a:r>
            <a:r>
              <a:rPr lang="en-US" altLang="ja-JP" dirty="0">
                <a:solidFill>
                  <a:srgbClr val="FF0000"/>
                </a:solidFill>
              </a:rPr>
              <a:t>++</a:t>
            </a:r>
            <a:r>
              <a:rPr lang="en-US" altLang="ja-JP" dirty="0">
                <a:solidFill>
                  <a:schemeClr val="accent3">
                    <a:lumMod val="75000"/>
                  </a:schemeClr>
                </a:solidFill>
              </a:rPr>
              <a:t> </a:t>
            </a:r>
            <a:r>
              <a:rPr lang="en-US" altLang="ja-JP" dirty="0"/>
              <a:t>;</a:t>
            </a:r>
            <a:r>
              <a:rPr lang="en-US" altLang="ja-JP" dirty="0">
                <a:solidFill>
                  <a:schemeClr val="accent3">
                    <a:lumMod val="75000"/>
                  </a:schemeClr>
                </a:solidFill>
              </a:rPr>
              <a:t> 	//</a:t>
            </a:r>
            <a:r>
              <a:rPr lang="ja-JP" altLang="en-US" dirty="0">
                <a:solidFill>
                  <a:schemeClr val="accent3">
                    <a:lumMod val="75000"/>
                  </a:schemeClr>
                </a:solidFill>
              </a:rPr>
              <a:t>後置インクリメント</a:t>
            </a:r>
            <a:endParaRPr lang="en-US" altLang="ja-JP" dirty="0">
              <a:solidFill>
                <a:schemeClr val="accent3">
                  <a:lumMod val="75000"/>
                </a:schemeClr>
              </a:solidFill>
            </a:endParaRPr>
          </a:p>
          <a:p>
            <a:pPr marL="0" indent="0">
              <a:buNone/>
            </a:pPr>
            <a:r>
              <a:rPr lang="en-US" altLang="ja-JP" dirty="0">
                <a:solidFill>
                  <a:srgbClr val="FF0000"/>
                </a:solidFill>
              </a:rPr>
              <a:t>++</a:t>
            </a:r>
            <a:r>
              <a:rPr lang="ja-JP" altLang="en-US" dirty="0"/>
              <a:t>変数名</a:t>
            </a:r>
            <a:r>
              <a:rPr lang="en-US" altLang="ja-JP" dirty="0"/>
              <a:t>;</a:t>
            </a:r>
            <a:r>
              <a:rPr lang="ja-JP" altLang="en-US" dirty="0">
                <a:solidFill>
                  <a:schemeClr val="accent3">
                    <a:lumMod val="75000"/>
                  </a:schemeClr>
                </a:solidFill>
              </a:rPr>
              <a:t>　</a:t>
            </a:r>
            <a:r>
              <a:rPr lang="en-US" altLang="ja-JP" dirty="0">
                <a:solidFill>
                  <a:schemeClr val="accent3">
                    <a:lumMod val="75000"/>
                  </a:schemeClr>
                </a:solidFill>
              </a:rPr>
              <a:t>	//</a:t>
            </a:r>
            <a:r>
              <a:rPr lang="ja-JP" altLang="en-US" dirty="0">
                <a:solidFill>
                  <a:schemeClr val="accent3">
                    <a:lumMod val="75000"/>
                  </a:schemeClr>
                </a:solidFill>
              </a:rPr>
              <a:t>前置インクリメント</a:t>
            </a:r>
            <a:endParaRPr lang="en-US" altLang="ja-JP" dirty="0"/>
          </a:p>
          <a:p>
            <a:pPr marL="0" indent="0">
              <a:buNone/>
            </a:pPr>
            <a:endParaRPr lang="en-US" altLang="ja-JP" dirty="0">
              <a:solidFill>
                <a:schemeClr val="accent3">
                  <a:lumMod val="75000"/>
                </a:schemeClr>
              </a:solidFill>
            </a:endParaRPr>
          </a:p>
          <a:p>
            <a:pPr marL="0" indent="0">
              <a:buNone/>
            </a:pPr>
            <a:r>
              <a:rPr lang="ja-JP" altLang="en-US" dirty="0"/>
              <a:t>変数名 </a:t>
            </a:r>
            <a:r>
              <a:rPr lang="en-US" altLang="ja-JP" dirty="0"/>
              <a:t>= </a:t>
            </a:r>
            <a:r>
              <a:rPr lang="ja-JP" altLang="en-US" dirty="0"/>
              <a:t>変数名 </a:t>
            </a:r>
            <a:r>
              <a:rPr lang="en-US" altLang="ja-JP" dirty="0"/>
              <a:t>+ 1; </a:t>
            </a:r>
            <a:r>
              <a:rPr lang="ja-JP" altLang="en-US" dirty="0"/>
              <a:t>　と同様の動作。</a:t>
            </a:r>
            <a:endParaRPr lang="en-US" altLang="ja-JP" dirty="0"/>
          </a:p>
          <a:p>
            <a:pPr marL="0" indent="0">
              <a:buNone/>
            </a:pPr>
            <a:r>
              <a:rPr lang="ja-JP" altLang="en-US" dirty="0"/>
              <a:t>カウントを</a:t>
            </a:r>
            <a:r>
              <a:rPr lang="en-US" altLang="ja-JP" dirty="0"/>
              <a:t>1</a:t>
            </a:r>
            <a:r>
              <a:rPr lang="ja-JP" altLang="en-US" dirty="0" err="1"/>
              <a:t>ずつ</a:t>
            </a:r>
            <a:r>
              <a:rPr lang="ja-JP" altLang="en-US" dirty="0"/>
              <a:t>増やしていく際によく使う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127</a:t>
            </a:fld>
            <a:endParaRPr kumimoji="1" lang="ja-JP" altLang="en-US"/>
          </a:p>
        </p:txBody>
      </p:sp>
    </p:spTree>
    <p:extLst>
      <p:ext uri="{BB962C8B-B14F-4D97-AF65-F5344CB8AC3E}">
        <p14:creationId xmlns:p14="http://schemas.microsoft.com/office/powerpoint/2010/main" val="39779241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デクリメント演算子</a:t>
            </a:r>
            <a:endParaRPr kumimoji="1" lang="ja-JP" altLang="en-US" dirty="0"/>
          </a:p>
        </p:txBody>
      </p:sp>
      <p:sp>
        <p:nvSpPr>
          <p:cNvPr id="5" name="コンテンツ プレースホルダ 2"/>
          <p:cNvSpPr>
            <a:spLocks noGrp="1"/>
          </p:cNvSpPr>
          <p:nvPr>
            <p:ph idx="1"/>
          </p:nvPr>
        </p:nvSpPr>
        <p:spPr>
          <a:xfrm>
            <a:off x="533400" y="1825625"/>
            <a:ext cx="10820400" cy="4351338"/>
          </a:xfrm>
        </p:spPr>
        <p:txBody>
          <a:bodyPr/>
          <a:lstStyle/>
          <a:p>
            <a:pPr marL="0" indent="0">
              <a:buNone/>
            </a:pPr>
            <a:r>
              <a:rPr lang="ja-JP" altLang="en-US" dirty="0"/>
              <a:t>変数名</a:t>
            </a:r>
            <a:r>
              <a:rPr lang="en-US" altLang="ja-JP" dirty="0">
                <a:solidFill>
                  <a:srgbClr val="FF0000"/>
                </a:solidFill>
              </a:rPr>
              <a:t>--</a:t>
            </a:r>
            <a:r>
              <a:rPr lang="en-US" altLang="ja-JP" dirty="0">
                <a:solidFill>
                  <a:schemeClr val="accent3">
                    <a:lumMod val="75000"/>
                  </a:schemeClr>
                </a:solidFill>
              </a:rPr>
              <a:t> </a:t>
            </a:r>
            <a:r>
              <a:rPr lang="en-US" altLang="ja-JP" dirty="0"/>
              <a:t>;</a:t>
            </a:r>
            <a:r>
              <a:rPr lang="en-US" altLang="ja-JP" dirty="0">
                <a:solidFill>
                  <a:schemeClr val="accent3">
                    <a:lumMod val="75000"/>
                  </a:schemeClr>
                </a:solidFill>
              </a:rPr>
              <a:t> 	//</a:t>
            </a:r>
            <a:r>
              <a:rPr lang="ja-JP" altLang="en-US" dirty="0">
                <a:solidFill>
                  <a:schemeClr val="accent3">
                    <a:lumMod val="75000"/>
                  </a:schemeClr>
                </a:solidFill>
              </a:rPr>
              <a:t>後置デクリメント</a:t>
            </a:r>
            <a:endParaRPr lang="en-US" altLang="ja-JP" dirty="0">
              <a:solidFill>
                <a:schemeClr val="accent3">
                  <a:lumMod val="75000"/>
                </a:schemeClr>
              </a:solidFill>
            </a:endParaRPr>
          </a:p>
          <a:p>
            <a:pPr marL="0" indent="0">
              <a:buNone/>
            </a:pPr>
            <a:r>
              <a:rPr lang="en-US" altLang="ja-JP" dirty="0">
                <a:solidFill>
                  <a:srgbClr val="FF0000"/>
                </a:solidFill>
              </a:rPr>
              <a:t>--</a:t>
            </a:r>
            <a:r>
              <a:rPr lang="ja-JP" altLang="en-US" dirty="0"/>
              <a:t>変数名</a:t>
            </a:r>
            <a:r>
              <a:rPr lang="en-US" altLang="ja-JP" dirty="0"/>
              <a:t>;</a:t>
            </a:r>
            <a:r>
              <a:rPr lang="ja-JP" altLang="en-US" dirty="0">
                <a:solidFill>
                  <a:schemeClr val="accent3">
                    <a:lumMod val="75000"/>
                  </a:schemeClr>
                </a:solidFill>
              </a:rPr>
              <a:t>　</a:t>
            </a:r>
            <a:r>
              <a:rPr lang="en-US" altLang="ja-JP" dirty="0">
                <a:solidFill>
                  <a:schemeClr val="accent3">
                    <a:lumMod val="75000"/>
                  </a:schemeClr>
                </a:solidFill>
              </a:rPr>
              <a:t>	//</a:t>
            </a:r>
            <a:r>
              <a:rPr lang="ja-JP" altLang="en-US" dirty="0">
                <a:solidFill>
                  <a:schemeClr val="accent3">
                    <a:lumMod val="75000"/>
                  </a:schemeClr>
                </a:solidFill>
              </a:rPr>
              <a:t>前置デクリメント</a:t>
            </a:r>
            <a:endParaRPr lang="en-US" altLang="ja-JP" dirty="0"/>
          </a:p>
          <a:p>
            <a:pPr marL="0" indent="0">
              <a:buNone/>
            </a:pPr>
            <a:endParaRPr lang="en-US" altLang="ja-JP" dirty="0">
              <a:solidFill>
                <a:schemeClr val="accent3">
                  <a:lumMod val="75000"/>
                </a:schemeClr>
              </a:solidFill>
            </a:endParaRPr>
          </a:p>
          <a:p>
            <a:pPr marL="0" indent="0">
              <a:buNone/>
            </a:pPr>
            <a:r>
              <a:rPr lang="ja-JP" altLang="en-US" dirty="0"/>
              <a:t>変数名 </a:t>
            </a:r>
            <a:r>
              <a:rPr lang="en-US" altLang="ja-JP" dirty="0"/>
              <a:t>= </a:t>
            </a:r>
            <a:r>
              <a:rPr lang="ja-JP" altLang="en-US" dirty="0"/>
              <a:t>変数名 </a:t>
            </a:r>
            <a:r>
              <a:rPr lang="en-US" altLang="ja-JP" dirty="0"/>
              <a:t>- 1; </a:t>
            </a:r>
            <a:r>
              <a:rPr lang="ja-JP" altLang="en-US" dirty="0"/>
              <a:t>　　と同様の動作。</a:t>
            </a:r>
            <a:endParaRPr lang="en-US" altLang="ja-JP" dirty="0"/>
          </a:p>
          <a:p>
            <a:pPr marL="0" indent="0">
              <a:buNone/>
            </a:pPr>
            <a:r>
              <a:rPr lang="ja-JP" altLang="en-US" dirty="0"/>
              <a:t>カウントを</a:t>
            </a:r>
            <a:r>
              <a:rPr lang="en-US" altLang="ja-JP" dirty="0"/>
              <a:t>1</a:t>
            </a:r>
            <a:r>
              <a:rPr lang="ja-JP" altLang="en-US" dirty="0" err="1"/>
              <a:t>ずつ</a:t>
            </a:r>
            <a:r>
              <a:rPr lang="ja-JP" altLang="en-US" dirty="0"/>
              <a:t>減らしていく際によく使う</a:t>
            </a:r>
            <a:endParaRPr lang="en-US" altLang="ja-JP"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128</a:t>
            </a:fld>
            <a:endParaRPr kumimoji="1" lang="ja-JP" altLang="en-US"/>
          </a:p>
        </p:txBody>
      </p:sp>
    </p:spTree>
    <p:extLst>
      <p:ext uri="{BB962C8B-B14F-4D97-AF65-F5344CB8AC3E}">
        <p14:creationId xmlns:p14="http://schemas.microsoft.com/office/powerpoint/2010/main" val="11045799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前置と後置</a:t>
            </a:r>
          </a:p>
        </p:txBody>
      </p:sp>
      <p:sp>
        <p:nvSpPr>
          <p:cNvPr id="3" name="コンテンツ プレースホルダ 2"/>
          <p:cNvSpPr>
            <a:spLocks noGrp="1"/>
          </p:cNvSpPr>
          <p:nvPr>
            <p:ph idx="1"/>
          </p:nvPr>
        </p:nvSpPr>
        <p:spPr>
          <a:xfrm>
            <a:off x="838200" y="1611086"/>
            <a:ext cx="10515600" cy="4745264"/>
          </a:xfrm>
        </p:spPr>
        <p:txBody>
          <a:bodyPr>
            <a:normAutofit lnSpcReduction="10000"/>
          </a:bodyPr>
          <a:lstStyle/>
          <a:p>
            <a:pPr marL="0" indent="0">
              <a:buNone/>
            </a:pPr>
            <a:r>
              <a:rPr kumimoji="1" lang="en-US" altLang="ja-JP" dirty="0"/>
              <a:t>++$</a:t>
            </a:r>
            <a:r>
              <a:rPr kumimoji="1" lang="en-US" altLang="ja-JP" dirty="0" err="1"/>
              <a:t>i</a:t>
            </a:r>
            <a:r>
              <a:rPr kumimoji="1" lang="en-US" altLang="ja-JP" dirty="0"/>
              <a:t>; </a:t>
            </a:r>
            <a:r>
              <a:rPr lang="ja-JP" altLang="en-US" dirty="0"/>
              <a:t>　</a:t>
            </a:r>
            <a:r>
              <a:rPr lang="en-US" altLang="ja-JP" dirty="0"/>
              <a:t>--$</a:t>
            </a:r>
            <a:r>
              <a:rPr lang="en-US" altLang="ja-JP" dirty="0" err="1"/>
              <a:t>i</a:t>
            </a:r>
            <a:r>
              <a:rPr lang="en-US" altLang="ja-JP" dirty="0"/>
              <a:t>;</a:t>
            </a:r>
          </a:p>
          <a:p>
            <a:pPr marL="0" indent="0">
              <a:buNone/>
            </a:pPr>
            <a:r>
              <a:rPr lang="ja-JP" altLang="en-US" dirty="0" err="1"/>
              <a:t>のように</a:t>
            </a:r>
            <a:r>
              <a:rPr lang="ja-JP" altLang="en-US" dirty="0"/>
              <a:t>演算子が先においてあるものを</a:t>
            </a:r>
            <a:r>
              <a:rPr lang="ja-JP" altLang="en-US" dirty="0">
                <a:solidFill>
                  <a:srgbClr val="FF0000"/>
                </a:solidFill>
              </a:rPr>
              <a:t>前置</a:t>
            </a:r>
            <a:endParaRPr lang="en-US" altLang="ja-JP" dirty="0">
              <a:solidFill>
                <a:srgbClr val="FF0000"/>
              </a:solidFill>
            </a:endParaRPr>
          </a:p>
          <a:p>
            <a:pPr marL="0" indent="0">
              <a:buNone/>
            </a:pPr>
            <a:endParaRPr lang="en-US" altLang="ja-JP" dirty="0">
              <a:solidFill>
                <a:srgbClr val="FF0000"/>
              </a:solidFill>
            </a:endParaRPr>
          </a:p>
          <a:p>
            <a:pPr marL="0" indent="0">
              <a:buNone/>
            </a:pPr>
            <a:r>
              <a:rPr lang="en-US" altLang="ja-JP" dirty="0"/>
              <a:t>$</a:t>
            </a:r>
            <a:r>
              <a:rPr lang="en-US" altLang="ja-JP" dirty="0" err="1"/>
              <a:t>i</a:t>
            </a:r>
            <a:r>
              <a:rPr kumimoji="1" lang="en-US" altLang="ja-JP" dirty="0"/>
              <a:t>++; </a:t>
            </a:r>
            <a:r>
              <a:rPr lang="ja-JP" altLang="en-US" dirty="0"/>
              <a:t>　</a:t>
            </a:r>
            <a:r>
              <a:rPr kumimoji="1" lang="ja-JP" altLang="en-US" dirty="0"/>
              <a:t> </a:t>
            </a:r>
            <a:r>
              <a:rPr kumimoji="1" lang="en-US" altLang="ja-JP" dirty="0"/>
              <a:t>$</a:t>
            </a:r>
            <a:r>
              <a:rPr lang="en-US" altLang="ja-JP" dirty="0" err="1"/>
              <a:t>i</a:t>
            </a:r>
            <a:r>
              <a:rPr lang="en-US" altLang="ja-JP" dirty="0"/>
              <a:t>--;</a:t>
            </a:r>
            <a:r>
              <a:rPr lang="ja-JP" altLang="en-US" dirty="0"/>
              <a:t> </a:t>
            </a:r>
            <a:endParaRPr lang="en-US" altLang="ja-JP" dirty="0"/>
          </a:p>
          <a:p>
            <a:pPr marL="0" indent="0">
              <a:buNone/>
            </a:pPr>
            <a:r>
              <a:rPr lang="ja-JP" altLang="en-US" dirty="0" err="1"/>
              <a:t>のように</a:t>
            </a:r>
            <a:r>
              <a:rPr lang="ja-JP" altLang="en-US" dirty="0"/>
              <a:t>演算子が後においてあるものを</a:t>
            </a:r>
            <a:r>
              <a:rPr lang="ja-JP" altLang="en-US" dirty="0">
                <a:solidFill>
                  <a:srgbClr val="FF0000"/>
                </a:solidFill>
              </a:rPr>
              <a:t>後置</a:t>
            </a:r>
            <a:endParaRPr lang="en-US" altLang="ja-JP" dirty="0">
              <a:solidFill>
                <a:srgbClr val="FF0000"/>
              </a:solidFill>
            </a:endParaRPr>
          </a:p>
          <a:p>
            <a:pPr marL="0" indent="0">
              <a:buNone/>
            </a:pPr>
            <a:endParaRPr kumimoji="1" lang="en-US" altLang="ja-JP" dirty="0"/>
          </a:p>
          <a:p>
            <a:pPr marL="0" indent="0">
              <a:buNone/>
            </a:pPr>
            <a:r>
              <a:rPr lang="ja-JP" altLang="en-US" dirty="0"/>
              <a:t>これらの違いは</a:t>
            </a:r>
            <a:r>
              <a:rPr lang="ja-JP" altLang="en-US" dirty="0">
                <a:solidFill>
                  <a:srgbClr val="FF0000"/>
                </a:solidFill>
              </a:rPr>
              <a:t>演算を行う順序</a:t>
            </a:r>
            <a:r>
              <a:rPr lang="ja-JP" altLang="en-US" dirty="0"/>
              <a:t>である</a:t>
            </a:r>
            <a:endParaRPr kumimoji="1"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129</a:t>
            </a:fld>
            <a:endParaRPr kumimoji="1" lang="ja-JP" altLang="en-US"/>
          </a:p>
        </p:txBody>
      </p:sp>
    </p:spTree>
    <p:extLst>
      <p:ext uri="{BB962C8B-B14F-4D97-AF65-F5344CB8AC3E}">
        <p14:creationId xmlns:p14="http://schemas.microsoft.com/office/powerpoint/2010/main" val="197230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インターネット≠</a:t>
            </a:r>
            <a:r>
              <a:rPr lang="en-US" altLang="ja-JP" dirty="0"/>
              <a:t>Web</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6" name="コンテンツ プレースホルダー 2">
            <a:extLst>
              <a:ext uri="{FF2B5EF4-FFF2-40B4-BE49-F238E27FC236}">
                <a16:creationId xmlns:a16="http://schemas.microsoft.com/office/drawing/2014/main" id="{DD56859E-6AE8-49E2-9DFE-50D4D3A59FC5}"/>
              </a:ext>
            </a:extLst>
          </p:cNvPr>
          <p:cNvSpPr>
            <a:spLocks noGrp="1"/>
          </p:cNvSpPr>
          <p:nvPr>
            <p:ph idx="1"/>
          </p:nvPr>
        </p:nvSpPr>
        <p:spPr>
          <a:xfrm>
            <a:off x="290456" y="1043492"/>
            <a:ext cx="11801139" cy="5814508"/>
          </a:xfrm>
        </p:spPr>
        <p:txBody>
          <a:bodyPr>
            <a:normAutofit/>
          </a:bodyPr>
          <a:lstStyle/>
          <a:p>
            <a:r>
              <a:rPr kumimoji="1" lang="ja-JP" altLang="en-US" dirty="0"/>
              <a:t>インターネットとは</a:t>
            </a:r>
            <a:endParaRPr kumimoji="1" lang="en-US" altLang="ja-JP" dirty="0"/>
          </a:p>
          <a:p>
            <a:pPr lvl="1"/>
            <a:r>
              <a:rPr lang="ja-JP" altLang="en-US" dirty="0"/>
              <a:t>パソコンやサーバ、スマホなど世界中の機器を繋げる</a:t>
            </a:r>
            <a:r>
              <a:rPr lang="ja-JP" altLang="en-US" dirty="0">
                <a:solidFill>
                  <a:srgbClr val="FF0000"/>
                </a:solidFill>
              </a:rPr>
              <a:t>ネットワーク</a:t>
            </a:r>
            <a:endParaRPr lang="en-US" altLang="ja-JP" dirty="0"/>
          </a:p>
          <a:p>
            <a:pPr lvl="2"/>
            <a:r>
              <a:rPr lang="ja-JP" altLang="en-US" dirty="0"/>
              <a:t>逆に組織内や学校内など繋がる先が特定のメンバーに</a:t>
            </a:r>
            <a:r>
              <a:rPr lang="en-US" altLang="ja-JP" dirty="0"/>
              <a:t/>
            </a:r>
            <a:br>
              <a:rPr lang="en-US" altLang="ja-JP" dirty="0"/>
            </a:br>
            <a:r>
              <a:rPr lang="ja-JP" altLang="en-US" dirty="0"/>
              <a:t>限定されたものを </a:t>
            </a:r>
            <a:r>
              <a:rPr lang="ja-JP" altLang="en-US" dirty="0">
                <a:solidFill>
                  <a:srgbClr val="FF0000"/>
                </a:solidFill>
              </a:rPr>
              <a:t>イントラネット </a:t>
            </a:r>
            <a:r>
              <a:rPr lang="ja-JP" altLang="en-US" dirty="0"/>
              <a:t>と呼ぶ</a:t>
            </a:r>
            <a:endParaRPr kumimoji="1" lang="en-US" altLang="ja-JP" dirty="0"/>
          </a:p>
          <a:p>
            <a:pPr>
              <a:lnSpc>
                <a:spcPct val="120000"/>
              </a:lnSpc>
            </a:pPr>
            <a:r>
              <a:rPr lang="en-US" altLang="ja-JP" dirty="0"/>
              <a:t>Web</a:t>
            </a:r>
            <a:r>
              <a:rPr lang="ja-JP" altLang="en-US" dirty="0"/>
              <a:t>とは</a:t>
            </a:r>
            <a:endParaRPr lang="en-US" altLang="ja-JP" dirty="0"/>
          </a:p>
          <a:p>
            <a:pPr lvl="1">
              <a:lnSpc>
                <a:spcPct val="120000"/>
              </a:lnSpc>
            </a:pPr>
            <a:r>
              <a:rPr kumimoji="1" lang="ja-JP" altLang="en-US" dirty="0">
                <a:solidFill>
                  <a:srgbClr val="FF0000"/>
                </a:solidFill>
              </a:rPr>
              <a:t>　</a:t>
            </a:r>
            <a:r>
              <a:rPr kumimoji="1" lang="en-US" altLang="ja-JP" dirty="0">
                <a:solidFill>
                  <a:srgbClr val="FF0000"/>
                </a:solidFill>
              </a:rPr>
              <a:t>World Wide Web</a:t>
            </a:r>
            <a:r>
              <a:rPr kumimoji="1" lang="ja-JP" altLang="en-US" dirty="0">
                <a:solidFill>
                  <a:srgbClr val="FF0000"/>
                </a:solidFill>
              </a:rPr>
              <a:t>　</a:t>
            </a:r>
            <a:r>
              <a:rPr kumimoji="1" lang="ja-JP" altLang="en-US" dirty="0"/>
              <a:t>を略した呼び方</a:t>
            </a:r>
            <a:endParaRPr kumimoji="1" lang="en-US" altLang="ja-JP" dirty="0"/>
          </a:p>
          <a:p>
            <a:pPr lvl="1">
              <a:lnSpc>
                <a:spcPct val="120000"/>
              </a:lnSpc>
            </a:pPr>
            <a:r>
              <a:rPr lang="ja-JP" altLang="en-US" dirty="0"/>
              <a:t>インターネットを使用してデータを　</a:t>
            </a:r>
            <a:r>
              <a:rPr lang="ja-JP" altLang="en-US" dirty="0">
                <a:solidFill>
                  <a:srgbClr val="FF0000"/>
                </a:solidFill>
              </a:rPr>
              <a:t>閲覧する為の仕組み</a:t>
            </a:r>
            <a:endParaRPr lang="en-US" altLang="ja-JP" dirty="0">
              <a:solidFill>
                <a:srgbClr val="FF0000"/>
              </a:solidFill>
            </a:endParaRPr>
          </a:p>
          <a:p>
            <a:pPr lvl="1">
              <a:lnSpc>
                <a:spcPct val="120000"/>
              </a:lnSpc>
            </a:pPr>
            <a:r>
              <a:rPr kumimoji="1" lang="ja-JP" altLang="en-US" dirty="0"/>
              <a:t>インターネットを</a:t>
            </a:r>
            <a:r>
              <a:rPr lang="ja-JP" altLang="en-US" dirty="0"/>
              <a:t>使用した</a:t>
            </a:r>
            <a:r>
              <a:rPr kumimoji="1" lang="ja-JP" altLang="en-US" dirty="0"/>
              <a:t>データ通信には、</a:t>
            </a:r>
            <a:r>
              <a:rPr kumimoji="1" lang="en-US" altLang="ja-JP" dirty="0"/>
              <a:t>Web</a:t>
            </a:r>
            <a:r>
              <a:rPr kumimoji="1" lang="ja-JP" altLang="en-US" dirty="0"/>
              <a:t>以外にもメール</a:t>
            </a:r>
            <a:r>
              <a:rPr kumimoji="1" lang="en-US" altLang="ja-JP" dirty="0"/>
              <a:t/>
            </a:r>
            <a:br>
              <a:rPr kumimoji="1" lang="en-US" altLang="ja-JP" dirty="0"/>
            </a:br>
            <a:r>
              <a:rPr lang="ja-JP" altLang="en-US" dirty="0"/>
              <a:t>送受信</a:t>
            </a:r>
            <a:r>
              <a:rPr kumimoji="1" lang="ja-JP" altLang="en-US" dirty="0"/>
              <a:t>などがある。</a:t>
            </a:r>
            <a:endParaRPr kumimoji="1" lang="en-US" altLang="ja-JP" dirty="0"/>
          </a:p>
        </p:txBody>
      </p:sp>
    </p:spTree>
    <p:extLst>
      <p:ext uri="{BB962C8B-B14F-4D97-AF65-F5344CB8AC3E}">
        <p14:creationId xmlns:p14="http://schemas.microsoft.com/office/powerpoint/2010/main" val="119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前置と後置</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923116412"/>
              </p:ext>
            </p:extLst>
          </p:nvPr>
        </p:nvGraphicFramePr>
        <p:xfrm>
          <a:off x="189186" y="2002971"/>
          <a:ext cx="11792608" cy="3588530"/>
        </p:xfrm>
        <a:graphic>
          <a:graphicData uri="http://schemas.openxmlformats.org/drawingml/2006/table">
            <a:tbl>
              <a:tblPr firstRow="1" bandRow="1">
                <a:tableStyleId>{5C22544A-7EE6-4342-B048-85BDC9FD1C3A}</a:tableStyleId>
              </a:tblPr>
              <a:tblGrid>
                <a:gridCol w="1459396">
                  <a:extLst>
                    <a:ext uri="{9D8B030D-6E8A-4147-A177-3AD203B41FA5}">
                      <a16:colId xmlns:a16="http://schemas.microsoft.com/office/drawing/2014/main" val="20000"/>
                    </a:ext>
                  </a:extLst>
                </a:gridCol>
                <a:gridCol w="1444574">
                  <a:extLst>
                    <a:ext uri="{9D8B030D-6E8A-4147-A177-3AD203B41FA5}">
                      <a16:colId xmlns:a16="http://schemas.microsoft.com/office/drawing/2014/main" val="20001"/>
                    </a:ext>
                  </a:extLst>
                </a:gridCol>
                <a:gridCol w="4127356">
                  <a:extLst>
                    <a:ext uri="{9D8B030D-6E8A-4147-A177-3AD203B41FA5}">
                      <a16:colId xmlns:a16="http://schemas.microsoft.com/office/drawing/2014/main" val="20002"/>
                    </a:ext>
                  </a:extLst>
                </a:gridCol>
                <a:gridCol w="4761282">
                  <a:extLst>
                    <a:ext uri="{9D8B030D-6E8A-4147-A177-3AD203B41FA5}">
                      <a16:colId xmlns:a16="http://schemas.microsoft.com/office/drawing/2014/main" val="20003"/>
                    </a:ext>
                  </a:extLst>
                </a:gridCol>
              </a:tblGrid>
              <a:tr h="717706">
                <a:tc>
                  <a:txBody>
                    <a:bodyPr/>
                    <a:lstStyle/>
                    <a:p>
                      <a:pPr algn="ct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演算子</a:t>
                      </a:r>
                    </a:p>
                  </a:txBody>
                  <a:tcPr anchor="ctr"/>
                </a:tc>
                <a:tc>
                  <a:txBody>
                    <a:bodyPr/>
                    <a:lstStyle/>
                    <a:p>
                      <a:pPr algn="ct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使用例</a:t>
                      </a:r>
                    </a:p>
                  </a:txBody>
                  <a:tcPr anchor="ctr"/>
                </a:tc>
                <a:tc>
                  <a:txBody>
                    <a:bodyPr/>
                    <a:lstStyle/>
                    <a:p>
                      <a:pPr algn="ct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名称</a:t>
                      </a:r>
                    </a:p>
                  </a:txBody>
                  <a:tcPr anchor="ctr"/>
                </a:tc>
                <a:tc>
                  <a:txBody>
                    <a:bodyPr/>
                    <a:lstStyle/>
                    <a:p>
                      <a:pPr algn="ct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意味</a:t>
                      </a:r>
                    </a:p>
                  </a:txBody>
                  <a:tcPr anchor="ctr"/>
                </a:tc>
                <a:extLst>
                  <a:ext uri="{0D108BD9-81ED-4DB2-BD59-A6C34878D82A}">
                    <a16:rowId xmlns:a16="http://schemas.microsoft.com/office/drawing/2014/main" val="10000"/>
                  </a:ext>
                </a:extLst>
              </a:tr>
              <a:tr h="717706">
                <a:tc rowSpan="2">
                  <a:txBody>
                    <a:bodyPr/>
                    <a:lstStyle/>
                    <a:p>
                      <a:pPr algn="ctr"/>
                      <a:r>
                        <a:rPr kumimoji="1" lang="en-US" altLang="ja-JP" sz="3200" dirty="0">
                          <a:latin typeface="Tahoma" panose="020B0604030504040204" pitchFamily="34" charset="0"/>
                          <a:ea typeface="Tahoma" panose="020B0604030504040204" pitchFamily="34" charset="0"/>
                          <a:cs typeface="Tahoma" panose="020B0604030504040204" pitchFamily="34" charset="0"/>
                        </a:rPr>
                        <a:t>++</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前置インクリメント演算子</a:t>
                      </a: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1"/>
                  </a:ext>
                </a:extLst>
              </a:tr>
              <a:tr h="717706">
                <a:tc vMerge="1">
                  <a:txBody>
                    <a:bodyPr/>
                    <a:lstStyle/>
                    <a:p>
                      <a:endParaRPr kumimoji="1" lang="ja-JP" altLang="en-US"/>
                    </a:p>
                  </a:txBody>
                  <a:tcPr/>
                </a:tc>
                <a:tc>
                  <a:txBody>
                    <a:bodyPr/>
                    <a:lstStyle/>
                    <a:p>
                      <a:pPr algn="ct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後置インクリメント演算子</a:t>
                      </a: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2"/>
                  </a:ext>
                </a:extLst>
              </a:tr>
              <a:tr h="717706">
                <a:tc rowSpan="2">
                  <a:txBody>
                    <a:bodyPr/>
                    <a:lstStyle/>
                    <a:p>
                      <a:pPr algn="ctr"/>
                      <a:r>
                        <a:rPr kumimoji="1" lang="en-US" altLang="ja-JP" sz="4000" dirty="0">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ct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前置デクリメント演算子</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処理を行う前に</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3"/>
                  </a:ext>
                </a:extLst>
              </a:tr>
              <a:tr h="717706">
                <a:tc vMerge="1">
                  <a:txBody>
                    <a:bodyPr/>
                    <a:lstStyle/>
                    <a:p>
                      <a:endParaRPr kumimoji="1" lang="ja-JP" altLang="en-US"/>
                    </a:p>
                  </a:txBody>
                  <a:tcPr/>
                </a:tc>
                <a:tc>
                  <a:txBody>
                    <a:bodyPr/>
                    <a:lstStyle/>
                    <a:p>
                      <a:pPr algn="ct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後置デクリメント演算子</a:t>
                      </a:r>
                    </a:p>
                  </a:txBody>
                  <a:tcPr anchor="ctr"/>
                </a:tc>
                <a:tc>
                  <a:txBody>
                    <a:bodyPr/>
                    <a:lstStyle/>
                    <a:p>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処理を行った後に</a:t>
                      </a:r>
                      <a:r>
                        <a:rPr kumimoji="1" lang="en-US" altLang="ja-JP" sz="2800" dirty="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a:latin typeface="Tahoma" panose="020B0604030504040204" pitchFamily="34" charset="0"/>
                          <a:ea typeface="Tahoma" panose="020B0604030504040204" pitchFamily="34" charset="0"/>
                          <a:cs typeface="Tahoma" panose="020B0604030504040204" pitchFamily="34" charset="0"/>
                        </a:rPr>
                        <a:t>i</a:t>
                      </a:r>
                      <a:r>
                        <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4"/>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130</a:t>
            </a:fld>
            <a:endParaRPr kumimoji="1" lang="ja-JP" altLang="en-US"/>
          </a:p>
        </p:txBody>
      </p:sp>
    </p:spTree>
    <p:extLst>
      <p:ext uri="{BB962C8B-B14F-4D97-AF65-F5344CB8AC3E}">
        <p14:creationId xmlns:p14="http://schemas.microsoft.com/office/powerpoint/2010/main" val="9045168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a:t>まとめ</a:t>
            </a:r>
          </a:p>
        </p:txBody>
      </p:sp>
      <p:sp>
        <p:nvSpPr>
          <p:cNvPr id="3" name="コンテンツ プレースホルダ 2"/>
          <p:cNvSpPr>
            <a:spLocks noGrp="1"/>
          </p:cNvSpPr>
          <p:nvPr>
            <p:ph idx="1"/>
          </p:nvPr>
        </p:nvSpPr>
        <p:spPr>
          <a:xfrm>
            <a:off x="378373" y="1072055"/>
            <a:ext cx="11410856" cy="5453289"/>
          </a:xfrm>
        </p:spPr>
        <p:txBody>
          <a:bodyPr>
            <a:normAutofit/>
          </a:bodyPr>
          <a:lstStyle/>
          <a:p>
            <a:pPr marL="0" indent="0">
              <a:lnSpc>
                <a:spcPts val="4600"/>
              </a:lnSpc>
              <a:spcBef>
                <a:spcPts val="600"/>
              </a:spcBef>
              <a:buNone/>
            </a:pPr>
            <a:r>
              <a:rPr kumimoji="1" lang="ja-JP" altLang="en-US" dirty="0">
                <a:solidFill>
                  <a:srgbClr val="FF0000"/>
                </a:solidFill>
              </a:rPr>
              <a:t>インクリメント</a:t>
            </a:r>
            <a:r>
              <a:rPr kumimoji="1" lang="en-US" altLang="ja-JP" dirty="0">
                <a:solidFill>
                  <a:srgbClr val="FF0000"/>
                </a:solidFill>
              </a:rPr>
              <a:t>	</a:t>
            </a:r>
            <a:r>
              <a:rPr kumimoji="1" lang="ja-JP" altLang="en-US" dirty="0"/>
              <a:t>➡</a:t>
            </a:r>
            <a:r>
              <a:rPr lang="ja-JP" altLang="en-US" dirty="0"/>
              <a:t>変数の値を現在値</a:t>
            </a:r>
            <a:r>
              <a:rPr lang="en-US" altLang="ja-JP" dirty="0"/>
              <a:t>+1</a:t>
            </a:r>
            <a:r>
              <a:rPr lang="ja-JP" altLang="en-US" dirty="0"/>
              <a:t>する。　</a:t>
            </a:r>
            <a:r>
              <a:rPr lang="en-US" altLang="ja-JP" dirty="0"/>
              <a:t>++$</a:t>
            </a:r>
            <a:r>
              <a:rPr lang="en-US" altLang="ja-JP" dirty="0" err="1"/>
              <a:t>num</a:t>
            </a:r>
            <a:r>
              <a:rPr lang="en-US" altLang="ja-JP" dirty="0"/>
              <a:t>;</a:t>
            </a:r>
          </a:p>
          <a:p>
            <a:pPr marL="0" indent="0">
              <a:lnSpc>
                <a:spcPts val="4600"/>
              </a:lnSpc>
              <a:spcBef>
                <a:spcPts val="600"/>
              </a:spcBef>
              <a:buNone/>
            </a:pPr>
            <a:endParaRPr kumimoji="1" lang="en-US" altLang="ja-JP" dirty="0"/>
          </a:p>
          <a:p>
            <a:pPr marL="0" indent="0">
              <a:lnSpc>
                <a:spcPts val="4600"/>
              </a:lnSpc>
              <a:spcBef>
                <a:spcPts val="600"/>
              </a:spcBef>
              <a:buNone/>
            </a:pPr>
            <a:r>
              <a:rPr lang="ja-JP" altLang="en-US" dirty="0">
                <a:solidFill>
                  <a:srgbClr val="FF0000"/>
                </a:solidFill>
              </a:rPr>
              <a:t>デクリメント</a:t>
            </a:r>
            <a:r>
              <a:rPr lang="en-US" altLang="ja-JP" dirty="0">
                <a:solidFill>
                  <a:srgbClr val="FF0000"/>
                </a:solidFill>
              </a:rPr>
              <a:t>	</a:t>
            </a:r>
            <a:r>
              <a:rPr lang="ja-JP" altLang="en-US" dirty="0"/>
              <a:t>➡変数の値を現在値</a:t>
            </a:r>
            <a:r>
              <a:rPr lang="en-US" altLang="ja-JP" dirty="0"/>
              <a:t>-1</a:t>
            </a:r>
            <a:r>
              <a:rPr lang="ja-JP" altLang="en-US" dirty="0"/>
              <a:t>する。　</a:t>
            </a:r>
            <a:r>
              <a:rPr lang="en-US" altLang="ja-JP" dirty="0"/>
              <a:t>--$</a:t>
            </a:r>
            <a:r>
              <a:rPr lang="en-US" altLang="ja-JP" dirty="0" err="1"/>
              <a:t>num</a:t>
            </a:r>
            <a:r>
              <a:rPr lang="en-US" altLang="ja-JP" dirty="0"/>
              <a:t>;</a:t>
            </a:r>
          </a:p>
          <a:p>
            <a:pPr marL="0" indent="0">
              <a:lnSpc>
                <a:spcPts val="4600"/>
              </a:lnSpc>
              <a:spcBef>
                <a:spcPts val="600"/>
              </a:spcBef>
              <a:buNone/>
            </a:pPr>
            <a:endParaRPr lang="en-US" altLang="ja-JP" dirty="0"/>
          </a:p>
          <a:p>
            <a:pPr marL="0" indent="0">
              <a:lnSpc>
                <a:spcPts val="4600"/>
              </a:lnSpc>
              <a:spcBef>
                <a:spcPts val="600"/>
              </a:spcBef>
              <a:buNone/>
            </a:pPr>
            <a:r>
              <a:rPr lang="ja-JP" altLang="en-US" dirty="0">
                <a:solidFill>
                  <a:srgbClr val="FF0000"/>
                </a:solidFill>
              </a:rPr>
              <a:t>前置</a:t>
            </a:r>
            <a:r>
              <a:rPr lang="en-US" altLang="ja-JP" dirty="0">
                <a:solidFill>
                  <a:srgbClr val="FF0000"/>
                </a:solidFill>
              </a:rPr>
              <a:t>		</a:t>
            </a:r>
            <a:r>
              <a:rPr lang="ja-JP" altLang="en-US" dirty="0"/>
              <a:t>➡～クリメントを行ってから、他の処理をする。</a:t>
            </a:r>
            <a:endParaRPr lang="en-US" altLang="ja-JP" dirty="0"/>
          </a:p>
          <a:p>
            <a:pPr marL="0" indent="0">
              <a:lnSpc>
                <a:spcPts val="4600"/>
              </a:lnSpc>
              <a:spcBef>
                <a:spcPts val="600"/>
              </a:spcBef>
              <a:buNone/>
            </a:pPr>
            <a:r>
              <a:rPr lang="ja-JP" altLang="en-US" dirty="0"/>
              <a:t> </a:t>
            </a:r>
            <a:endParaRPr lang="en-US" altLang="ja-JP" dirty="0"/>
          </a:p>
          <a:p>
            <a:pPr marL="0" indent="0">
              <a:lnSpc>
                <a:spcPts val="4600"/>
              </a:lnSpc>
              <a:spcBef>
                <a:spcPts val="600"/>
              </a:spcBef>
              <a:buNone/>
            </a:pPr>
            <a:r>
              <a:rPr lang="ja-JP" altLang="en-US" dirty="0">
                <a:solidFill>
                  <a:srgbClr val="FF0000"/>
                </a:solidFill>
              </a:rPr>
              <a:t>後置</a:t>
            </a:r>
            <a:r>
              <a:rPr lang="en-US" altLang="ja-JP" dirty="0">
                <a:solidFill>
                  <a:srgbClr val="FF0000"/>
                </a:solidFill>
              </a:rPr>
              <a:t>		</a:t>
            </a:r>
            <a:r>
              <a:rPr lang="ja-JP" altLang="en-US" dirty="0"/>
              <a:t>➡他の処理をしてから～クリメントを行う。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131</a:t>
            </a:fld>
            <a:endParaRPr kumimoji="1" lang="ja-JP" altLang="en-US"/>
          </a:p>
        </p:txBody>
      </p:sp>
    </p:spTree>
    <p:extLst>
      <p:ext uri="{BB962C8B-B14F-4D97-AF65-F5344CB8AC3E}">
        <p14:creationId xmlns:p14="http://schemas.microsoft.com/office/powerpoint/2010/main" val="28315960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制御構造</a:t>
            </a:r>
            <a:r>
              <a:rPr lang="en-US" altLang="ja-JP" dirty="0"/>
              <a:t/>
            </a:r>
            <a:br>
              <a:rPr lang="en-US" altLang="ja-JP" dirty="0"/>
            </a:br>
            <a:r>
              <a:rPr lang="en-US" altLang="ja-JP" dirty="0"/>
              <a:t>While</a:t>
            </a:r>
            <a:r>
              <a:rPr lang="ja-JP" altLang="en-US" dirty="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132</a:t>
            </a:fld>
            <a:endParaRPr kumimoji="1" lang="ja-JP" altLang="en-US" dirty="0"/>
          </a:p>
        </p:txBody>
      </p:sp>
    </p:spTree>
    <p:extLst>
      <p:ext uri="{BB962C8B-B14F-4D97-AF65-F5344CB8AC3E}">
        <p14:creationId xmlns:p14="http://schemas.microsoft.com/office/powerpoint/2010/main" val="11620298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while</a:t>
            </a:r>
            <a:r>
              <a:rPr lang="ja-JP" altLang="en-US" dirty="0"/>
              <a:t>文</a:t>
            </a:r>
            <a:endParaRPr kumimoji="1" lang="ja-JP" altLang="en-US" dirty="0"/>
          </a:p>
        </p:txBody>
      </p:sp>
      <p:sp>
        <p:nvSpPr>
          <p:cNvPr id="3" name="コンテンツ プレースホルダー 2"/>
          <p:cNvSpPr>
            <a:spLocks noGrp="1"/>
          </p:cNvSpPr>
          <p:nvPr>
            <p:ph idx="1"/>
          </p:nvPr>
        </p:nvSpPr>
        <p:spPr>
          <a:xfrm>
            <a:off x="294290" y="1439917"/>
            <a:ext cx="11729544" cy="4439676"/>
          </a:xfrm>
        </p:spPr>
        <p:txBody>
          <a:bodyPr/>
          <a:lstStyle/>
          <a:p>
            <a:pPr marL="0" indent="0">
              <a:lnSpc>
                <a:spcPts val="5200"/>
              </a:lnSpc>
              <a:buNone/>
            </a:pPr>
            <a:r>
              <a:rPr lang="ja-JP" altLang="en-US" dirty="0"/>
              <a:t>処理を繰返す時に用いる</a:t>
            </a:r>
            <a:endParaRPr lang="en-US" altLang="ja-JP" dirty="0"/>
          </a:p>
          <a:p>
            <a:pPr marL="0" indent="0">
              <a:lnSpc>
                <a:spcPts val="5200"/>
              </a:lnSpc>
              <a:buNone/>
            </a:pPr>
            <a:r>
              <a:rPr lang="ja-JP" altLang="en-US" dirty="0"/>
              <a:t>条件式が</a:t>
            </a:r>
            <a:r>
              <a:rPr lang="en-US" altLang="ja-JP" dirty="0">
                <a:solidFill>
                  <a:srgbClr val="FF0000"/>
                </a:solidFill>
              </a:rPr>
              <a:t>True</a:t>
            </a:r>
            <a:r>
              <a:rPr lang="ja-JP" altLang="en-US" dirty="0"/>
              <a:t>であるとき処理を繰返す</a:t>
            </a:r>
            <a:endParaRPr lang="en-US" altLang="ja-JP" dirty="0"/>
          </a:p>
          <a:p>
            <a:pPr marL="0" indent="0">
              <a:lnSpc>
                <a:spcPts val="4600"/>
              </a:lnSpc>
              <a:buNone/>
            </a:pPr>
            <a:r>
              <a:rPr lang="ja-JP" altLang="en-US" dirty="0"/>
              <a:t>ループ回数が決められていないときに用いられる</a:t>
            </a:r>
            <a:endParaRPr lang="en-US" altLang="ja-JP" dirty="0"/>
          </a:p>
          <a:p>
            <a:pPr marL="0" indent="0">
              <a:lnSpc>
                <a:spcPts val="4700"/>
              </a:lnSpc>
              <a:buNone/>
            </a:pPr>
            <a:r>
              <a:rPr lang="ja-JP" altLang="en-US" dirty="0"/>
              <a:t>条件式を満たし続ける可能性がある</a:t>
            </a:r>
            <a:r>
              <a:rPr lang="en-US" altLang="ja-JP" dirty="0"/>
              <a:t/>
            </a:r>
            <a:br>
              <a:rPr lang="en-US" altLang="ja-JP" dirty="0"/>
            </a:br>
            <a:r>
              <a:rPr lang="ja-JP" altLang="en-US" dirty="0"/>
              <a:t>（</a:t>
            </a:r>
            <a:r>
              <a:rPr lang="ja-JP" altLang="en-US" dirty="0">
                <a:solidFill>
                  <a:srgbClr val="FF0000"/>
                </a:solidFill>
              </a:rPr>
              <a:t>永久ループ</a:t>
            </a:r>
            <a:r>
              <a:rPr lang="ja-JP" altLang="en-US" dirty="0"/>
              <a:t>を起こす</a:t>
            </a:r>
            <a:r>
              <a:rPr lang="en-US" altLang="ja-JP" dirty="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133</a:t>
            </a:fld>
            <a:endParaRPr kumimoji="1" lang="ja-JP" altLang="en-US"/>
          </a:p>
        </p:txBody>
      </p:sp>
    </p:spTree>
    <p:extLst>
      <p:ext uri="{BB962C8B-B14F-4D97-AF65-F5344CB8AC3E}">
        <p14:creationId xmlns:p14="http://schemas.microsoft.com/office/powerpoint/2010/main" val="2794084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while</a:t>
            </a:r>
            <a:r>
              <a:rPr kumimoji="1" lang="ja-JP" altLang="en-US" dirty="0"/>
              <a:t>文の基本構文</a:t>
            </a:r>
          </a:p>
        </p:txBody>
      </p:sp>
      <p:sp>
        <p:nvSpPr>
          <p:cNvPr id="3" name="コンテンツ プレースホルダ 2"/>
          <p:cNvSpPr>
            <a:spLocks noGrp="1"/>
          </p:cNvSpPr>
          <p:nvPr>
            <p:ph idx="1"/>
          </p:nvPr>
        </p:nvSpPr>
        <p:spPr>
          <a:xfrm>
            <a:off x="1981200" y="1600200"/>
            <a:ext cx="8229600" cy="5069160"/>
          </a:xfrm>
        </p:spPr>
        <p:txBody>
          <a:bodyPr>
            <a:normAutofit/>
          </a:bodyPr>
          <a:lstStyle/>
          <a:p>
            <a:pPr>
              <a:buNone/>
            </a:pPr>
            <a:r>
              <a:rPr lang="en-US" altLang="ja-JP" dirty="0">
                <a:solidFill>
                  <a:srgbClr val="FF0000"/>
                </a:solidFill>
              </a:rPr>
              <a:t>	while</a:t>
            </a:r>
            <a:r>
              <a:rPr lang="en-US" altLang="ja-JP" dirty="0">
                <a:solidFill>
                  <a:schemeClr val="accent1">
                    <a:lumMod val="75000"/>
                  </a:schemeClr>
                </a:solidFill>
              </a:rPr>
              <a:t>(</a:t>
            </a:r>
            <a:r>
              <a:rPr lang="ja-JP" altLang="en-US" dirty="0">
                <a:solidFill>
                  <a:schemeClr val="accent1">
                    <a:lumMod val="75000"/>
                  </a:schemeClr>
                </a:solidFill>
              </a:rPr>
              <a:t>条件式</a:t>
            </a:r>
            <a:r>
              <a:rPr lang="en-US" altLang="ja-JP" dirty="0">
                <a:solidFill>
                  <a:schemeClr val="accent1">
                    <a:lumMod val="75000"/>
                  </a:schemeClr>
                </a:solidFill>
              </a:rPr>
              <a:t>) </a:t>
            </a:r>
            <a:r>
              <a:rPr lang="en-US" altLang="ja-JP" dirty="0"/>
              <a:t>{</a:t>
            </a:r>
          </a:p>
          <a:p>
            <a:pPr>
              <a:buNone/>
            </a:pPr>
            <a:endParaRPr lang="en-US" altLang="ja-JP" dirty="0"/>
          </a:p>
          <a:p>
            <a:pPr>
              <a:buNone/>
            </a:pPr>
            <a:r>
              <a:rPr kumimoji="1" lang="en-US" altLang="ja-JP" dirty="0"/>
              <a:t>			</a:t>
            </a:r>
            <a:r>
              <a:rPr kumimoji="1" lang="ja-JP" altLang="en-US" dirty="0"/>
              <a:t>繰り返し行いたい</a:t>
            </a:r>
            <a:r>
              <a:rPr lang="ja-JP" altLang="en-US" dirty="0"/>
              <a:t>処理</a:t>
            </a:r>
            <a:endParaRPr lang="en-US" altLang="ja-JP" dirty="0"/>
          </a:p>
          <a:p>
            <a:pPr>
              <a:buNone/>
            </a:pPr>
            <a:r>
              <a:rPr lang="en-US" altLang="ja-JP" dirty="0"/>
              <a:t>	}</a:t>
            </a:r>
          </a:p>
          <a:p>
            <a:pPr>
              <a:buNone/>
            </a:pPr>
            <a:endParaRPr kumimoji="1" lang="en-US" altLang="ja-JP"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134</a:t>
            </a:fld>
            <a:endParaRPr kumimoji="1" lang="ja-JP" altLang="en-US"/>
          </a:p>
        </p:txBody>
      </p:sp>
    </p:spTree>
    <p:extLst>
      <p:ext uri="{BB962C8B-B14F-4D97-AF65-F5344CB8AC3E}">
        <p14:creationId xmlns:p14="http://schemas.microsoft.com/office/powerpoint/2010/main" val="3842838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フローチャート</a:t>
            </a:r>
            <a:r>
              <a:rPr lang="en-US" altLang="ja-JP" dirty="0"/>
              <a:t>(while</a:t>
            </a:r>
            <a:r>
              <a:rPr lang="ja-JP" altLang="en-US" dirty="0"/>
              <a:t>文</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135</a:t>
            </a:fld>
            <a:endParaRPr kumimoji="1" lang="ja-JP" altLang="en-US"/>
          </a:p>
        </p:txBody>
      </p:sp>
      <p:sp>
        <p:nvSpPr>
          <p:cNvPr id="5" name="ひし形 4"/>
          <p:cNvSpPr/>
          <p:nvPr/>
        </p:nvSpPr>
        <p:spPr>
          <a:xfrm>
            <a:off x="4155323" y="1680030"/>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b="1" dirty="0">
                <a:latin typeface="UD デジタル 教科書体 NK-R" panose="02020400000000000000" pitchFamily="18" charset="-128"/>
                <a:ea typeface="UD デジタル 教科書体 NK-R" panose="02020400000000000000" pitchFamily="18" charset="-128"/>
              </a:rPr>
              <a:t>条件式</a:t>
            </a:r>
          </a:p>
        </p:txBody>
      </p:sp>
      <p:sp>
        <p:nvSpPr>
          <p:cNvPr id="7" name="正方形/長方形 6"/>
          <p:cNvSpPr/>
          <p:nvPr/>
        </p:nvSpPr>
        <p:spPr>
          <a:xfrm>
            <a:off x="4434618" y="3551885"/>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繰り返す処理</a:t>
            </a:r>
          </a:p>
        </p:txBody>
      </p:sp>
      <p:sp>
        <p:nvSpPr>
          <p:cNvPr id="11" name="テキスト ボックス 10"/>
          <p:cNvSpPr txBox="1"/>
          <p:nvPr/>
        </p:nvSpPr>
        <p:spPr>
          <a:xfrm>
            <a:off x="6337452" y="2907577"/>
            <a:ext cx="1525292" cy="584775"/>
          </a:xfrm>
          <a:prstGeom prst="rect">
            <a:avLst/>
          </a:prstGeom>
          <a:noFill/>
        </p:spPr>
        <p:txBody>
          <a:bodyPr wrap="square" rtlCol="0">
            <a:spAutoFit/>
          </a:bodyPr>
          <a:lstStyle/>
          <a:p>
            <a:r>
              <a:rPr lang="en-US" altLang="ja-JP"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p:cNvSpPr txBox="1"/>
          <p:nvPr/>
        </p:nvSpPr>
        <p:spPr>
          <a:xfrm>
            <a:off x="2298388" y="2222712"/>
            <a:ext cx="1595331"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下矢印 13"/>
          <p:cNvSpPr/>
          <p:nvPr/>
        </p:nvSpPr>
        <p:spPr>
          <a:xfrm>
            <a:off x="5766717" y="1032944"/>
            <a:ext cx="484632" cy="6470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5766717" y="2845266"/>
            <a:ext cx="484632" cy="7069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949263" y="4917363"/>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屈折矢印 18"/>
          <p:cNvSpPr/>
          <p:nvPr/>
        </p:nvSpPr>
        <p:spPr>
          <a:xfrm rot="16200000">
            <a:off x="7041710" y="2826970"/>
            <a:ext cx="3091898" cy="1449830"/>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2511806" y="37078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10800000">
            <a:off x="4003245" y="5222197"/>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p:cNvSpPr/>
          <p:nvPr/>
        </p:nvSpPr>
        <p:spPr>
          <a:xfrm rot="10800000">
            <a:off x="5299522" y="5265701"/>
            <a:ext cx="348827" cy="58762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p:cNvSpPr/>
          <p:nvPr/>
        </p:nvSpPr>
        <p:spPr>
          <a:xfrm>
            <a:off x="5773020" y="4134738"/>
            <a:ext cx="484632" cy="16671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434618" y="5845408"/>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Tree>
    <p:extLst>
      <p:ext uri="{BB962C8B-B14F-4D97-AF65-F5344CB8AC3E}">
        <p14:creationId xmlns:p14="http://schemas.microsoft.com/office/powerpoint/2010/main" val="30266548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試してみよう：</a:t>
            </a:r>
            <a:r>
              <a:rPr lang="en-US" altLang="ja-JP" dirty="0"/>
              <a:t>while</a:t>
            </a:r>
            <a:r>
              <a:rPr lang="ja-JP" altLang="en-US" dirty="0"/>
              <a:t>文</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136</a:t>
            </a:fld>
            <a:endParaRPr kumimoji="1" lang="ja-JP" altLang="en-US"/>
          </a:p>
        </p:txBody>
      </p:sp>
      <p:pic>
        <p:nvPicPr>
          <p:cNvPr id="5" name="図 4"/>
          <p:cNvPicPr>
            <a:picLocks noChangeAspect="1"/>
          </p:cNvPicPr>
          <p:nvPr/>
        </p:nvPicPr>
        <p:blipFill>
          <a:blip r:embed="rId2"/>
          <a:stretch>
            <a:fillRect/>
          </a:stretch>
        </p:blipFill>
        <p:spPr>
          <a:xfrm>
            <a:off x="0" y="874914"/>
            <a:ext cx="8412502" cy="5983086"/>
          </a:xfrm>
          <a:prstGeom prst="rect">
            <a:avLst/>
          </a:prstGeom>
        </p:spPr>
      </p:pic>
      <p:sp>
        <p:nvSpPr>
          <p:cNvPr id="3" name="コンテンツ プレースホルダー 2"/>
          <p:cNvSpPr>
            <a:spLocks noGrp="1"/>
          </p:cNvSpPr>
          <p:nvPr>
            <p:ph idx="1"/>
          </p:nvPr>
        </p:nvSpPr>
        <p:spPr>
          <a:xfrm>
            <a:off x="7746124" y="1019503"/>
            <a:ext cx="4445876" cy="1933904"/>
          </a:xfrm>
        </p:spPr>
        <p:txBody>
          <a:bodyPr>
            <a:normAutofit/>
          </a:bodyPr>
          <a:lstStyle/>
          <a:p>
            <a:pPr marL="0" indent="0">
              <a:buNone/>
            </a:pPr>
            <a:r>
              <a:rPr kumimoji="1" lang="en-US" altLang="ja-JP" dirty="0"/>
              <a:t>12_whileTest.php</a:t>
            </a:r>
            <a:r>
              <a:rPr kumimoji="1" lang="ja-JP" altLang="en-US" dirty="0"/>
              <a:t>を</a:t>
            </a:r>
            <a:r>
              <a:rPr kumimoji="1" lang="en-US" altLang="ja-JP" dirty="0"/>
              <a:t/>
            </a:r>
            <a:br>
              <a:rPr kumimoji="1" lang="en-US" altLang="ja-JP" dirty="0"/>
            </a:br>
            <a:r>
              <a:rPr kumimoji="1" lang="ja-JP" altLang="en-US" dirty="0"/>
              <a:t>作成して左図の</a:t>
            </a:r>
            <a:r>
              <a:rPr kumimoji="1" lang="en-US" altLang="ja-JP" dirty="0"/>
              <a:t/>
            </a:r>
            <a:br>
              <a:rPr kumimoji="1" lang="en-US" altLang="ja-JP" dirty="0"/>
            </a:br>
            <a:r>
              <a:rPr kumimoji="1" lang="ja-JP" altLang="en-US" dirty="0"/>
              <a:t>コードを入力しましょう</a:t>
            </a:r>
          </a:p>
        </p:txBody>
      </p:sp>
    </p:spTree>
    <p:extLst>
      <p:ext uri="{BB962C8B-B14F-4D97-AF65-F5344CB8AC3E}">
        <p14:creationId xmlns:p14="http://schemas.microsoft.com/office/powerpoint/2010/main" val="16543355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mt_rand</a:t>
            </a:r>
            <a:r>
              <a:rPr lang="ja-JP" altLang="en-US" dirty="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137</a:t>
            </a:fld>
            <a:endParaRPr kumimoji="1" lang="ja-JP" altLang="en-US"/>
          </a:p>
        </p:txBody>
      </p:sp>
      <p:pic>
        <p:nvPicPr>
          <p:cNvPr id="5" name="図 4"/>
          <p:cNvPicPr>
            <a:picLocks noChangeAspect="1"/>
          </p:cNvPicPr>
          <p:nvPr/>
        </p:nvPicPr>
        <p:blipFill>
          <a:blip r:embed="rId2"/>
          <a:stretch>
            <a:fillRect/>
          </a:stretch>
        </p:blipFill>
        <p:spPr>
          <a:xfrm>
            <a:off x="2514707" y="1539178"/>
            <a:ext cx="5918820" cy="826650"/>
          </a:xfrm>
          <a:prstGeom prst="rect">
            <a:avLst/>
          </a:prstGeom>
        </p:spPr>
      </p:pic>
      <p:grpSp>
        <p:nvGrpSpPr>
          <p:cNvPr id="8" name="グループ化 7"/>
          <p:cNvGrpSpPr/>
          <p:nvPr/>
        </p:nvGrpSpPr>
        <p:grpSpPr>
          <a:xfrm>
            <a:off x="2671356" y="2600105"/>
            <a:ext cx="5762171" cy="859971"/>
            <a:chOff x="4194628" y="2710543"/>
            <a:chExt cx="5762171" cy="859971"/>
          </a:xfrm>
        </p:grpSpPr>
        <p:sp>
          <p:nvSpPr>
            <p:cNvPr id="7" name="角丸四角形 6"/>
            <p:cNvSpPr/>
            <p:nvPr/>
          </p:nvSpPr>
          <p:spPr>
            <a:xfrm>
              <a:off x="4194628" y="2710543"/>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a:t>mt_rand</a:t>
              </a:r>
              <a:r>
                <a:rPr lang="en-US" altLang="ja-JP" dirty="0"/>
                <a:t>(</a:t>
              </a:r>
              <a:r>
                <a:rPr lang="ja-JP" altLang="en-US" dirty="0"/>
                <a:t>最小値</a:t>
              </a:r>
              <a:r>
                <a:rPr lang="en-US" altLang="ja-JP" dirty="0"/>
                <a:t>, </a:t>
              </a:r>
              <a:r>
                <a:rPr lang="ja-JP" altLang="en-US" dirty="0"/>
                <a:t>最大値</a:t>
              </a:r>
              <a:r>
                <a:rPr lang="en-US" altLang="ja-JP" dirty="0"/>
                <a:t>);</a:t>
              </a:r>
              <a:endParaRPr lang="ja-JP" altLang="en-US" dirty="0"/>
            </a:p>
          </p:txBody>
        </p:sp>
      </p:grpSp>
      <p:sp>
        <p:nvSpPr>
          <p:cNvPr id="9" name="コンテンツ プレースホルダー 2"/>
          <p:cNvSpPr txBox="1">
            <a:spLocks/>
          </p:cNvSpPr>
          <p:nvPr/>
        </p:nvSpPr>
        <p:spPr>
          <a:xfrm>
            <a:off x="624114" y="4020458"/>
            <a:ext cx="10842172" cy="25545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「最小値」以上、「最大値」以下のランダムな数を</a:t>
            </a:r>
            <a:r>
              <a:rPr lang="en-US" altLang="ja-JP" dirty="0"/>
              <a:t/>
            </a:r>
            <a:br>
              <a:rPr lang="en-US" altLang="ja-JP" dirty="0"/>
            </a:br>
            <a:r>
              <a:rPr lang="ja-JP" altLang="en-US" dirty="0"/>
              <a:t>生成する</a:t>
            </a:r>
            <a:r>
              <a:rPr lang="ja-JP" altLang="en-US" dirty="0">
                <a:solidFill>
                  <a:srgbClr val="FF0000"/>
                </a:solidFill>
              </a:rPr>
              <a:t>関数</a:t>
            </a:r>
          </a:p>
        </p:txBody>
      </p:sp>
    </p:spTree>
    <p:extLst>
      <p:ext uri="{BB962C8B-B14F-4D97-AF65-F5344CB8AC3E}">
        <p14:creationId xmlns:p14="http://schemas.microsoft.com/office/powerpoint/2010/main" val="10694528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20414" y="1690688"/>
            <a:ext cx="11508827" cy="4577592"/>
          </a:xfrm>
        </p:spPr>
        <p:txBody>
          <a:bodyPr>
            <a:normAutofit lnSpcReduction="10000"/>
          </a:bodyPr>
          <a:lstStyle/>
          <a:p>
            <a:pPr marL="0" indent="0">
              <a:buNone/>
            </a:pPr>
            <a:r>
              <a:rPr lang="en-US" altLang="ja-JP" dirty="0">
                <a:solidFill>
                  <a:srgbClr val="FF0000"/>
                </a:solidFill>
              </a:rPr>
              <a:t>while</a:t>
            </a:r>
            <a:r>
              <a:rPr lang="ja-JP" altLang="en-US" dirty="0">
                <a:solidFill>
                  <a:srgbClr val="FF0000"/>
                </a:solidFill>
              </a:rPr>
              <a:t>文</a:t>
            </a:r>
            <a:r>
              <a:rPr lang="en-US" altLang="ja-JP" dirty="0">
                <a:solidFill>
                  <a:srgbClr val="FF0000"/>
                </a:solidFill>
              </a:rPr>
              <a:t>		</a:t>
            </a:r>
            <a:r>
              <a:rPr lang="ja-JP" altLang="en-US" dirty="0"/>
              <a:t>➡</a:t>
            </a:r>
            <a:r>
              <a:rPr lang="en-US" altLang="ja-JP" dirty="0"/>
              <a:t>	</a:t>
            </a:r>
            <a:r>
              <a:rPr lang="ja-JP" altLang="en-US" dirty="0"/>
              <a:t>繰返しの制御文。繰返す条件が</a:t>
            </a:r>
            <a:r>
              <a:rPr lang="en-US" altLang="ja-JP" dirty="0"/>
              <a:t/>
            </a:r>
            <a:br>
              <a:rPr lang="en-US" altLang="ja-JP" dirty="0"/>
            </a:br>
            <a:r>
              <a:rPr lang="en-US" altLang="ja-JP" dirty="0"/>
              <a:t>				</a:t>
            </a:r>
            <a:r>
              <a:rPr lang="ja-JP" altLang="en-US" dirty="0"/>
              <a:t>カウントではないときの制御に向く。</a:t>
            </a:r>
            <a:endParaRPr lang="en-US" altLang="ja-JP" dirty="0"/>
          </a:p>
          <a:p>
            <a:pPr marL="0" indent="0">
              <a:buNone/>
            </a:pPr>
            <a:r>
              <a:rPr lang="en-US" altLang="ja-JP" dirty="0"/>
              <a:t>				(</a:t>
            </a:r>
            <a:r>
              <a:rPr lang="ja-JP" altLang="en-US" dirty="0"/>
              <a:t>○○が入力されたら終了など</a:t>
            </a:r>
            <a:r>
              <a:rPr lang="en-US" altLang="ja-JP" dirty="0"/>
              <a:t>)</a:t>
            </a:r>
          </a:p>
          <a:p>
            <a:pPr marL="0" indent="0">
              <a:buNone/>
            </a:pPr>
            <a:endParaRPr lang="en-US" altLang="ja-JP" dirty="0"/>
          </a:p>
          <a:p>
            <a:pPr marL="0" indent="0">
              <a:buNone/>
            </a:pPr>
            <a:r>
              <a:rPr lang="ja-JP" altLang="en-US" dirty="0">
                <a:solidFill>
                  <a:srgbClr val="FF0000"/>
                </a:solidFill>
              </a:rPr>
              <a:t>永久ループ</a:t>
            </a:r>
            <a:r>
              <a:rPr lang="en-US" altLang="ja-JP" dirty="0">
                <a:solidFill>
                  <a:srgbClr val="FF0000"/>
                </a:solidFill>
              </a:rPr>
              <a:t>	</a:t>
            </a:r>
            <a:r>
              <a:rPr lang="ja-JP" altLang="en-US" dirty="0"/>
              <a:t>➡</a:t>
            </a:r>
            <a:r>
              <a:rPr lang="en-US" altLang="ja-JP" dirty="0"/>
              <a:t>	</a:t>
            </a:r>
            <a:r>
              <a:rPr lang="ja-JP" altLang="en-US" dirty="0"/>
              <a:t>繰返す条件が</a:t>
            </a:r>
            <a:r>
              <a:rPr lang="en-US" altLang="ja-JP" dirty="0"/>
              <a:t>True</a:t>
            </a:r>
            <a:r>
              <a:rPr lang="ja-JP" altLang="en-US" dirty="0"/>
              <a:t>になり続け、繰返し</a:t>
            </a:r>
            <a:r>
              <a:rPr lang="en-US" altLang="ja-JP" dirty="0"/>
              <a:t/>
            </a:r>
            <a:br>
              <a:rPr lang="en-US" altLang="ja-JP" dirty="0"/>
            </a:br>
            <a:r>
              <a:rPr lang="en-US" altLang="ja-JP" dirty="0"/>
              <a:t>				</a:t>
            </a:r>
            <a:r>
              <a:rPr lang="ja-JP" altLang="en-US" dirty="0"/>
              <a:t>から抜け出せなくなること。</a:t>
            </a:r>
            <a:endParaRPr lang="en-US" altLang="ja-JP" dirty="0"/>
          </a:p>
          <a:p>
            <a:pPr marL="0" indent="0">
              <a:buNone/>
            </a:pPr>
            <a:r>
              <a:rPr lang="en-US" altLang="ja-JP" dirty="0"/>
              <a:t>				while(1){}</a:t>
            </a:r>
          </a:p>
          <a:p>
            <a:endParaRPr lang="en-US" altLang="ja-JP" dirty="0"/>
          </a:p>
          <a:p>
            <a:endParaRPr lang="en-US" altLang="ja-JP" dirty="0"/>
          </a:p>
        </p:txBody>
      </p:sp>
      <p:sp>
        <p:nvSpPr>
          <p:cNvPr id="2" name="タイトル 1"/>
          <p:cNvSpPr>
            <a:spLocks noGrp="1"/>
          </p:cNvSpPr>
          <p:nvPr>
            <p:ph type="title"/>
          </p:nvPr>
        </p:nvSpPr>
        <p:spPr/>
        <p:txBody>
          <a:bodyPr/>
          <a:lstStyle/>
          <a:p>
            <a:r>
              <a:rPr lang="ja-JP" altLang="en-US" dirty="0"/>
              <a:t>ひとこと</a:t>
            </a:r>
            <a:r>
              <a:rPr kumimoji="1" lang="ja-JP" altLang="en-US" dirty="0"/>
              <a:t>まとめ</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138</a:t>
            </a:fld>
            <a:endParaRPr kumimoji="1" lang="ja-JP" altLang="en-US"/>
          </a:p>
        </p:txBody>
      </p:sp>
    </p:spTree>
    <p:extLst>
      <p:ext uri="{BB962C8B-B14F-4D97-AF65-F5344CB8AC3E}">
        <p14:creationId xmlns:p14="http://schemas.microsoft.com/office/powerpoint/2010/main" val="3213774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139</a:t>
            </a:fld>
            <a:endParaRPr kumimoji="1" lang="ja-JP" altLang="en-US" dirty="0"/>
          </a:p>
        </p:txBody>
      </p:sp>
    </p:spTree>
    <p:extLst>
      <p:ext uri="{BB962C8B-B14F-4D97-AF65-F5344CB8AC3E}">
        <p14:creationId xmlns:p14="http://schemas.microsoft.com/office/powerpoint/2010/main" val="1042458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DEFCF-B328-461D-AD3C-66F65D7A150D}"/>
              </a:ext>
            </a:extLst>
          </p:cNvPr>
          <p:cNvSpPr>
            <a:spLocks noGrp="1"/>
          </p:cNvSpPr>
          <p:nvPr>
            <p:ph type="title"/>
          </p:nvPr>
        </p:nvSpPr>
        <p:spPr/>
        <p:txBody>
          <a:bodyPr/>
          <a:lstStyle/>
          <a:p>
            <a:r>
              <a:rPr kumimoji="1" lang="en-US" altLang="ja-JP" dirty="0"/>
              <a:t>Web</a:t>
            </a:r>
            <a:r>
              <a:rPr kumimoji="1" lang="ja-JP" altLang="en-US" dirty="0"/>
              <a:t>サイト</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8A4493E-D82C-4C38-928A-BB37C8EB9086}"/>
              </a:ext>
            </a:extLst>
          </p:cNvPr>
          <p:cNvSpPr>
            <a:spLocks noGrp="1"/>
          </p:cNvSpPr>
          <p:nvPr>
            <p:ph idx="1"/>
          </p:nvPr>
        </p:nvSpPr>
        <p:spPr>
          <a:xfrm>
            <a:off x="838200" y="987972"/>
            <a:ext cx="10515600" cy="2797447"/>
          </a:xfrm>
        </p:spPr>
        <p:txBody>
          <a:bodyPr>
            <a:normAutofit lnSpcReduction="10000"/>
          </a:bodyPr>
          <a:lstStyle/>
          <a:p>
            <a:r>
              <a:rPr lang="ja-JP" altLang="en-US" sz="3800" dirty="0"/>
              <a:t>情報提供を目的とする</a:t>
            </a:r>
            <a:endParaRPr lang="en-US" altLang="ja-JP" sz="3800" dirty="0"/>
          </a:p>
          <a:p>
            <a:r>
              <a:rPr lang="ja-JP" altLang="en-US" sz="3800" dirty="0"/>
              <a:t>製品やサービスに関する情報の提供が基本</a:t>
            </a:r>
            <a:endParaRPr lang="en-US" altLang="ja-JP" sz="3800" dirty="0"/>
          </a:p>
          <a:p>
            <a:pPr lvl="1"/>
            <a:r>
              <a:rPr lang="en-US" altLang="ja-JP" sz="3300" dirty="0"/>
              <a:t>Wikipedia</a:t>
            </a:r>
            <a:r>
              <a:rPr lang="ja-JP" altLang="en-US" sz="3300" dirty="0"/>
              <a:t>やコーポレートサイトなど</a:t>
            </a:r>
            <a:endParaRPr lang="en-US" altLang="ja-JP" sz="3300" dirty="0"/>
          </a:p>
          <a:p>
            <a:r>
              <a:rPr lang="en-US" altLang="ja-JP" sz="3800" dirty="0">
                <a:solidFill>
                  <a:schemeClr val="accent1">
                    <a:lumMod val="75000"/>
                  </a:schemeClr>
                </a:solidFill>
              </a:rPr>
              <a:t>Web</a:t>
            </a:r>
            <a:r>
              <a:rPr lang="ja-JP" altLang="en-US" sz="3800" dirty="0">
                <a:solidFill>
                  <a:schemeClr val="accent1">
                    <a:lumMod val="75000"/>
                  </a:schemeClr>
                </a:solidFill>
              </a:rPr>
              <a:t>ページの集合体</a:t>
            </a:r>
            <a:r>
              <a:rPr lang="ja-JP" altLang="en-US" sz="3800" dirty="0">
                <a:solidFill>
                  <a:srgbClr val="FF0000"/>
                </a:solidFill>
              </a:rPr>
              <a:t>が</a:t>
            </a:r>
            <a:r>
              <a:rPr lang="en-US" altLang="ja-JP" sz="3800" dirty="0">
                <a:solidFill>
                  <a:srgbClr val="FF0000"/>
                </a:solidFill>
              </a:rPr>
              <a:t>Web</a:t>
            </a:r>
            <a:r>
              <a:rPr lang="ja-JP" altLang="en-US" sz="3800" dirty="0">
                <a:solidFill>
                  <a:srgbClr val="FF0000"/>
                </a:solidFill>
              </a:rPr>
              <a:t>サイト</a:t>
            </a:r>
            <a:r>
              <a:rPr lang="ja-JP" altLang="en-US" sz="3800" dirty="0"/>
              <a:t>である</a:t>
            </a:r>
            <a:endParaRPr lang="en-US" altLang="ja-JP" sz="3800" dirty="0"/>
          </a:p>
          <a:p>
            <a:endParaRPr kumimoji="1" lang="ja-JP" altLang="en-US" dirty="0"/>
          </a:p>
        </p:txBody>
      </p:sp>
      <p:sp>
        <p:nvSpPr>
          <p:cNvPr id="9" name="正方形/長方形 8">
            <a:extLst>
              <a:ext uri="{FF2B5EF4-FFF2-40B4-BE49-F238E27FC236}">
                <a16:creationId xmlns:a16="http://schemas.microsoft.com/office/drawing/2014/main" id="{F261778A-56A5-4DAA-A726-B93C41A28886}"/>
              </a:ext>
            </a:extLst>
          </p:cNvPr>
          <p:cNvSpPr/>
          <p:nvPr/>
        </p:nvSpPr>
        <p:spPr>
          <a:xfrm>
            <a:off x="4621161" y="4286864"/>
            <a:ext cx="2625213"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目次のページ</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2D75A5D8-B0FA-42B4-9CDE-62D13F324C07}"/>
              </a:ext>
            </a:extLst>
          </p:cNvPr>
          <p:cNvSpPr/>
          <p:nvPr/>
        </p:nvSpPr>
        <p:spPr>
          <a:xfrm>
            <a:off x="2856271"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キタキツネのページ</a:t>
            </a:r>
          </a:p>
        </p:txBody>
      </p:sp>
      <p:sp>
        <p:nvSpPr>
          <p:cNvPr id="11" name="正方形/長方形 10">
            <a:extLst>
              <a:ext uri="{FF2B5EF4-FFF2-40B4-BE49-F238E27FC236}">
                <a16:creationId xmlns:a16="http://schemas.microsoft.com/office/drawing/2014/main" id="{57D07710-C12E-43AF-BB70-44CFAA708BDD}"/>
              </a:ext>
            </a:extLst>
          </p:cNvPr>
          <p:cNvSpPr/>
          <p:nvPr/>
        </p:nvSpPr>
        <p:spPr>
          <a:xfrm>
            <a:off x="5169309"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ホンドギツネのページ</a:t>
            </a:r>
          </a:p>
        </p:txBody>
      </p:sp>
      <p:sp>
        <p:nvSpPr>
          <p:cNvPr id="12" name="正方形/長方形 11">
            <a:extLst>
              <a:ext uri="{FF2B5EF4-FFF2-40B4-BE49-F238E27FC236}">
                <a16:creationId xmlns:a16="http://schemas.microsoft.com/office/drawing/2014/main" id="{AFC1DC49-BE14-4139-86B3-2D4E5DEA271E}"/>
              </a:ext>
            </a:extLst>
          </p:cNvPr>
          <p:cNvSpPr/>
          <p:nvPr/>
        </p:nvSpPr>
        <p:spPr>
          <a:xfrm>
            <a:off x="7482347"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エキノコックスのページ</a:t>
            </a:r>
          </a:p>
        </p:txBody>
      </p:sp>
      <p:cxnSp>
        <p:nvCxnSpPr>
          <p:cNvPr id="17" name="コネクタ: カギ線 16">
            <a:extLst>
              <a:ext uri="{FF2B5EF4-FFF2-40B4-BE49-F238E27FC236}">
                <a16:creationId xmlns:a16="http://schemas.microsoft.com/office/drawing/2014/main" id="{141C31CC-3162-4AB0-994D-C5FD8295B2D5}"/>
              </a:ext>
            </a:extLst>
          </p:cNvPr>
          <p:cNvCxnSpPr>
            <a:cxnSpLocks/>
            <a:stCxn id="9" idx="2"/>
            <a:endCxn id="10" idx="0"/>
          </p:cNvCxnSpPr>
          <p:nvPr/>
        </p:nvCxnSpPr>
        <p:spPr>
          <a:xfrm rot="5400000">
            <a:off x="4534797" y="4213455"/>
            <a:ext cx="647137" cy="21508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3171F4B-9909-4CA0-960D-CFB84174F480}"/>
              </a:ext>
            </a:extLst>
          </p:cNvPr>
          <p:cNvCxnSpPr>
            <a:cxnSpLocks/>
            <a:stCxn id="9" idx="2"/>
            <a:endCxn id="11" idx="0"/>
          </p:cNvCxnSpPr>
          <p:nvPr/>
        </p:nvCxnSpPr>
        <p:spPr>
          <a:xfrm rot="16200000" flipH="1">
            <a:off x="5691316" y="5207742"/>
            <a:ext cx="647137" cy="162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9BC033B0-4DB2-45B8-8243-51381203B620}"/>
              </a:ext>
            </a:extLst>
          </p:cNvPr>
          <p:cNvCxnSpPr>
            <a:cxnSpLocks/>
            <a:stCxn id="9" idx="2"/>
            <a:endCxn id="12" idx="0"/>
          </p:cNvCxnSpPr>
          <p:nvPr/>
        </p:nvCxnSpPr>
        <p:spPr>
          <a:xfrm rot="16200000" flipH="1">
            <a:off x="6847835" y="4051223"/>
            <a:ext cx="647137" cy="24752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9B94C278-D67C-44FA-A3FF-513E08D8B775}"/>
              </a:ext>
            </a:extLst>
          </p:cNvPr>
          <p:cNvGrpSpPr/>
          <p:nvPr/>
        </p:nvGrpSpPr>
        <p:grpSpPr>
          <a:xfrm>
            <a:off x="1268361" y="4021393"/>
            <a:ext cx="9655278" cy="2753032"/>
            <a:chOff x="1268361" y="4021393"/>
            <a:chExt cx="9655278" cy="2753032"/>
          </a:xfrm>
        </p:grpSpPr>
        <p:sp>
          <p:nvSpPr>
            <p:cNvPr id="26" name="楕円 25">
              <a:extLst>
                <a:ext uri="{FF2B5EF4-FFF2-40B4-BE49-F238E27FC236}">
                  <a16:creationId xmlns:a16="http://schemas.microsoft.com/office/drawing/2014/main" id="{C533A567-D4E3-4503-B808-70093702D075}"/>
                </a:ext>
              </a:extLst>
            </p:cNvPr>
            <p:cNvSpPr/>
            <p:nvPr/>
          </p:nvSpPr>
          <p:spPr>
            <a:xfrm>
              <a:off x="1268361" y="4021393"/>
              <a:ext cx="9655278" cy="2753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8F40AD53-20C3-4805-9C59-AADB77F285BA}"/>
                </a:ext>
              </a:extLst>
            </p:cNvPr>
            <p:cNvSpPr txBox="1"/>
            <p:nvPr/>
          </p:nvSpPr>
          <p:spPr>
            <a:xfrm>
              <a:off x="7482347" y="4741650"/>
              <a:ext cx="2770238" cy="369332"/>
            </a:xfrm>
            <a:prstGeom prst="rect">
              <a:avLst/>
            </a:prstGeom>
            <a:noFill/>
          </p:spPr>
          <p:txBody>
            <a:bodyPr wrap="squar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キツネの情報</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サイト</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14</a:t>
            </a:fld>
            <a:endParaRPr kumimoji="1" lang="ja-JP" altLang="en-US"/>
          </a:p>
        </p:txBody>
      </p:sp>
    </p:spTree>
    <p:extLst>
      <p:ext uri="{BB962C8B-B14F-4D97-AF65-F5344CB8AC3E}">
        <p14:creationId xmlns:p14="http://schemas.microsoft.com/office/powerpoint/2010/main" val="24559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関数とは</a:t>
            </a:r>
            <a:endParaRPr kumimoji="1" lang="ja-JP" altLang="en-US" dirty="0"/>
          </a:p>
        </p:txBody>
      </p:sp>
      <p:sp>
        <p:nvSpPr>
          <p:cNvPr id="3" name="コンテンツ プレースホルダー 2"/>
          <p:cNvSpPr>
            <a:spLocks noGrp="1"/>
          </p:cNvSpPr>
          <p:nvPr>
            <p:ph idx="1"/>
          </p:nvPr>
        </p:nvSpPr>
        <p:spPr>
          <a:xfrm>
            <a:off x="254000" y="1178169"/>
            <a:ext cx="11684000" cy="5345724"/>
          </a:xfrm>
        </p:spPr>
        <p:txBody>
          <a:bodyPr>
            <a:normAutofit/>
          </a:bodyPr>
          <a:lstStyle/>
          <a:p>
            <a:pPr marL="0" indent="0">
              <a:lnSpc>
                <a:spcPts val="5200"/>
              </a:lnSpc>
              <a:buNone/>
            </a:pPr>
            <a:r>
              <a:rPr lang="ja-JP" altLang="en-US" sz="4000" dirty="0"/>
              <a:t>プログラムで行う処理を</a:t>
            </a:r>
            <a:r>
              <a:rPr lang="ja-JP" altLang="en-US" sz="4000" dirty="0">
                <a:solidFill>
                  <a:srgbClr val="FF0000"/>
                </a:solidFill>
              </a:rPr>
              <a:t>機能ごとに</a:t>
            </a:r>
            <a:r>
              <a:rPr lang="ja-JP" altLang="en-US" sz="4000" dirty="0"/>
              <a:t>小分けにしたもの。</a:t>
            </a:r>
            <a:endParaRPr lang="en-US" altLang="ja-JP" sz="4000" dirty="0"/>
          </a:p>
          <a:p>
            <a:pPr marL="0" indent="0">
              <a:lnSpc>
                <a:spcPts val="5200"/>
              </a:lnSpc>
              <a:buNone/>
            </a:pPr>
            <a:r>
              <a:rPr lang="ja-JP" altLang="en-US" sz="4000" dirty="0"/>
              <a:t>プログラムは関数を組合わせることで作成する。</a:t>
            </a:r>
            <a:endParaRPr lang="en-US" altLang="ja-JP" sz="4000" dirty="0"/>
          </a:p>
          <a:p>
            <a:pPr marL="0" indent="0">
              <a:lnSpc>
                <a:spcPts val="5200"/>
              </a:lnSpc>
              <a:buNone/>
            </a:pPr>
            <a:endParaRPr lang="en-US" altLang="ja-JP" sz="4000" dirty="0"/>
          </a:p>
          <a:p>
            <a:pPr marL="0" indent="0">
              <a:lnSpc>
                <a:spcPts val="5200"/>
              </a:lnSpc>
              <a:buNone/>
            </a:pPr>
            <a:r>
              <a:rPr lang="ja-JP" altLang="en-US" sz="4000" dirty="0"/>
              <a:t>自身で作成する</a:t>
            </a:r>
            <a:r>
              <a:rPr lang="ja-JP" altLang="en-US" sz="4000" dirty="0">
                <a:solidFill>
                  <a:srgbClr val="FF0000"/>
                </a:solidFill>
              </a:rPr>
              <a:t>ユーザー定義関数 </a:t>
            </a:r>
            <a:r>
              <a:rPr lang="ja-JP" altLang="en-US" sz="4000" dirty="0"/>
              <a:t>と</a:t>
            </a:r>
            <a:r>
              <a:rPr lang="en-US" altLang="ja-JP" sz="4000" dirty="0"/>
              <a:t/>
            </a:r>
            <a:br>
              <a:rPr lang="en-US" altLang="ja-JP" sz="4000" dirty="0"/>
            </a:br>
            <a:r>
              <a:rPr lang="en-US" altLang="ja-JP" sz="4000" dirty="0"/>
              <a:t>PHP</a:t>
            </a:r>
            <a:r>
              <a:rPr lang="ja-JP" altLang="en-US" sz="4000" dirty="0" err="1"/>
              <a:t>で</a:t>
            </a:r>
            <a:r>
              <a:rPr lang="ja-JP" altLang="en-US" sz="4000" dirty="0"/>
              <a:t>よく使う処理を予め関数として実装した</a:t>
            </a:r>
            <a:r>
              <a:rPr lang="en-US" altLang="ja-JP" sz="4000" dirty="0"/>
              <a:t/>
            </a:r>
            <a:br>
              <a:rPr lang="en-US" altLang="ja-JP" sz="4000" dirty="0"/>
            </a:br>
            <a:r>
              <a:rPr lang="ja-JP" altLang="en-US" sz="4000" dirty="0">
                <a:solidFill>
                  <a:srgbClr val="FF0000"/>
                </a:solidFill>
              </a:rPr>
              <a:t>標準関数</a:t>
            </a:r>
            <a:r>
              <a:rPr lang="ja-JP" altLang="en-US" sz="4000" dirty="0"/>
              <a:t>がある。</a:t>
            </a:r>
            <a:endParaRPr lang="en-US" altLang="ja-JP" sz="4000"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140</a:t>
            </a:fld>
            <a:endParaRPr kumimoji="1" lang="ja-JP" altLang="en-US"/>
          </a:p>
        </p:txBody>
      </p:sp>
    </p:spTree>
    <p:extLst>
      <p:ext uri="{BB962C8B-B14F-4D97-AF65-F5344CB8AC3E}">
        <p14:creationId xmlns:p14="http://schemas.microsoft.com/office/powerpoint/2010/main" val="39074984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関数のメリット</a:t>
            </a:r>
            <a:endParaRPr kumimoji="1" lang="ja-JP" altLang="en-US" dirty="0"/>
          </a:p>
        </p:txBody>
      </p:sp>
      <p:sp>
        <p:nvSpPr>
          <p:cNvPr id="3" name="コンテンツ プレースホルダ 2"/>
          <p:cNvSpPr>
            <a:spLocks noGrp="1"/>
          </p:cNvSpPr>
          <p:nvPr>
            <p:ph idx="1"/>
          </p:nvPr>
        </p:nvSpPr>
        <p:spPr>
          <a:xfrm>
            <a:off x="968829" y="1756229"/>
            <a:ext cx="10297885" cy="3135086"/>
          </a:xfrm>
        </p:spPr>
        <p:txBody>
          <a:bodyPr>
            <a:normAutofit/>
          </a:bodyPr>
          <a:lstStyle/>
          <a:p>
            <a:pPr marL="0" indent="0">
              <a:buNone/>
            </a:pPr>
            <a:r>
              <a:rPr lang="ja-JP" altLang="en-US" sz="4000" dirty="0"/>
              <a:t>処理を何度も記述しなくてもよくなる。</a:t>
            </a:r>
            <a:r>
              <a:rPr lang="en-US" altLang="ja-JP" sz="4000" dirty="0"/>
              <a:t/>
            </a:r>
            <a:br>
              <a:rPr lang="en-US" altLang="ja-JP" sz="4000" dirty="0"/>
            </a:br>
            <a:r>
              <a:rPr lang="ja-JP" altLang="en-US" sz="4000" dirty="0"/>
              <a:t>（必要な時に呼び出す。）</a:t>
            </a:r>
            <a:endParaRPr lang="en-US" altLang="ja-JP" sz="4000" dirty="0"/>
          </a:p>
          <a:p>
            <a:pPr marL="0" indent="0">
              <a:buNone/>
            </a:pPr>
            <a:endParaRPr lang="en-US" altLang="ja-JP" sz="4000" dirty="0"/>
          </a:p>
          <a:p>
            <a:pPr marL="0" indent="0">
              <a:buNone/>
            </a:pPr>
            <a:r>
              <a:rPr lang="ja-JP" altLang="en-US" sz="4000" dirty="0"/>
              <a:t>他のプログラムに関数を転用できる。</a:t>
            </a:r>
            <a:endParaRPr lang="en-US" altLang="ja-JP" sz="4000" dirty="0"/>
          </a:p>
          <a:p>
            <a:pPr>
              <a:buNone/>
            </a:pPr>
            <a:endParaRPr kumimoji="1" lang="en-US" altLang="ja-JP" sz="40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141</a:t>
            </a:fld>
            <a:endParaRPr kumimoji="1" lang="ja-JP" altLang="en-US"/>
          </a:p>
        </p:txBody>
      </p:sp>
    </p:spTree>
    <p:extLst>
      <p:ext uri="{BB962C8B-B14F-4D97-AF65-F5344CB8AC3E}">
        <p14:creationId xmlns:p14="http://schemas.microsoft.com/office/powerpoint/2010/main" val="3223923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33046" y="1248507"/>
            <a:ext cx="11148645" cy="1547447"/>
          </a:xfrm>
        </p:spPr>
        <p:txBody>
          <a:bodyPr>
            <a:normAutofit/>
          </a:bodyPr>
          <a:lstStyle/>
          <a:p>
            <a:pPr marL="0" indent="0">
              <a:buNone/>
            </a:pPr>
            <a:r>
              <a:rPr lang="ja-JP" altLang="en-US" sz="3600" dirty="0"/>
              <a:t>関数がどのような処理を行うのかを記述する必要がある。これを</a:t>
            </a:r>
            <a:r>
              <a:rPr lang="ja-JP" altLang="en-US" sz="3600" dirty="0">
                <a:solidFill>
                  <a:srgbClr val="FF0000"/>
                </a:solidFill>
              </a:rPr>
              <a:t>関数定義</a:t>
            </a:r>
            <a:r>
              <a:rPr lang="ja-JP" altLang="en-US" sz="3600" dirty="0"/>
              <a:t>と呼ぶ。</a:t>
            </a:r>
            <a:endParaRPr lang="en-US" altLang="ja-JP" sz="3600" dirty="0"/>
          </a:p>
        </p:txBody>
      </p:sp>
      <p:sp>
        <p:nvSpPr>
          <p:cNvPr id="2" name="タイトル 1"/>
          <p:cNvSpPr>
            <a:spLocks noGrp="1"/>
          </p:cNvSpPr>
          <p:nvPr>
            <p:ph type="title"/>
          </p:nvPr>
        </p:nvSpPr>
        <p:spPr/>
        <p:txBody>
          <a:bodyPr/>
          <a:lstStyle/>
          <a:p>
            <a:r>
              <a:rPr kumimoji="1" lang="ja-JP" altLang="en-US" dirty="0"/>
              <a:t>関数の作成①</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142</a:t>
            </a:fld>
            <a:endParaRPr kumimoji="1" lang="ja-JP" altLang="en-US"/>
          </a:p>
        </p:txBody>
      </p:sp>
      <p:grpSp>
        <p:nvGrpSpPr>
          <p:cNvPr id="5" name="グループ化 4"/>
          <p:cNvGrpSpPr/>
          <p:nvPr/>
        </p:nvGrpSpPr>
        <p:grpSpPr>
          <a:xfrm>
            <a:off x="872616" y="3169542"/>
            <a:ext cx="10504629" cy="3020239"/>
            <a:chOff x="4162712" y="2710542"/>
            <a:chExt cx="5794087" cy="859971"/>
          </a:xfrm>
        </p:grpSpPr>
        <p:sp>
          <p:nvSpPr>
            <p:cNvPr id="6" name="角丸四角形 5"/>
            <p:cNvSpPr/>
            <p:nvPr/>
          </p:nvSpPr>
          <p:spPr>
            <a:xfrm>
              <a:off x="4162712" y="2710542"/>
              <a:ext cx="5762171" cy="8599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4426857" y="2763156"/>
              <a:ext cx="5529942" cy="7547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function </a:t>
              </a:r>
              <a:r>
                <a:rPr lang="ja-JP" altLang="en-US" dirty="0">
                  <a:solidFill>
                    <a:srgbClr val="0070C0"/>
                  </a:solidFill>
                </a:rPr>
                <a:t>関数名 </a:t>
              </a:r>
              <a:r>
                <a:rPr lang="en-US" altLang="ja-JP" dirty="0"/>
                <a:t>(</a:t>
              </a:r>
              <a:r>
                <a:rPr lang="ja-JP" altLang="en-US" dirty="0">
                  <a:solidFill>
                    <a:srgbClr val="FF0000"/>
                  </a:solidFill>
                </a:rPr>
                <a:t>仮引数</a:t>
              </a:r>
              <a:r>
                <a:rPr lang="en-US" altLang="ja-JP" dirty="0">
                  <a:solidFill>
                    <a:srgbClr val="FF0000"/>
                  </a:solidFill>
                </a:rPr>
                <a:t>1, </a:t>
              </a:r>
              <a:r>
                <a:rPr lang="ja-JP" altLang="en-US" dirty="0">
                  <a:solidFill>
                    <a:srgbClr val="FF0000"/>
                  </a:solidFill>
                </a:rPr>
                <a:t>仮引数</a:t>
              </a:r>
              <a:r>
                <a:rPr lang="en-US" altLang="ja-JP" dirty="0">
                  <a:solidFill>
                    <a:srgbClr val="FF0000"/>
                  </a:solidFill>
                </a:rPr>
                <a:t>2, </a:t>
              </a:r>
              <a:r>
                <a:rPr lang="ja-JP" altLang="en-US" dirty="0"/>
                <a:t>・・・</a:t>
              </a:r>
              <a:r>
                <a:rPr lang="en-US" altLang="ja-JP" dirty="0"/>
                <a:t>){</a:t>
              </a:r>
            </a:p>
            <a:p>
              <a:pPr marL="0" indent="0">
                <a:buFont typeface="Arial" panose="020B0604020202020204" pitchFamily="34" charset="0"/>
                <a:buNone/>
              </a:pPr>
              <a:r>
                <a:rPr lang="en-US" altLang="ja-JP" dirty="0"/>
                <a:t>	</a:t>
              </a:r>
              <a:r>
                <a:rPr lang="ja-JP" altLang="en-US" dirty="0"/>
                <a:t>処理</a:t>
              </a:r>
              <a:endParaRPr lang="en-US" altLang="ja-JP" dirty="0"/>
            </a:p>
            <a:p>
              <a:pPr marL="0" indent="0">
                <a:buFont typeface="Arial" panose="020B0604020202020204" pitchFamily="34" charset="0"/>
                <a:buNone/>
              </a:pPr>
              <a:r>
                <a:rPr lang="en-US" altLang="ja-JP" dirty="0"/>
                <a:t>	</a:t>
              </a:r>
              <a:r>
                <a:rPr lang="en-US" altLang="ja-JP" dirty="0">
                  <a:solidFill>
                    <a:srgbClr val="00B050"/>
                  </a:solidFill>
                </a:rPr>
                <a:t>return</a:t>
              </a:r>
              <a:r>
                <a:rPr lang="en-US" altLang="ja-JP" dirty="0"/>
                <a:t> </a:t>
              </a:r>
              <a:r>
                <a:rPr lang="ja-JP" altLang="en-US" dirty="0"/>
                <a:t>戻り値</a:t>
              </a:r>
              <a:r>
                <a:rPr lang="en-US" altLang="ja-JP" dirty="0"/>
                <a:t>;</a:t>
              </a:r>
            </a:p>
            <a:p>
              <a:pPr marL="0" indent="0">
                <a:buFont typeface="Arial" panose="020B0604020202020204" pitchFamily="34" charset="0"/>
                <a:buNone/>
              </a:pPr>
              <a:r>
                <a:rPr lang="en-US" altLang="ja-JP" dirty="0"/>
                <a:t>}</a:t>
              </a:r>
              <a:endParaRPr lang="ja-JP" altLang="en-US" dirty="0"/>
            </a:p>
          </p:txBody>
        </p:sp>
      </p:grpSp>
    </p:spTree>
    <p:extLst>
      <p:ext uri="{BB962C8B-B14F-4D97-AF65-F5344CB8AC3E}">
        <p14:creationId xmlns:p14="http://schemas.microsoft.com/office/powerpoint/2010/main" val="2902818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661601" y="2894712"/>
            <a:ext cx="3752138" cy="10847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 2"/>
          <p:cNvSpPr>
            <a:spLocks noGrp="1"/>
          </p:cNvSpPr>
          <p:nvPr>
            <p:ph idx="1"/>
          </p:nvPr>
        </p:nvSpPr>
        <p:spPr>
          <a:xfrm>
            <a:off x="838200" y="1690688"/>
            <a:ext cx="10515600" cy="4577591"/>
          </a:xfrm>
        </p:spPr>
        <p:txBody>
          <a:bodyPr>
            <a:normAutofit/>
          </a:bodyPr>
          <a:lstStyle/>
          <a:p>
            <a:pPr marL="0" indent="0">
              <a:buNone/>
            </a:pPr>
            <a:r>
              <a:rPr lang="ja-JP" altLang="en-US" sz="3600" dirty="0"/>
              <a:t>定義を行った関数を使うタイミングで</a:t>
            </a:r>
            <a:r>
              <a:rPr lang="ja-JP" altLang="en-US" sz="3600" dirty="0">
                <a:solidFill>
                  <a:srgbClr val="FF0000"/>
                </a:solidFill>
              </a:rPr>
              <a:t>呼び出す</a:t>
            </a:r>
            <a:r>
              <a:rPr lang="ja-JP" altLang="en-US" sz="3600" dirty="0"/>
              <a:t>。</a:t>
            </a:r>
            <a:endParaRPr lang="en-US" altLang="ja-JP" sz="3600" dirty="0"/>
          </a:p>
          <a:p>
            <a:pPr marL="0" indent="0">
              <a:buNone/>
            </a:pPr>
            <a:endParaRPr lang="en-US" altLang="ja-JP" sz="3600" dirty="0"/>
          </a:p>
          <a:p>
            <a:pPr marL="0" indent="0">
              <a:buNone/>
            </a:pPr>
            <a:r>
              <a:rPr lang="ja-JP" altLang="en-US" sz="3600" dirty="0">
                <a:solidFill>
                  <a:srgbClr val="0070C0"/>
                </a:solidFill>
              </a:rPr>
              <a:t>関数名</a:t>
            </a:r>
            <a:r>
              <a:rPr lang="ja-JP" altLang="en-US" sz="3600" dirty="0"/>
              <a:t>（</a:t>
            </a:r>
            <a:r>
              <a:rPr lang="ja-JP" altLang="en-US" sz="3600" dirty="0">
                <a:solidFill>
                  <a:srgbClr val="FF0000"/>
                </a:solidFill>
              </a:rPr>
              <a:t>実引数</a:t>
            </a:r>
            <a:r>
              <a:rPr lang="en-US" altLang="ja-JP" sz="3600" dirty="0"/>
              <a:t>);</a:t>
            </a:r>
          </a:p>
        </p:txBody>
      </p:sp>
      <p:sp>
        <p:nvSpPr>
          <p:cNvPr id="2" name="タイトル 1"/>
          <p:cNvSpPr>
            <a:spLocks noGrp="1"/>
          </p:cNvSpPr>
          <p:nvPr>
            <p:ph type="title"/>
          </p:nvPr>
        </p:nvSpPr>
        <p:spPr/>
        <p:txBody>
          <a:bodyPr/>
          <a:lstStyle/>
          <a:p>
            <a:r>
              <a:rPr kumimoji="1" lang="ja-JP" altLang="en-US" dirty="0"/>
              <a:t>関数の作成</a:t>
            </a:r>
            <a:r>
              <a:rPr lang="ja-JP" altLang="en-US" dirty="0"/>
              <a:t>②</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143</a:t>
            </a:fld>
            <a:endParaRPr kumimoji="1" lang="ja-JP" altLang="en-US"/>
          </a:p>
        </p:txBody>
      </p:sp>
    </p:spTree>
    <p:extLst>
      <p:ext uri="{BB962C8B-B14F-4D97-AF65-F5344CB8AC3E}">
        <p14:creationId xmlns:p14="http://schemas.microsoft.com/office/powerpoint/2010/main" val="3900271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ひとことまとめ</a:t>
            </a:r>
            <a:endParaRPr kumimoji="1" lang="ja-JP" altLang="en-US" dirty="0"/>
          </a:p>
        </p:txBody>
      </p:sp>
      <p:sp>
        <p:nvSpPr>
          <p:cNvPr id="3" name="コンテンツ プレースホルダー 2"/>
          <p:cNvSpPr>
            <a:spLocks noGrp="1"/>
          </p:cNvSpPr>
          <p:nvPr>
            <p:ph idx="1"/>
          </p:nvPr>
        </p:nvSpPr>
        <p:spPr>
          <a:xfrm>
            <a:off x="587829" y="1600200"/>
            <a:ext cx="11146971" cy="4781128"/>
          </a:xfrm>
        </p:spPr>
        <p:txBody>
          <a:bodyPr>
            <a:normAutofit/>
          </a:bodyPr>
          <a:lstStyle/>
          <a:p>
            <a:pPr marL="0" indent="0">
              <a:buNone/>
            </a:pPr>
            <a:r>
              <a:rPr kumimoji="1" lang="ja-JP" altLang="en-US" dirty="0">
                <a:solidFill>
                  <a:srgbClr val="FF0000"/>
                </a:solidFill>
              </a:rPr>
              <a:t>関数</a:t>
            </a:r>
            <a:r>
              <a:rPr kumimoji="1" lang="en-US" altLang="ja-JP" dirty="0">
                <a:solidFill>
                  <a:srgbClr val="FF0000"/>
                </a:solidFill>
              </a:rPr>
              <a:t>			</a:t>
            </a:r>
            <a:r>
              <a:rPr kumimoji="1" lang="ja-JP" altLang="en-US" dirty="0"/>
              <a:t>➡</a:t>
            </a:r>
            <a:r>
              <a:rPr kumimoji="1" lang="en-US" altLang="ja-JP" dirty="0"/>
              <a:t>	</a:t>
            </a:r>
            <a:r>
              <a:rPr lang="ja-JP" altLang="en-US" dirty="0"/>
              <a:t>処理の一塊。</a:t>
            </a:r>
            <a:r>
              <a:rPr lang="en-US" altLang="ja-JP" dirty="0"/>
              <a:t/>
            </a:r>
            <a:br>
              <a:rPr lang="en-US" altLang="ja-JP" dirty="0"/>
            </a:br>
            <a:r>
              <a:rPr lang="en-US" altLang="ja-JP" dirty="0"/>
              <a:t>					</a:t>
            </a:r>
            <a:r>
              <a:rPr lang="ja-JP" altLang="en-US" dirty="0"/>
              <a:t>定義・呼出しの流れで使用</a:t>
            </a:r>
            <a:endParaRPr lang="en-US" altLang="ja-JP" dirty="0"/>
          </a:p>
          <a:p>
            <a:pPr marL="0" indent="0">
              <a:buNone/>
            </a:pPr>
            <a:endParaRPr lang="en-US" altLang="ja-JP" dirty="0">
              <a:solidFill>
                <a:srgbClr val="FF0000"/>
              </a:solidFill>
            </a:endParaRPr>
          </a:p>
          <a:p>
            <a:pPr marL="0" indent="0">
              <a:buNone/>
            </a:pPr>
            <a:r>
              <a:rPr lang="ja-JP" altLang="en-US" dirty="0">
                <a:solidFill>
                  <a:srgbClr val="FF0000"/>
                </a:solidFill>
              </a:rPr>
              <a:t>関数定義</a:t>
            </a:r>
            <a:r>
              <a:rPr lang="en-US" altLang="ja-JP" dirty="0"/>
              <a:t>		</a:t>
            </a:r>
            <a:r>
              <a:rPr lang="ja-JP" altLang="en-US" dirty="0"/>
              <a:t>➡</a:t>
            </a:r>
            <a:r>
              <a:rPr lang="en-US" altLang="ja-JP" dirty="0"/>
              <a:t>	</a:t>
            </a:r>
            <a:r>
              <a:rPr lang="ja-JP" altLang="en-US" dirty="0"/>
              <a:t>関数で行う処理を記述すること</a:t>
            </a:r>
            <a:endParaRPr lang="en-US" altLang="ja-JP" dirty="0"/>
          </a:p>
          <a:p>
            <a:pPr marL="0" indent="0">
              <a:buNone/>
            </a:pPr>
            <a:endParaRPr lang="en-US" altLang="ja-JP" dirty="0"/>
          </a:p>
          <a:p>
            <a:pPr marL="0" indent="0">
              <a:buNone/>
            </a:pPr>
            <a:r>
              <a:rPr lang="ja-JP" altLang="en-US" dirty="0">
                <a:solidFill>
                  <a:srgbClr val="FF0000"/>
                </a:solidFill>
              </a:rPr>
              <a:t>関数呼出し</a:t>
            </a:r>
            <a:r>
              <a:rPr lang="en-US" altLang="ja-JP" dirty="0"/>
              <a:t>		</a:t>
            </a:r>
            <a:r>
              <a:rPr lang="ja-JP" altLang="en-US" dirty="0"/>
              <a:t>➡</a:t>
            </a:r>
            <a:r>
              <a:rPr lang="en-US" altLang="ja-JP" dirty="0"/>
              <a:t>	</a:t>
            </a:r>
            <a:r>
              <a:rPr lang="ja-JP" altLang="en-US" dirty="0"/>
              <a:t>関数を使用すること</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144</a:t>
            </a:fld>
            <a:endParaRPr kumimoji="1" lang="ja-JP" altLang="en-US"/>
          </a:p>
        </p:txBody>
      </p:sp>
    </p:spTree>
    <p:extLst>
      <p:ext uri="{BB962C8B-B14F-4D97-AF65-F5344CB8AC3E}">
        <p14:creationId xmlns:p14="http://schemas.microsoft.com/office/powerpoint/2010/main" val="13263822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a:t>関数の値の受け渡し</a:t>
            </a:r>
            <a:endParaRPr kumimoji="1" lang="ja-JP" altLang="en-US" sz="6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145</a:t>
            </a:fld>
            <a:endParaRPr kumimoji="1" lang="ja-JP" altLang="en-US" dirty="0"/>
          </a:p>
        </p:txBody>
      </p:sp>
    </p:spTree>
    <p:extLst>
      <p:ext uri="{BB962C8B-B14F-4D97-AF65-F5344CB8AC3E}">
        <p14:creationId xmlns:p14="http://schemas.microsoft.com/office/powerpoint/2010/main" val="2670708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引数</a:t>
            </a: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関数に対して</a:t>
            </a:r>
            <a:r>
              <a:rPr lang="ja-JP" altLang="en-US" sz="3600" dirty="0">
                <a:solidFill>
                  <a:srgbClr val="FF0000"/>
                </a:solidFill>
              </a:rPr>
              <a:t>渡される</a:t>
            </a:r>
            <a:r>
              <a:rPr lang="ja-JP" altLang="en-US" sz="3600" dirty="0"/>
              <a:t>情報</a:t>
            </a:r>
            <a:endParaRPr lang="en-US" altLang="ja-JP" sz="3600" dirty="0"/>
          </a:p>
          <a:p>
            <a:pPr marL="0" indent="0">
              <a:buNone/>
            </a:pPr>
            <a:r>
              <a:rPr lang="ja-JP" altLang="en-US" sz="3600" dirty="0"/>
              <a:t>この値を使用して関数内の処理を行う。</a:t>
            </a:r>
            <a:endParaRPr lang="en-US" altLang="ja-JP" sz="3600" dirty="0"/>
          </a:p>
          <a:p>
            <a:pPr marL="0" indent="0">
              <a:buNone/>
            </a:pPr>
            <a:endParaRPr lang="en-US" altLang="ja-JP" sz="3600" dirty="0"/>
          </a:p>
          <a:p>
            <a:pPr marL="0" indent="0">
              <a:buNone/>
            </a:pPr>
            <a:r>
              <a:rPr lang="ja-JP" altLang="en-US" sz="3600" dirty="0">
                <a:solidFill>
                  <a:srgbClr val="FF0000"/>
                </a:solidFill>
              </a:rPr>
              <a:t>実引数</a:t>
            </a:r>
            <a:r>
              <a:rPr lang="ja-JP" altLang="en-US" sz="3600" dirty="0"/>
              <a:t>と</a:t>
            </a:r>
            <a:r>
              <a:rPr lang="ja-JP" altLang="en-US" sz="3600" dirty="0">
                <a:solidFill>
                  <a:srgbClr val="FF0000"/>
                </a:solidFill>
              </a:rPr>
              <a:t>仮引数</a:t>
            </a:r>
            <a:r>
              <a:rPr lang="ja-JP" altLang="en-US" sz="3600" dirty="0"/>
              <a:t>の</a:t>
            </a:r>
            <a:r>
              <a:rPr lang="en-US" altLang="ja-JP" sz="3600" dirty="0"/>
              <a:t>2</a:t>
            </a:r>
            <a:r>
              <a:rPr lang="ja-JP" altLang="en-US" sz="3600" dirty="0"/>
              <a:t>種類がある。</a:t>
            </a:r>
            <a:endParaRPr lang="en-US" altLang="ja-JP" sz="3600" dirty="0"/>
          </a:p>
          <a:p>
            <a:endParaRPr lang="en-US" altLang="ja-JP" sz="3600" dirty="0"/>
          </a:p>
          <a:p>
            <a:endParaRPr lang="en-US" altLang="ja-JP" sz="3600" dirty="0"/>
          </a:p>
          <a:p>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146</a:t>
            </a:fld>
            <a:endParaRPr kumimoji="1" lang="ja-JP" altLang="en-US"/>
          </a:p>
        </p:txBody>
      </p:sp>
    </p:spTree>
    <p:extLst>
      <p:ext uri="{BB962C8B-B14F-4D97-AF65-F5344CB8AC3E}">
        <p14:creationId xmlns:p14="http://schemas.microsoft.com/office/powerpoint/2010/main" val="20108209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戻り値</a:t>
            </a:r>
          </a:p>
        </p:txBody>
      </p:sp>
      <p:sp>
        <p:nvSpPr>
          <p:cNvPr id="3" name="コンテンツ プレースホルダ 2"/>
          <p:cNvSpPr>
            <a:spLocks noGrp="1"/>
          </p:cNvSpPr>
          <p:nvPr>
            <p:ph idx="1"/>
          </p:nvPr>
        </p:nvSpPr>
        <p:spPr>
          <a:xfrm>
            <a:off x="838199" y="1600200"/>
            <a:ext cx="11016343" cy="4853136"/>
          </a:xfrm>
        </p:spPr>
        <p:txBody>
          <a:bodyPr>
            <a:normAutofit/>
          </a:bodyPr>
          <a:lstStyle/>
          <a:p>
            <a:pPr marL="0" indent="0">
              <a:buNone/>
            </a:pPr>
            <a:r>
              <a:rPr lang="ja-JP" altLang="en-US" sz="3600" dirty="0"/>
              <a:t>関数から</a:t>
            </a:r>
            <a:r>
              <a:rPr lang="ja-JP" altLang="en-US" sz="3600" dirty="0">
                <a:solidFill>
                  <a:srgbClr val="FF0000"/>
                </a:solidFill>
              </a:rPr>
              <a:t>返される値</a:t>
            </a:r>
            <a:endParaRPr lang="en-US" altLang="ja-JP" sz="3600" dirty="0">
              <a:solidFill>
                <a:srgbClr val="FF0000"/>
              </a:solidFill>
            </a:endParaRPr>
          </a:p>
          <a:p>
            <a:pPr marL="0" indent="0">
              <a:buNone/>
            </a:pPr>
            <a:endParaRPr lang="en-US" altLang="ja-JP" sz="3600" dirty="0">
              <a:solidFill>
                <a:srgbClr val="FF0000"/>
              </a:solidFill>
            </a:endParaRPr>
          </a:p>
          <a:p>
            <a:pPr marL="0" indent="0">
              <a:buNone/>
            </a:pPr>
            <a:r>
              <a:rPr lang="ja-JP" altLang="en-US" sz="3600" dirty="0" err="1">
                <a:solidFill>
                  <a:srgbClr val="FF0000"/>
                </a:solidFill>
              </a:rPr>
              <a:t>ｒ</a:t>
            </a:r>
            <a:r>
              <a:rPr lang="en-US" altLang="ja-JP" sz="3600" dirty="0" err="1">
                <a:solidFill>
                  <a:srgbClr val="FF0000"/>
                </a:solidFill>
              </a:rPr>
              <a:t>eturn</a:t>
            </a:r>
            <a:r>
              <a:rPr lang="en-US" altLang="ja-JP" sz="3600" dirty="0"/>
              <a:t>  </a:t>
            </a:r>
            <a:r>
              <a:rPr lang="ja-JP" altLang="en-US" sz="3600" dirty="0"/>
              <a:t>返す値</a:t>
            </a:r>
            <a:r>
              <a:rPr lang="en-US" altLang="ja-JP" sz="3600" dirty="0"/>
              <a:t>;</a:t>
            </a:r>
            <a:r>
              <a:rPr lang="ja-JP" altLang="en-US" sz="3600" dirty="0"/>
              <a:t>　で</a:t>
            </a:r>
            <a:r>
              <a:rPr lang="en-US" altLang="ja-JP" sz="3600" dirty="0"/>
              <a:t> </a:t>
            </a:r>
            <a:r>
              <a:rPr lang="ja-JP" altLang="en-US" sz="3600" dirty="0"/>
              <a:t>記述する</a:t>
            </a:r>
            <a:endParaRPr lang="en-US" altLang="ja-JP" sz="3600" dirty="0"/>
          </a:p>
          <a:p>
            <a:pPr marL="0" indent="0">
              <a:buNone/>
            </a:pPr>
            <a:endParaRPr lang="en-US" altLang="ja-JP" sz="3600" dirty="0"/>
          </a:p>
          <a:p>
            <a:pPr marL="0" indent="0">
              <a:buNone/>
            </a:pPr>
            <a:r>
              <a:rPr lang="ja-JP" altLang="en-US" sz="3600" dirty="0"/>
              <a:t>戻り値は変数や式でもよい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147</a:t>
            </a:fld>
            <a:endParaRPr kumimoji="1" lang="ja-JP" altLang="en-US"/>
          </a:p>
        </p:txBody>
      </p:sp>
    </p:spTree>
    <p:extLst>
      <p:ext uri="{BB962C8B-B14F-4D97-AF65-F5344CB8AC3E}">
        <p14:creationId xmlns:p14="http://schemas.microsoft.com/office/powerpoint/2010/main" val="3380772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やってみよう：関数</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148</a:t>
            </a:fld>
            <a:endParaRPr kumimoji="1" lang="ja-JP" altLang="en-US"/>
          </a:p>
        </p:txBody>
      </p:sp>
      <p:pic>
        <p:nvPicPr>
          <p:cNvPr id="5" name="図 4"/>
          <p:cNvPicPr>
            <a:picLocks noChangeAspect="1"/>
          </p:cNvPicPr>
          <p:nvPr/>
        </p:nvPicPr>
        <p:blipFill>
          <a:blip r:embed="rId2"/>
          <a:stretch>
            <a:fillRect/>
          </a:stretch>
        </p:blipFill>
        <p:spPr>
          <a:xfrm>
            <a:off x="0" y="874914"/>
            <a:ext cx="6776131" cy="2741122"/>
          </a:xfrm>
          <a:prstGeom prst="rect">
            <a:avLst/>
          </a:prstGeom>
        </p:spPr>
      </p:pic>
      <p:pic>
        <p:nvPicPr>
          <p:cNvPr id="6" name="図 5"/>
          <p:cNvPicPr>
            <a:picLocks noChangeAspect="1"/>
          </p:cNvPicPr>
          <p:nvPr/>
        </p:nvPicPr>
        <p:blipFill>
          <a:blip r:embed="rId3"/>
          <a:stretch>
            <a:fillRect/>
          </a:stretch>
        </p:blipFill>
        <p:spPr>
          <a:xfrm>
            <a:off x="7062791" y="874914"/>
            <a:ext cx="4842549" cy="5561840"/>
          </a:xfrm>
          <a:prstGeom prst="rect">
            <a:avLst/>
          </a:prstGeom>
        </p:spPr>
      </p:pic>
      <p:sp>
        <p:nvSpPr>
          <p:cNvPr id="7" name="コンテンツ プレースホルダ 2"/>
          <p:cNvSpPr>
            <a:spLocks noGrp="1"/>
          </p:cNvSpPr>
          <p:nvPr>
            <p:ph idx="1"/>
          </p:nvPr>
        </p:nvSpPr>
        <p:spPr>
          <a:xfrm>
            <a:off x="232757" y="4109234"/>
            <a:ext cx="6830034" cy="2330223"/>
          </a:xfrm>
        </p:spPr>
        <p:txBody>
          <a:bodyPr>
            <a:normAutofit/>
          </a:bodyPr>
          <a:lstStyle/>
          <a:p>
            <a:pPr marL="0" indent="0">
              <a:buNone/>
            </a:pPr>
            <a:r>
              <a:rPr lang="en-US" altLang="ja-JP" sz="3600" dirty="0"/>
              <a:t>13_funcTest.html</a:t>
            </a:r>
            <a:r>
              <a:rPr lang="ja-JP" altLang="en-US" sz="3600" dirty="0"/>
              <a:t>と</a:t>
            </a:r>
            <a:r>
              <a:rPr lang="en-US" altLang="ja-JP" sz="3600" dirty="0"/>
              <a:t>14_funcTest.php</a:t>
            </a:r>
            <a:r>
              <a:rPr lang="ja-JP" altLang="en-US" sz="3600" dirty="0"/>
              <a:t>を作成しコードを入力しましょう</a:t>
            </a:r>
            <a:endParaRPr lang="en-US" altLang="ja-JP" sz="3600" dirty="0"/>
          </a:p>
        </p:txBody>
      </p:sp>
    </p:spTree>
    <p:extLst>
      <p:ext uri="{BB962C8B-B14F-4D97-AF65-F5344CB8AC3E}">
        <p14:creationId xmlns:p14="http://schemas.microsoft.com/office/powerpoint/2010/main" val="2602308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ひとことまとめ</a:t>
            </a:r>
          </a:p>
        </p:txBody>
      </p:sp>
      <p:sp>
        <p:nvSpPr>
          <p:cNvPr id="3" name="コンテンツ プレースホルダ 2"/>
          <p:cNvSpPr>
            <a:spLocks noGrp="1"/>
          </p:cNvSpPr>
          <p:nvPr>
            <p:ph idx="1"/>
          </p:nvPr>
        </p:nvSpPr>
        <p:spPr>
          <a:xfrm>
            <a:off x="674915" y="1600199"/>
            <a:ext cx="11299372" cy="5121275"/>
          </a:xfrm>
        </p:spPr>
        <p:txBody>
          <a:bodyPr>
            <a:normAutofit lnSpcReduction="10000"/>
          </a:bodyPr>
          <a:lstStyle/>
          <a:p>
            <a:pPr marL="0" indent="0">
              <a:lnSpc>
                <a:spcPct val="150000"/>
              </a:lnSpc>
              <a:buNone/>
            </a:pPr>
            <a:r>
              <a:rPr lang="ja-JP" altLang="en-US" sz="3600" dirty="0">
                <a:solidFill>
                  <a:srgbClr val="FF0000"/>
                </a:solidFill>
              </a:rPr>
              <a:t>引数</a:t>
            </a:r>
            <a:r>
              <a:rPr lang="en-US" altLang="ja-JP" sz="3600" dirty="0">
                <a:solidFill>
                  <a:srgbClr val="FF0000"/>
                </a:solidFill>
              </a:rPr>
              <a:t>	</a:t>
            </a:r>
            <a:r>
              <a:rPr lang="ja-JP" altLang="en-US" sz="3600" dirty="0"/>
              <a:t>➡</a:t>
            </a:r>
            <a:r>
              <a:rPr lang="en-US" altLang="ja-JP" sz="3600" dirty="0"/>
              <a:t>	</a:t>
            </a:r>
            <a:r>
              <a:rPr lang="ja-JP" altLang="en-US" sz="3600" dirty="0"/>
              <a:t>関数に渡される値。仮引数と実引数の総称。</a:t>
            </a:r>
            <a:endParaRPr lang="en-US" altLang="ja-JP" dirty="0">
              <a:solidFill>
                <a:srgbClr val="FF0000"/>
              </a:solidFill>
            </a:endParaRPr>
          </a:p>
          <a:p>
            <a:pPr marL="0" indent="0">
              <a:lnSpc>
                <a:spcPct val="150000"/>
              </a:lnSpc>
              <a:buNone/>
            </a:pPr>
            <a:r>
              <a:rPr lang="ja-JP" altLang="en-US" dirty="0">
                <a:solidFill>
                  <a:srgbClr val="FF0000"/>
                </a:solidFill>
              </a:rPr>
              <a:t>仮引数</a:t>
            </a:r>
            <a:r>
              <a:rPr lang="en-US" altLang="ja-JP" dirty="0">
                <a:solidFill>
                  <a:srgbClr val="FF0000"/>
                </a:solidFill>
              </a:rPr>
              <a:t>	</a:t>
            </a:r>
            <a:r>
              <a:rPr lang="ja-JP" altLang="en-US" dirty="0"/>
              <a:t>➡</a:t>
            </a:r>
            <a:r>
              <a:rPr lang="en-US" altLang="ja-JP" dirty="0"/>
              <a:t>	</a:t>
            </a:r>
            <a:r>
              <a:rPr lang="ja-JP" altLang="en-US" dirty="0"/>
              <a:t>関数定義の際にどんな引数を</a:t>
            </a:r>
            <a:r>
              <a:rPr lang="en-US" altLang="ja-JP" dirty="0"/>
              <a:t/>
            </a:r>
            <a:br>
              <a:rPr lang="en-US" altLang="ja-JP" dirty="0"/>
            </a:br>
            <a:r>
              <a:rPr lang="en-US" altLang="ja-JP" dirty="0"/>
              <a:t>			</a:t>
            </a:r>
            <a:r>
              <a:rPr lang="ja-JP" altLang="en-US" dirty="0"/>
              <a:t>受け取るのか記述したもの。</a:t>
            </a:r>
            <a:endParaRPr lang="en-US" altLang="ja-JP" sz="3600" dirty="0">
              <a:solidFill>
                <a:srgbClr val="FF0000"/>
              </a:solidFill>
            </a:endParaRPr>
          </a:p>
          <a:p>
            <a:pPr marL="0" indent="0">
              <a:lnSpc>
                <a:spcPct val="150000"/>
              </a:lnSpc>
              <a:buNone/>
            </a:pPr>
            <a:r>
              <a:rPr lang="ja-JP" altLang="en-US" sz="3600" dirty="0">
                <a:solidFill>
                  <a:srgbClr val="FF0000"/>
                </a:solidFill>
              </a:rPr>
              <a:t>実引数</a:t>
            </a:r>
            <a:r>
              <a:rPr lang="en-US" altLang="ja-JP" sz="3600" dirty="0">
                <a:solidFill>
                  <a:srgbClr val="FF0000"/>
                </a:solidFill>
              </a:rPr>
              <a:t>	</a:t>
            </a:r>
            <a:r>
              <a:rPr lang="ja-JP" altLang="en-US" sz="3600" dirty="0"/>
              <a:t>➡</a:t>
            </a:r>
            <a:r>
              <a:rPr lang="en-US" altLang="ja-JP" sz="3600" dirty="0"/>
              <a:t>	</a:t>
            </a:r>
            <a:r>
              <a:rPr lang="ja-JP" altLang="en-US" sz="3600" dirty="0"/>
              <a:t>関数呼出しの際に実際に渡す値。</a:t>
            </a:r>
            <a:endParaRPr lang="en-US" altLang="ja-JP" sz="3600" dirty="0">
              <a:solidFill>
                <a:srgbClr val="FF0000"/>
              </a:solidFill>
            </a:endParaRPr>
          </a:p>
          <a:p>
            <a:pPr marL="0" indent="0">
              <a:lnSpc>
                <a:spcPct val="150000"/>
              </a:lnSpc>
              <a:buNone/>
            </a:pPr>
            <a:r>
              <a:rPr lang="ja-JP" altLang="en-US" sz="3600" dirty="0">
                <a:solidFill>
                  <a:srgbClr val="FF0000"/>
                </a:solidFill>
              </a:rPr>
              <a:t>戻り値	</a:t>
            </a:r>
            <a:r>
              <a:rPr lang="ja-JP" altLang="en-US" sz="3600" dirty="0"/>
              <a:t>➡</a:t>
            </a:r>
            <a:r>
              <a:rPr lang="en-US" altLang="ja-JP" sz="3600" dirty="0"/>
              <a:t>	</a:t>
            </a:r>
            <a:r>
              <a:rPr lang="ja-JP" altLang="en-US" sz="3600" dirty="0"/>
              <a:t>関数終了後、呼出し元に渡される値。</a:t>
            </a:r>
            <a:r>
              <a:rPr lang="en-US" altLang="ja-JP" dirty="0"/>
              <a:t/>
            </a:r>
            <a:br>
              <a:rPr lang="en-US" altLang="ja-JP" dirty="0"/>
            </a:br>
            <a:r>
              <a:rPr lang="en-US" altLang="ja-JP" dirty="0"/>
              <a:t>			</a:t>
            </a:r>
            <a:r>
              <a:rPr lang="en-US" altLang="ja-JP" sz="3600" dirty="0"/>
              <a:t>return </a:t>
            </a:r>
            <a:r>
              <a:rPr lang="ja-JP" altLang="en-US" sz="3600" dirty="0"/>
              <a:t>によって定義する。</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149</a:t>
            </a:fld>
            <a:endParaRPr kumimoji="1" lang="ja-JP" altLang="en-US" dirty="0"/>
          </a:p>
        </p:txBody>
      </p:sp>
    </p:spTree>
    <p:extLst>
      <p:ext uri="{BB962C8B-B14F-4D97-AF65-F5344CB8AC3E}">
        <p14:creationId xmlns:p14="http://schemas.microsoft.com/office/powerpoint/2010/main" val="114096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06147-9E77-4695-8BC6-C2B556FE521C}"/>
              </a:ext>
            </a:extLst>
          </p:cNvPr>
          <p:cNvSpPr>
            <a:spLocks noGrp="1"/>
          </p:cNvSpPr>
          <p:nvPr>
            <p:ph type="title"/>
          </p:nvPr>
        </p:nvSpPr>
        <p:spPr/>
        <p:txBody>
          <a:bodyPr/>
          <a:lstStyle/>
          <a:p>
            <a:r>
              <a:rPr kumimoji="1" lang="en-US" altLang="ja-JP" dirty="0"/>
              <a:t>Web</a:t>
            </a:r>
            <a:r>
              <a:rPr kumimoji="1" lang="ja-JP" altLang="en-US" dirty="0"/>
              <a:t>アプリ</a:t>
            </a:r>
          </a:p>
        </p:txBody>
      </p:sp>
      <p:sp>
        <p:nvSpPr>
          <p:cNvPr id="3" name="コンテンツ プレースホルダー 2">
            <a:extLst>
              <a:ext uri="{FF2B5EF4-FFF2-40B4-BE49-F238E27FC236}">
                <a16:creationId xmlns:a16="http://schemas.microsoft.com/office/drawing/2014/main" id="{15C6379B-ABB7-4E74-8D50-95D5A5151E3C}"/>
              </a:ext>
            </a:extLst>
          </p:cNvPr>
          <p:cNvSpPr>
            <a:spLocks noGrp="1"/>
          </p:cNvSpPr>
          <p:nvPr>
            <p:ph idx="1"/>
          </p:nvPr>
        </p:nvSpPr>
        <p:spPr>
          <a:xfrm>
            <a:off x="367862" y="1040524"/>
            <a:ext cx="11498317" cy="4256690"/>
          </a:xfrm>
        </p:spPr>
        <p:txBody>
          <a:bodyPr>
            <a:normAutofit/>
          </a:bodyPr>
          <a:lstStyle/>
          <a:p>
            <a:r>
              <a:rPr lang="ja-JP" altLang="en-US" dirty="0"/>
              <a:t>対話型が主体</a:t>
            </a:r>
            <a:endParaRPr lang="en-US" altLang="ja-JP" dirty="0"/>
          </a:p>
          <a:p>
            <a:pPr lvl="1"/>
            <a:r>
              <a:rPr lang="ja-JP" altLang="en-US" dirty="0"/>
              <a:t>ユーザーの行動に合わせて内容・処理が変化</a:t>
            </a:r>
            <a:endParaRPr kumimoji="1" lang="en-US" altLang="ja-JP" dirty="0"/>
          </a:p>
          <a:p>
            <a:endParaRPr kumimoji="1" lang="en-US" altLang="ja-JP" dirty="0"/>
          </a:p>
          <a:p>
            <a:r>
              <a:rPr kumimoji="1" lang="ja-JP" altLang="en-US" dirty="0"/>
              <a:t>検索機能やフォーム入力、購入などの操作</a:t>
            </a:r>
            <a:endParaRPr lang="en-US" altLang="ja-JP" dirty="0"/>
          </a:p>
          <a:p>
            <a:pPr lvl="1"/>
            <a:r>
              <a:rPr kumimoji="1" lang="en-US" altLang="ja-JP" dirty="0"/>
              <a:t>Amazon</a:t>
            </a:r>
            <a:r>
              <a:rPr kumimoji="1" lang="ja-JP" altLang="en-US" dirty="0"/>
              <a:t>などの</a:t>
            </a:r>
            <a:r>
              <a:rPr kumimoji="1" lang="en-US" altLang="ja-JP" dirty="0"/>
              <a:t>EC</a:t>
            </a:r>
            <a:r>
              <a:rPr kumimoji="1" lang="ja-JP" altLang="en-US" dirty="0"/>
              <a:t>サイト</a:t>
            </a:r>
            <a:endParaRPr lang="en-US" altLang="ja-JP" dirty="0"/>
          </a:p>
          <a:p>
            <a:pPr lvl="1"/>
            <a:r>
              <a:rPr lang="ja-JP" altLang="en-US" dirty="0"/>
              <a:t>厳密には対話と情報が組み合わさった</a:t>
            </a:r>
            <a:r>
              <a:rPr lang="en-US" altLang="ja-JP" dirty="0"/>
              <a:t>Web</a:t>
            </a:r>
            <a:r>
              <a:rPr lang="ja-JP" altLang="en-US" dirty="0"/>
              <a:t>サイトになる</a:t>
            </a:r>
            <a:endParaRPr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91D6BFD3-6DDC-47C7-B5D8-E8A248B0BAD4}" type="slidenum">
              <a:rPr kumimoji="1" lang="ja-JP" altLang="en-US" smtClean="0"/>
              <a:t>15</a:t>
            </a:fld>
            <a:endParaRPr kumimoji="1" lang="ja-JP" altLang="en-US"/>
          </a:p>
        </p:txBody>
      </p:sp>
    </p:spTree>
    <p:extLst>
      <p:ext uri="{BB962C8B-B14F-4D97-AF65-F5344CB8AC3E}">
        <p14:creationId xmlns:p14="http://schemas.microsoft.com/office/powerpoint/2010/main" val="212152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変数のスコープ</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150</a:t>
            </a:fld>
            <a:endParaRPr kumimoji="1" lang="ja-JP" altLang="en-US" dirty="0"/>
          </a:p>
        </p:txBody>
      </p:sp>
    </p:spTree>
    <p:extLst>
      <p:ext uri="{BB962C8B-B14F-4D97-AF65-F5344CB8AC3E}">
        <p14:creationId xmlns:p14="http://schemas.microsoft.com/office/powerpoint/2010/main" val="2235531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スコープ</a:t>
            </a: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a:t>変数を使える</a:t>
            </a:r>
            <a:r>
              <a:rPr lang="ja-JP" altLang="en-US" sz="3600" dirty="0">
                <a:solidFill>
                  <a:srgbClr val="FF0000"/>
                </a:solidFill>
              </a:rPr>
              <a:t>有効範囲</a:t>
            </a:r>
            <a:r>
              <a:rPr lang="ja-JP" altLang="en-US" sz="3600" dirty="0"/>
              <a:t>のこと</a:t>
            </a:r>
            <a:endParaRPr lang="en-US" altLang="ja-JP" sz="3600" dirty="0"/>
          </a:p>
          <a:p>
            <a:pPr marL="0" indent="0">
              <a:buNone/>
            </a:pPr>
            <a:endParaRPr lang="en-US" altLang="ja-JP" sz="3600" dirty="0">
              <a:solidFill>
                <a:srgbClr val="FF0000"/>
              </a:solidFill>
            </a:endParaRPr>
          </a:p>
          <a:p>
            <a:pPr marL="0" indent="0">
              <a:buNone/>
            </a:pPr>
            <a:r>
              <a:rPr lang="ja-JP" altLang="en-US" sz="3600" dirty="0"/>
              <a:t>変数には種類があり、その有効範囲が違う</a:t>
            </a:r>
            <a:endParaRPr lang="en-US" altLang="ja-JP" sz="3600" dirty="0"/>
          </a:p>
          <a:p>
            <a:pPr marL="0" indent="0">
              <a:buNone/>
            </a:pPr>
            <a:r>
              <a:rPr lang="ja-JP" altLang="en-US" sz="3600" dirty="0"/>
              <a:t>有効範囲を超えた変数は扱うことができない</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151</a:t>
            </a:fld>
            <a:endParaRPr kumimoji="1" lang="ja-JP" altLang="en-US"/>
          </a:p>
        </p:txBody>
      </p:sp>
    </p:spTree>
    <p:extLst>
      <p:ext uri="{BB962C8B-B14F-4D97-AF65-F5344CB8AC3E}">
        <p14:creationId xmlns:p14="http://schemas.microsoft.com/office/powerpoint/2010/main" val="6400972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ローカル変数</a:t>
            </a:r>
          </a:p>
        </p:txBody>
      </p:sp>
      <p:sp>
        <p:nvSpPr>
          <p:cNvPr id="3" name="コンテンツ プレースホルダ 2"/>
          <p:cNvSpPr>
            <a:spLocks noGrp="1"/>
          </p:cNvSpPr>
          <p:nvPr>
            <p:ph idx="1"/>
          </p:nvPr>
        </p:nvSpPr>
        <p:spPr>
          <a:xfrm>
            <a:off x="914400" y="1600200"/>
            <a:ext cx="10580914" cy="4925144"/>
          </a:xfrm>
        </p:spPr>
        <p:txBody>
          <a:bodyPr>
            <a:normAutofit/>
          </a:bodyPr>
          <a:lstStyle/>
          <a:p>
            <a:pPr marL="0" indent="0">
              <a:lnSpc>
                <a:spcPts val="4600"/>
              </a:lnSpc>
              <a:spcBef>
                <a:spcPts val="600"/>
              </a:spcBef>
              <a:buNone/>
            </a:pPr>
            <a:r>
              <a:rPr lang="ja-JP" altLang="en-US" sz="3600" dirty="0">
                <a:solidFill>
                  <a:srgbClr val="FF0000"/>
                </a:solidFill>
              </a:rPr>
              <a:t>関数の中で宣言</a:t>
            </a:r>
            <a:r>
              <a:rPr lang="ja-JP" altLang="en-US" sz="3600" dirty="0"/>
              <a:t>されている変数</a:t>
            </a:r>
            <a:endParaRPr lang="en-US" altLang="ja-JP" sz="3600" dirty="0"/>
          </a:p>
          <a:p>
            <a:pPr marL="0" indent="0">
              <a:lnSpc>
                <a:spcPts val="4600"/>
              </a:lnSpc>
              <a:spcBef>
                <a:spcPts val="600"/>
              </a:spcBef>
              <a:buNone/>
            </a:pPr>
            <a:endParaRPr lang="en-US" altLang="ja-JP" sz="3600" dirty="0"/>
          </a:p>
          <a:p>
            <a:pPr marL="0" indent="0">
              <a:lnSpc>
                <a:spcPts val="4600"/>
              </a:lnSpc>
              <a:spcBef>
                <a:spcPts val="600"/>
              </a:spcBef>
              <a:buNone/>
            </a:pPr>
            <a:r>
              <a:rPr lang="ja-JP" altLang="en-US" sz="3600" dirty="0"/>
              <a:t>宣言された関数で</a:t>
            </a:r>
            <a:r>
              <a:rPr lang="ja-JP" altLang="en-US" sz="3600" dirty="0">
                <a:solidFill>
                  <a:srgbClr val="FF0000"/>
                </a:solidFill>
              </a:rPr>
              <a:t>独立</a:t>
            </a:r>
            <a:r>
              <a:rPr lang="ja-JP" altLang="en-US" dirty="0"/>
              <a:t>しており</a:t>
            </a:r>
            <a:r>
              <a:rPr lang="en-US" altLang="ja-JP" dirty="0"/>
              <a:t/>
            </a:r>
            <a:br>
              <a:rPr lang="en-US" altLang="ja-JP" dirty="0"/>
            </a:br>
            <a:r>
              <a:rPr lang="ja-JP" altLang="en-US" dirty="0"/>
              <a:t>その</a:t>
            </a:r>
            <a:r>
              <a:rPr lang="ja-JP" altLang="en-US" sz="3600" dirty="0"/>
              <a:t>関数内でしか変数の数値は変更できない</a:t>
            </a:r>
            <a:endParaRPr lang="en-US" altLang="ja-JP" sz="3600" dirty="0"/>
          </a:p>
          <a:p>
            <a:pPr>
              <a:lnSpc>
                <a:spcPts val="4600"/>
              </a:lnSpc>
              <a:spcBef>
                <a:spcPts val="600"/>
              </a:spcBef>
            </a:pPr>
            <a:endParaRPr lang="en-US" altLang="ja-JP" sz="3600" dirty="0"/>
          </a:p>
          <a:p>
            <a:pPr>
              <a:lnSpc>
                <a:spcPts val="4600"/>
              </a:lnSpc>
              <a:spcBef>
                <a:spcPts val="600"/>
              </a:spcBef>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152</a:t>
            </a:fld>
            <a:endParaRPr kumimoji="1" lang="ja-JP" altLang="en-US"/>
          </a:p>
        </p:txBody>
      </p:sp>
    </p:spTree>
    <p:extLst>
      <p:ext uri="{BB962C8B-B14F-4D97-AF65-F5344CB8AC3E}">
        <p14:creationId xmlns:p14="http://schemas.microsoft.com/office/powerpoint/2010/main" val="30979754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838200" y="2778370"/>
            <a:ext cx="3241431" cy="8264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グローバル変数</a:t>
            </a:r>
          </a:p>
        </p:txBody>
      </p:sp>
      <p:sp>
        <p:nvSpPr>
          <p:cNvPr id="3" name="コンテンツ プレースホルダ 2"/>
          <p:cNvSpPr>
            <a:spLocks noGrp="1"/>
          </p:cNvSpPr>
          <p:nvPr>
            <p:ph idx="1"/>
          </p:nvPr>
        </p:nvSpPr>
        <p:spPr>
          <a:xfrm>
            <a:off x="838200" y="1565030"/>
            <a:ext cx="10515600" cy="4783015"/>
          </a:xfrm>
        </p:spPr>
        <p:txBody>
          <a:bodyPr>
            <a:normAutofit/>
          </a:bodyPr>
          <a:lstStyle/>
          <a:p>
            <a:pPr marL="0" indent="0">
              <a:lnSpc>
                <a:spcPts val="4600"/>
              </a:lnSpc>
              <a:spcBef>
                <a:spcPts val="600"/>
              </a:spcBef>
              <a:buNone/>
            </a:pPr>
            <a:r>
              <a:rPr lang="ja-JP" altLang="en-US" sz="3600" dirty="0">
                <a:solidFill>
                  <a:srgbClr val="FF0000"/>
                </a:solidFill>
              </a:rPr>
              <a:t>関数の外で宣言</a:t>
            </a:r>
            <a:r>
              <a:rPr lang="ja-JP" altLang="en-US" sz="3600" dirty="0"/>
              <a:t>されている変数</a:t>
            </a:r>
            <a:endParaRPr lang="en-US" altLang="ja-JP" sz="3600" dirty="0"/>
          </a:p>
          <a:p>
            <a:pPr marL="0" indent="0">
              <a:lnSpc>
                <a:spcPts val="4600"/>
              </a:lnSpc>
              <a:spcBef>
                <a:spcPts val="600"/>
              </a:spcBef>
              <a:buNone/>
            </a:pPr>
            <a:endParaRPr lang="en-US" altLang="ja-JP" sz="3600" dirty="0"/>
          </a:p>
          <a:p>
            <a:pPr marL="0" indent="0">
              <a:lnSpc>
                <a:spcPts val="4600"/>
              </a:lnSpc>
              <a:spcBef>
                <a:spcPts val="600"/>
              </a:spcBef>
              <a:buNone/>
            </a:pPr>
            <a:r>
              <a:rPr lang="ja-JP" altLang="en-US" sz="3600" dirty="0" err="1">
                <a:solidFill>
                  <a:srgbClr val="FF0000"/>
                </a:solidFill>
              </a:rPr>
              <a:t>ｇ</a:t>
            </a:r>
            <a:r>
              <a:rPr lang="en-US" altLang="ja-JP" sz="3600" dirty="0" err="1">
                <a:solidFill>
                  <a:srgbClr val="FF0000"/>
                </a:solidFill>
              </a:rPr>
              <a:t>lobal</a:t>
            </a:r>
            <a:r>
              <a:rPr lang="ja-JP" altLang="en-US" sz="3600" dirty="0">
                <a:solidFill>
                  <a:srgbClr val="FF0000"/>
                </a:solidFill>
              </a:rPr>
              <a:t>　</a:t>
            </a:r>
            <a:r>
              <a:rPr lang="en-US" altLang="ja-JP" sz="3600" dirty="0">
                <a:solidFill>
                  <a:srgbClr val="FF0000"/>
                </a:solidFill>
              </a:rPr>
              <a:t>$</a:t>
            </a:r>
            <a:r>
              <a:rPr lang="ja-JP" altLang="en-US" sz="3600" dirty="0">
                <a:solidFill>
                  <a:srgbClr val="FF0000"/>
                </a:solidFill>
              </a:rPr>
              <a:t>変数名 　</a:t>
            </a:r>
            <a:r>
              <a:rPr lang="ja-JP" altLang="en-US" sz="3600" dirty="0">
                <a:solidFill>
                  <a:schemeClr val="tx2"/>
                </a:solidFill>
              </a:rPr>
              <a:t>で</a:t>
            </a:r>
            <a:endParaRPr lang="en-US" altLang="ja-JP" sz="3600" dirty="0">
              <a:solidFill>
                <a:schemeClr val="tx2"/>
              </a:solidFill>
            </a:endParaRPr>
          </a:p>
          <a:p>
            <a:pPr marL="0" indent="0">
              <a:lnSpc>
                <a:spcPts val="4600"/>
              </a:lnSpc>
              <a:spcBef>
                <a:spcPts val="600"/>
              </a:spcBef>
              <a:buNone/>
            </a:pPr>
            <a:endParaRPr lang="en-US" altLang="ja-JP" sz="3600" dirty="0">
              <a:solidFill>
                <a:schemeClr val="tx2"/>
              </a:solidFill>
            </a:endParaRPr>
          </a:p>
          <a:p>
            <a:pPr marL="0" indent="0">
              <a:lnSpc>
                <a:spcPts val="4600"/>
              </a:lnSpc>
              <a:spcBef>
                <a:spcPts val="600"/>
              </a:spcBef>
              <a:buNone/>
            </a:pPr>
            <a:r>
              <a:rPr lang="ja-JP" altLang="en-US" sz="3600" dirty="0">
                <a:solidFill>
                  <a:srgbClr val="FF0000"/>
                </a:solidFill>
              </a:rPr>
              <a:t>すべての関数から値を参照・変更</a:t>
            </a:r>
            <a:r>
              <a:rPr lang="ja-JP" altLang="en-US" sz="3600" dirty="0"/>
              <a:t>することができる</a:t>
            </a: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153</a:t>
            </a:fld>
            <a:endParaRPr kumimoji="1" lang="ja-JP" altLang="en-US"/>
          </a:p>
        </p:txBody>
      </p:sp>
    </p:spTree>
    <p:extLst>
      <p:ext uri="{BB962C8B-B14F-4D97-AF65-F5344CB8AC3E}">
        <p14:creationId xmlns:p14="http://schemas.microsoft.com/office/powerpoint/2010/main" val="24338980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やってみよう：スコープ</a:t>
            </a:r>
          </a:p>
        </p:txBody>
      </p:sp>
      <p:sp>
        <p:nvSpPr>
          <p:cNvPr id="3" name="コンテンツ プレースホルダー 2"/>
          <p:cNvSpPr>
            <a:spLocks noGrp="1"/>
          </p:cNvSpPr>
          <p:nvPr>
            <p:ph idx="1"/>
          </p:nvPr>
        </p:nvSpPr>
        <p:spPr>
          <a:xfrm>
            <a:off x="1585786" y="5873261"/>
            <a:ext cx="9474938" cy="674546"/>
          </a:xfrm>
        </p:spPr>
        <p:txBody>
          <a:bodyPr>
            <a:normAutofit lnSpcReduction="10000"/>
          </a:bodyPr>
          <a:lstStyle/>
          <a:p>
            <a:pPr marL="0" indent="0">
              <a:buNone/>
            </a:pPr>
            <a:r>
              <a:rPr lang="en-US" altLang="ja-JP" dirty="0"/>
              <a:t>15_scope.php</a:t>
            </a:r>
            <a:r>
              <a:rPr lang="ja-JP" altLang="en-US" dirty="0"/>
              <a:t>を作成しコードを入力しましょう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154</a:t>
            </a:fld>
            <a:endParaRPr kumimoji="1" lang="ja-JP" altLang="en-US"/>
          </a:p>
        </p:txBody>
      </p:sp>
      <p:pic>
        <p:nvPicPr>
          <p:cNvPr id="5" name="図 4"/>
          <p:cNvPicPr>
            <a:picLocks noChangeAspect="1"/>
          </p:cNvPicPr>
          <p:nvPr/>
        </p:nvPicPr>
        <p:blipFill>
          <a:blip r:embed="rId2"/>
          <a:stretch>
            <a:fillRect/>
          </a:stretch>
        </p:blipFill>
        <p:spPr>
          <a:xfrm>
            <a:off x="2821649" y="874914"/>
            <a:ext cx="6548702" cy="4998347"/>
          </a:xfrm>
          <a:prstGeom prst="rect">
            <a:avLst/>
          </a:prstGeom>
        </p:spPr>
      </p:pic>
    </p:spTree>
    <p:extLst>
      <p:ext uri="{BB962C8B-B14F-4D97-AF65-F5344CB8AC3E}">
        <p14:creationId xmlns:p14="http://schemas.microsoft.com/office/powerpoint/2010/main" val="794475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ひとことまとめ</a:t>
            </a:r>
          </a:p>
        </p:txBody>
      </p:sp>
      <p:sp>
        <p:nvSpPr>
          <p:cNvPr id="5" name="コンテンツ プレースホルダー 2"/>
          <p:cNvSpPr>
            <a:spLocks noGrp="1"/>
          </p:cNvSpPr>
          <p:nvPr>
            <p:ph idx="1"/>
          </p:nvPr>
        </p:nvSpPr>
        <p:spPr>
          <a:xfrm>
            <a:off x="200024" y="1843314"/>
            <a:ext cx="11801475" cy="2957286"/>
          </a:xfrm>
        </p:spPr>
        <p:txBody>
          <a:bodyPr>
            <a:normAutofit/>
          </a:bodyPr>
          <a:lstStyle/>
          <a:p>
            <a:pPr marL="0" indent="0">
              <a:buNone/>
            </a:pPr>
            <a:r>
              <a:rPr lang="ja-JP" altLang="en-US" dirty="0">
                <a:solidFill>
                  <a:srgbClr val="FF0000"/>
                </a:solidFill>
              </a:rPr>
              <a:t>変数のスコープ</a:t>
            </a:r>
            <a:r>
              <a:rPr lang="en-US" altLang="ja-JP" dirty="0">
                <a:solidFill>
                  <a:srgbClr val="FF0000"/>
                </a:solidFill>
              </a:rPr>
              <a:t>	</a:t>
            </a:r>
            <a:r>
              <a:rPr lang="ja-JP" altLang="en-US" dirty="0"/>
              <a:t>➡</a:t>
            </a:r>
            <a:r>
              <a:rPr lang="en-US" altLang="ja-JP" dirty="0"/>
              <a:t>	</a:t>
            </a:r>
            <a:r>
              <a:rPr lang="ja-JP" altLang="en-US" dirty="0"/>
              <a:t>変数を扱える範囲のこと</a:t>
            </a:r>
            <a:endParaRPr lang="en-US" altLang="ja-JP" dirty="0">
              <a:solidFill>
                <a:srgbClr val="FF0000"/>
              </a:solidFill>
            </a:endParaRPr>
          </a:p>
          <a:p>
            <a:pPr marL="0" indent="0">
              <a:buNone/>
            </a:pPr>
            <a:r>
              <a:rPr lang="ja-JP" altLang="en-US" dirty="0">
                <a:solidFill>
                  <a:srgbClr val="FF0000"/>
                </a:solidFill>
              </a:rPr>
              <a:t>ローカル変数</a:t>
            </a:r>
            <a:r>
              <a:rPr lang="en-US" altLang="ja-JP" dirty="0">
                <a:solidFill>
                  <a:srgbClr val="FF0000"/>
                </a:solidFill>
              </a:rPr>
              <a:t>		</a:t>
            </a:r>
            <a:r>
              <a:rPr lang="ja-JP" altLang="en-US" dirty="0"/>
              <a:t>➡</a:t>
            </a:r>
            <a:r>
              <a:rPr lang="en-US" altLang="ja-JP" dirty="0"/>
              <a:t>	</a:t>
            </a:r>
            <a:r>
              <a:rPr lang="ja-JP" altLang="en-US" dirty="0"/>
              <a:t>宣言された関数内をスコープ</a:t>
            </a:r>
            <a:r>
              <a:rPr lang="en-US" altLang="ja-JP" dirty="0"/>
              <a:t/>
            </a:r>
            <a:br>
              <a:rPr lang="en-US" altLang="ja-JP" dirty="0"/>
            </a:br>
            <a:r>
              <a:rPr lang="en-US" altLang="ja-JP" dirty="0"/>
              <a:t>					</a:t>
            </a:r>
            <a:r>
              <a:rPr lang="ja-JP" altLang="en-US" dirty="0"/>
              <a:t>とする変数</a:t>
            </a:r>
            <a:endParaRPr lang="en-US" altLang="ja-JP" dirty="0"/>
          </a:p>
          <a:p>
            <a:pPr marL="0" indent="0">
              <a:buNone/>
            </a:pPr>
            <a:r>
              <a:rPr lang="ja-JP" altLang="en-US" dirty="0">
                <a:solidFill>
                  <a:srgbClr val="FF0000"/>
                </a:solidFill>
              </a:rPr>
              <a:t>グローバル変数</a:t>
            </a:r>
            <a:r>
              <a:rPr lang="en-US" altLang="ja-JP" dirty="0">
                <a:solidFill>
                  <a:srgbClr val="FF0000"/>
                </a:solidFill>
              </a:rPr>
              <a:t>	</a:t>
            </a:r>
            <a:r>
              <a:rPr lang="ja-JP" altLang="en-US" dirty="0"/>
              <a:t>➡</a:t>
            </a:r>
            <a:r>
              <a:rPr lang="en-US" altLang="ja-JP" dirty="0"/>
              <a:t>	</a:t>
            </a:r>
            <a:r>
              <a:rPr lang="ja-JP" altLang="en-US" dirty="0"/>
              <a:t>全ての関数をスコープとする変数</a:t>
            </a:r>
            <a:endParaRPr lang="en-US" altLang="ja-JP" dirty="0"/>
          </a:p>
          <a:p>
            <a:pPr marL="0" indent="0">
              <a:buNone/>
            </a:pPr>
            <a:endParaRPr lang="en-US" altLang="ja-JP" dirty="0">
              <a:solidFill>
                <a:srgbClr val="FF0000"/>
              </a:solidFill>
            </a:endParaRP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155</a:t>
            </a:fld>
            <a:endParaRPr kumimoji="1" lang="ja-JP" altLang="en-US"/>
          </a:p>
        </p:txBody>
      </p:sp>
    </p:spTree>
    <p:extLst>
      <p:ext uri="{BB962C8B-B14F-4D97-AF65-F5344CB8AC3E}">
        <p14:creationId xmlns:p14="http://schemas.microsoft.com/office/powerpoint/2010/main" val="12384312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静的変数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156</a:t>
            </a:fld>
            <a:endParaRPr kumimoji="1" lang="ja-JP" altLang="en-US" dirty="0"/>
          </a:p>
        </p:txBody>
      </p:sp>
    </p:spTree>
    <p:extLst>
      <p:ext uri="{BB962C8B-B14F-4D97-AF65-F5344CB8AC3E}">
        <p14:creationId xmlns:p14="http://schemas.microsoft.com/office/powerpoint/2010/main" val="36975320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前提：</a:t>
            </a:r>
            <a:r>
              <a:rPr kumimoji="1" lang="ja-JP" altLang="en-US" dirty="0"/>
              <a:t>メモリ</a:t>
            </a:r>
          </a:p>
        </p:txBody>
      </p:sp>
      <p:sp>
        <p:nvSpPr>
          <p:cNvPr id="3" name="コンテンツ プレースホルダー 2"/>
          <p:cNvSpPr>
            <a:spLocks noGrp="1"/>
          </p:cNvSpPr>
          <p:nvPr>
            <p:ph idx="1"/>
          </p:nvPr>
        </p:nvSpPr>
        <p:spPr>
          <a:xfrm>
            <a:off x="362858" y="1656443"/>
            <a:ext cx="11654972" cy="2242600"/>
          </a:xfrm>
        </p:spPr>
        <p:txBody>
          <a:bodyPr>
            <a:normAutofit/>
          </a:bodyPr>
          <a:lstStyle/>
          <a:p>
            <a:pPr marL="0" indent="0">
              <a:buNone/>
            </a:pPr>
            <a:r>
              <a:rPr kumimoji="1" lang="ja-JP" altLang="en-US" dirty="0"/>
              <a:t>コンピュータの記憶装置</a:t>
            </a:r>
            <a:endParaRPr kumimoji="1" lang="en-US" altLang="ja-JP" dirty="0"/>
          </a:p>
          <a:p>
            <a:pPr marL="0" indent="0">
              <a:buNone/>
            </a:pPr>
            <a:r>
              <a:rPr lang="ja-JP" altLang="en-US" dirty="0"/>
              <a:t>プログラム本体や計算結果など様々なデータが保管される</a:t>
            </a:r>
            <a:endParaRPr lang="en-US" altLang="ja-JP" dirty="0"/>
          </a:p>
        </p:txBody>
      </p:sp>
      <p:grpSp>
        <p:nvGrpSpPr>
          <p:cNvPr id="15" name="グループ化 14"/>
          <p:cNvGrpSpPr/>
          <p:nvPr/>
        </p:nvGrpSpPr>
        <p:grpSpPr>
          <a:xfrm>
            <a:off x="1346200" y="3957008"/>
            <a:ext cx="9757228" cy="2141158"/>
            <a:chOff x="838200" y="3623179"/>
            <a:chExt cx="9757228" cy="2141158"/>
          </a:xfrm>
        </p:grpSpPr>
        <p:sp>
          <p:nvSpPr>
            <p:cNvPr id="5" name="正方形/長方形 4"/>
            <p:cNvSpPr/>
            <p:nvPr/>
          </p:nvSpPr>
          <p:spPr>
            <a:xfrm>
              <a:off x="7068457" y="4414612"/>
              <a:ext cx="2844800" cy="1077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CPU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838200" y="4414612"/>
              <a:ext cx="2844800" cy="107791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メモリ</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8" name="右矢印 7"/>
            <p:cNvSpPr/>
            <p:nvPr/>
          </p:nvSpPr>
          <p:spPr>
            <a:xfrm>
              <a:off x="3904342" y="5064805"/>
              <a:ext cx="2977474" cy="330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213735" y="5395005"/>
              <a:ext cx="2854721"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命令や計算結果の読出し</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1" name="右矢印 10"/>
            <p:cNvSpPr/>
            <p:nvPr/>
          </p:nvSpPr>
          <p:spPr>
            <a:xfrm rot="10800000">
              <a:off x="3832950" y="4490308"/>
              <a:ext cx="2977474" cy="386492"/>
            </a:xfrm>
            <a:prstGeom prs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302578" y="4045280"/>
              <a:ext cx="2146300"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計算結果の書込み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3" name="テキスト ボックス 12"/>
            <p:cNvSpPr txBox="1"/>
            <p:nvPr/>
          </p:nvSpPr>
          <p:spPr>
            <a:xfrm>
              <a:off x="7068456" y="3623179"/>
              <a:ext cx="2965351" cy="369332"/>
            </a:xfrm>
            <a:prstGeom prst="rect">
              <a:avLst/>
            </a:prstGeom>
            <a:noFill/>
          </p:spPr>
          <p:txBody>
            <a:bodyPr wrap="square" rtlCol="0">
              <a:spAutoFit/>
            </a:bodyPr>
            <a:lstStyle/>
            <a:p>
              <a:r>
                <a:rPr kumimoji="1" lang="ja-JP" altLang="en-US" dirty="0"/>
                <a:t>読出した命令通りに処理</a:t>
              </a:r>
            </a:p>
          </p:txBody>
        </p:sp>
        <p:sp>
          <p:nvSpPr>
            <p:cNvPr id="14" name="テキスト ボックス 13"/>
            <p:cNvSpPr txBox="1"/>
            <p:nvPr/>
          </p:nvSpPr>
          <p:spPr>
            <a:xfrm>
              <a:off x="7068456" y="3934546"/>
              <a:ext cx="3526972"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入力値や読出し値から計算</a:t>
              </a:r>
            </a:p>
          </p:txBody>
        </p:sp>
      </p:grpSp>
      <p:sp>
        <p:nvSpPr>
          <p:cNvPr id="7" name="スライド番号プレースホルダー 6"/>
          <p:cNvSpPr>
            <a:spLocks noGrp="1"/>
          </p:cNvSpPr>
          <p:nvPr>
            <p:ph type="sldNum" sz="quarter" idx="12"/>
          </p:nvPr>
        </p:nvSpPr>
        <p:spPr/>
        <p:txBody>
          <a:bodyPr/>
          <a:lstStyle/>
          <a:p>
            <a:fld id="{DDAA87E6-26F4-4CAD-96E5-E55ED5D15559}" type="slidenum">
              <a:rPr kumimoji="1" lang="ja-JP" altLang="en-US" smtClean="0"/>
              <a:t>157</a:t>
            </a:fld>
            <a:endParaRPr kumimoji="1" lang="ja-JP" altLang="en-US"/>
          </a:p>
        </p:txBody>
      </p:sp>
    </p:spTree>
    <p:extLst>
      <p:ext uri="{BB962C8B-B14F-4D97-AF65-F5344CB8AC3E}">
        <p14:creationId xmlns:p14="http://schemas.microsoft.com/office/powerpoint/2010/main" val="27358768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前提：アドレス</a:t>
            </a:r>
          </a:p>
        </p:txBody>
      </p:sp>
      <p:sp>
        <p:nvSpPr>
          <p:cNvPr id="5" name="コンテンツ プレースホルダー 2"/>
          <p:cNvSpPr>
            <a:spLocks noGrp="1"/>
          </p:cNvSpPr>
          <p:nvPr>
            <p:ph idx="1"/>
          </p:nvPr>
        </p:nvSpPr>
        <p:spPr>
          <a:xfrm>
            <a:off x="1151164" y="1387425"/>
            <a:ext cx="9364436" cy="1929437"/>
          </a:xfrm>
        </p:spPr>
        <p:txBody>
          <a:bodyPr>
            <a:normAutofit lnSpcReduction="10000"/>
          </a:bodyPr>
          <a:lstStyle/>
          <a:p>
            <a:pPr marL="0" indent="0">
              <a:buNone/>
            </a:pPr>
            <a:r>
              <a:rPr kumimoji="1" lang="ja-JP" altLang="en-US" dirty="0"/>
              <a:t>メモリ</a:t>
            </a:r>
            <a:r>
              <a:rPr kumimoji="1" lang="en-US" altLang="ja-JP" dirty="0"/>
              <a:t>1byte</a:t>
            </a:r>
            <a:r>
              <a:rPr kumimoji="1" lang="ja-JP" altLang="en-US" dirty="0"/>
              <a:t>毎に割り当てられた</a:t>
            </a:r>
            <a:r>
              <a:rPr lang="ja-JP" altLang="en-US" dirty="0"/>
              <a:t>番号</a:t>
            </a:r>
            <a:r>
              <a:rPr lang="en-US" altLang="ja-JP" dirty="0"/>
              <a:t>(</a:t>
            </a:r>
            <a:r>
              <a:rPr kumimoji="1" lang="ja-JP" altLang="en-US" dirty="0">
                <a:solidFill>
                  <a:srgbClr val="FF0000"/>
                </a:solidFill>
              </a:rPr>
              <a:t>番地</a:t>
            </a:r>
            <a:r>
              <a:rPr kumimoji="1" lang="en-US" altLang="ja-JP" dirty="0"/>
              <a:t>)</a:t>
            </a:r>
          </a:p>
          <a:p>
            <a:pPr marL="0" indent="0">
              <a:buNone/>
            </a:pPr>
            <a:r>
              <a:rPr lang="ja-JP" altLang="en-US" dirty="0"/>
              <a:t>プログラムや変数、関数など</a:t>
            </a:r>
            <a:r>
              <a:rPr lang="ja-JP" altLang="en-US" dirty="0">
                <a:solidFill>
                  <a:srgbClr val="FF0000"/>
                </a:solidFill>
              </a:rPr>
              <a:t>メモリ上にあるもの</a:t>
            </a:r>
            <a:r>
              <a:rPr lang="en-US" altLang="ja-JP" dirty="0">
                <a:solidFill>
                  <a:srgbClr val="FF0000"/>
                </a:solidFill>
              </a:rPr>
              <a:t/>
            </a:r>
            <a:br>
              <a:rPr lang="en-US" altLang="ja-JP" dirty="0">
                <a:solidFill>
                  <a:srgbClr val="FF0000"/>
                </a:solidFill>
              </a:rPr>
            </a:br>
            <a:r>
              <a:rPr lang="ja-JP" altLang="en-US" dirty="0">
                <a:solidFill>
                  <a:srgbClr val="FF0000"/>
                </a:solidFill>
              </a:rPr>
              <a:t>全てがアドレスを持つ</a:t>
            </a:r>
            <a:r>
              <a:rPr kumimoji="1" lang="en-US" altLang="ja-JP" dirty="0"/>
              <a:t>	</a:t>
            </a:r>
            <a:endParaRPr kumimoji="1" lang="en-US" altLang="ja-JP" sz="1800" dirty="0"/>
          </a:p>
        </p:txBody>
      </p:sp>
      <p:graphicFrame>
        <p:nvGraphicFramePr>
          <p:cNvPr id="17" name="表 16"/>
          <p:cNvGraphicFramePr>
            <a:graphicFrameLocks noGrp="1"/>
          </p:cNvGraphicFramePr>
          <p:nvPr/>
        </p:nvGraphicFramePr>
        <p:xfrm>
          <a:off x="2654300" y="3470763"/>
          <a:ext cx="5197929" cy="3068149"/>
        </p:xfrm>
        <a:graphic>
          <a:graphicData uri="http://schemas.openxmlformats.org/drawingml/2006/table">
            <a:tbl>
              <a:tblPr firstRow="1" bandRow="1">
                <a:tableStyleId>{5C22544A-7EE6-4342-B048-85BDC9FD1C3A}</a:tableStyleId>
              </a:tblPr>
              <a:tblGrid>
                <a:gridCol w="1612559">
                  <a:extLst>
                    <a:ext uri="{9D8B030D-6E8A-4147-A177-3AD203B41FA5}">
                      <a16:colId xmlns:a16="http://schemas.microsoft.com/office/drawing/2014/main" val="1405292259"/>
                    </a:ext>
                  </a:extLst>
                </a:gridCol>
                <a:gridCol w="3585370">
                  <a:extLst>
                    <a:ext uri="{9D8B030D-6E8A-4147-A177-3AD203B41FA5}">
                      <a16:colId xmlns:a16="http://schemas.microsoft.com/office/drawing/2014/main" val="2560733181"/>
                    </a:ext>
                  </a:extLst>
                </a:gridCol>
              </a:tblGrid>
              <a:tr h="438307">
                <a:tc>
                  <a:txBody>
                    <a:bodyPr/>
                    <a:lstStyle/>
                    <a:p>
                      <a:pPr algn="ctr"/>
                      <a:r>
                        <a:rPr kumimoji="1" lang="ja-JP" altLang="en-US" sz="2100" dirty="0">
                          <a:latin typeface="UD デジタル 教科書体 NK-R" panose="02020400000000000000" pitchFamily="18" charset="-128"/>
                          <a:ea typeface="UD デジタル 教科書体 NK-R" panose="02020400000000000000" pitchFamily="18" charset="-128"/>
                        </a:rPr>
                        <a:t>アドレス</a:t>
                      </a:r>
                    </a:p>
                  </a:txBody>
                  <a:tcPr marL="108076" marR="108076" marT="54038" marB="54038"/>
                </a:tc>
                <a:tc>
                  <a:txBody>
                    <a:bodyPr/>
                    <a:lstStyle/>
                    <a:p>
                      <a:pPr algn="ctr"/>
                      <a:r>
                        <a:rPr kumimoji="1" lang="ja-JP" altLang="en-US" sz="2100" dirty="0">
                          <a:latin typeface="UD デジタル 教科書体 NK-R" panose="02020400000000000000" pitchFamily="18" charset="-128"/>
                          <a:ea typeface="UD デジタル 教科書体 NK-R" panose="02020400000000000000" pitchFamily="18" charset="-128"/>
                        </a:rPr>
                        <a:t>メモリ</a:t>
                      </a:r>
                    </a:p>
                  </a:txBody>
                  <a:tcPr marL="108076" marR="108076" marT="54038" marB="54038"/>
                </a:tc>
                <a:extLst>
                  <a:ext uri="{0D108BD9-81ED-4DB2-BD59-A6C34878D82A}">
                    <a16:rowId xmlns:a16="http://schemas.microsoft.com/office/drawing/2014/main" val="931166897"/>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0x000000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0x000001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0x000002</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0x000003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0x000004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bl>
          </a:graphicData>
        </a:graphic>
      </p:graphicFrame>
      <p:sp>
        <p:nvSpPr>
          <p:cNvPr id="18" name="テキスト ボックス 17"/>
          <p:cNvSpPr txBox="1"/>
          <p:nvPr/>
        </p:nvSpPr>
        <p:spPr>
          <a:xfrm>
            <a:off x="3141703" y="6133336"/>
            <a:ext cx="553998" cy="446028"/>
          </a:xfrm>
          <a:prstGeom prst="rect">
            <a:avLst/>
          </a:prstGeom>
          <a:noFill/>
        </p:spPr>
        <p:txBody>
          <a:bodyPr vert="eaVert" wrap="squar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grpSp>
        <p:nvGrpSpPr>
          <p:cNvPr id="30" name="グループ化 29"/>
          <p:cNvGrpSpPr/>
          <p:nvPr/>
        </p:nvGrpSpPr>
        <p:grpSpPr>
          <a:xfrm>
            <a:off x="7813942" y="3927928"/>
            <a:ext cx="1462873" cy="399143"/>
            <a:chOff x="7813942" y="3927928"/>
            <a:chExt cx="1462873" cy="399143"/>
          </a:xfrm>
        </p:grpSpPr>
        <p:cxnSp>
          <p:nvCxnSpPr>
            <p:cNvPr id="20" name="直線コネクタ 19"/>
            <p:cNvCxnSpPr/>
            <p:nvPr/>
          </p:nvCxnSpPr>
          <p:spPr>
            <a:xfrm flipV="1">
              <a:off x="7813942" y="3927928"/>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813942" y="4327070"/>
              <a:ext cx="1125789"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44384" y="3942833"/>
              <a:ext cx="1332431" cy="369332"/>
            </a:xfrm>
            <a:prstGeom prst="rect">
              <a:avLst/>
            </a:prstGeom>
            <a:noFill/>
          </p:spPr>
          <p:txBody>
            <a:bodyPr wrap="squar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1byte</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158</a:t>
            </a:fld>
            <a:endParaRPr kumimoji="1" lang="ja-JP" altLang="en-US"/>
          </a:p>
        </p:txBody>
      </p:sp>
    </p:spTree>
    <p:extLst>
      <p:ext uri="{BB962C8B-B14F-4D97-AF65-F5344CB8AC3E}">
        <p14:creationId xmlns:p14="http://schemas.microsoft.com/office/powerpoint/2010/main" val="3732473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前提：変数とメモリ</a:t>
            </a:r>
            <a:endParaRPr kumimoji="1" lang="ja-JP" altLang="en-US" dirty="0"/>
          </a:p>
        </p:txBody>
      </p:sp>
      <p:sp>
        <p:nvSpPr>
          <p:cNvPr id="3" name="コンテンツ プレースホルダー 2"/>
          <p:cNvSpPr>
            <a:spLocks noGrp="1"/>
          </p:cNvSpPr>
          <p:nvPr>
            <p:ph idx="1"/>
          </p:nvPr>
        </p:nvSpPr>
        <p:spPr>
          <a:xfrm>
            <a:off x="838200" y="1825625"/>
            <a:ext cx="10515600" cy="663575"/>
          </a:xfrm>
        </p:spPr>
        <p:txBody>
          <a:bodyPr>
            <a:normAutofit lnSpcReduction="10000"/>
          </a:bodyPr>
          <a:lstStyle/>
          <a:p>
            <a:pPr marL="0" indent="0">
              <a:buNone/>
            </a:pPr>
            <a:r>
              <a:rPr kumimoji="1" lang="ja-JP" altLang="en-US" dirty="0"/>
              <a:t>変数</a:t>
            </a:r>
            <a:r>
              <a:rPr kumimoji="1" lang="en-US" altLang="ja-JP" dirty="0" err="1"/>
              <a:t>num</a:t>
            </a:r>
            <a:r>
              <a:rPr kumimoji="1" lang="ja-JP" altLang="en-US" dirty="0"/>
              <a:t>を宣言した場合</a:t>
            </a:r>
          </a:p>
        </p:txBody>
      </p:sp>
      <p:graphicFrame>
        <p:nvGraphicFramePr>
          <p:cNvPr id="5" name="表 4"/>
          <p:cNvGraphicFramePr>
            <a:graphicFrameLocks noGrp="1"/>
          </p:cNvGraphicFramePr>
          <p:nvPr/>
        </p:nvGraphicFramePr>
        <p:xfrm>
          <a:off x="952500" y="2670174"/>
          <a:ext cx="4584700" cy="3944763"/>
        </p:xfrm>
        <a:graphic>
          <a:graphicData uri="http://schemas.openxmlformats.org/drawingml/2006/table">
            <a:tbl>
              <a:tblPr firstRow="1" bandRow="1">
                <a:tableStyleId>{5C22544A-7EE6-4342-B048-85BDC9FD1C3A}</a:tableStyleId>
              </a:tblPr>
              <a:tblGrid>
                <a:gridCol w="1598032">
                  <a:extLst>
                    <a:ext uri="{9D8B030D-6E8A-4147-A177-3AD203B41FA5}">
                      <a16:colId xmlns:a16="http://schemas.microsoft.com/office/drawing/2014/main" val="1405292259"/>
                    </a:ext>
                  </a:extLst>
                </a:gridCol>
                <a:gridCol w="2986668">
                  <a:extLst>
                    <a:ext uri="{9D8B030D-6E8A-4147-A177-3AD203B41FA5}">
                      <a16:colId xmlns:a16="http://schemas.microsoft.com/office/drawing/2014/main" val="2560733181"/>
                    </a:ext>
                  </a:extLst>
                </a:gridCol>
              </a:tblGrid>
              <a:tr h="438307">
                <a:tc>
                  <a:txBody>
                    <a:bodyPr/>
                    <a:lstStyle/>
                    <a:p>
                      <a:pPr algn="ctr"/>
                      <a:r>
                        <a:rPr kumimoji="1" lang="ja-JP" altLang="en-US" sz="2100" dirty="0">
                          <a:latin typeface="UD デジタル 教科書体 NK-R" panose="02020400000000000000" pitchFamily="18" charset="-128"/>
                          <a:ea typeface="UD デジタル 教科書体 NK-R" panose="02020400000000000000" pitchFamily="18" charset="-128"/>
                        </a:rPr>
                        <a:t>アドレス</a:t>
                      </a:r>
                    </a:p>
                  </a:txBody>
                  <a:tcPr marL="108076" marR="108076" marT="54038" marB="54038"/>
                </a:tc>
                <a:tc>
                  <a:txBody>
                    <a:bodyPr/>
                    <a:lstStyle/>
                    <a:p>
                      <a:pPr algn="ctr"/>
                      <a:r>
                        <a:rPr kumimoji="1" lang="ja-JP" altLang="en-US" sz="2100" dirty="0">
                          <a:latin typeface="UD デジタル 教科書体 NK-R" panose="02020400000000000000" pitchFamily="18" charset="-128"/>
                          <a:ea typeface="UD デジタル 教科書体 NK-R" panose="02020400000000000000" pitchFamily="18" charset="-128"/>
                        </a:rPr>
                        <a:t>メモリ</a:t>
                      </a:r>
                    </a:p>
                  </a:txBody>
                  <a:tcPr marL="108076" marR="108076" marT="54038" marB="54038"/>
                </a:tc>
                <a:extLst>
                  <a:ext uri="{0D108BD9-81ED-4DB2-BD59-A6C34878D82A}">
                    <a16:rowId xmlns:a16="http://schemas.microsoft.com/office/drawing/2014/main" val="931166897"/>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102881292"/>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0xF75580</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29192790"/>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0xF75581</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04859384"/>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a:t>
                      </a:r>
                      <a:r>
                        <a:rPr kumimoji="1" lang="ja-JP" altLang="en-US" sz="2100" dirty="0">
                          <a:latin typeface="UD デジタル 教科書体 NK-R" panose="02020400000000000000" pitchFamily="18" charset="-128"/>
                          <a:ea typeface="UD デジタル 教科書体 NK-R" panose="02020400000000000000" pitchFamily="18" charset="-128"/>
                        </a:rPr>
                        <a:t>２</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0178125"/>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0xF75583</a:t>
                      </a: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458447839"/>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0xF75584</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2235677690"/>
                  </a:ext>
                </a:extLst>
              </a:tr>
              <a:tr h="438307">
                <a:tc>
                  <a:txBody>
                    <a:bodyPr/>
                    <a:lstStyle/>
                    <a:p>
                      <a:r>
                        <a:rPr kumimoji="1" lang="en-US" altLang="ja-JP" sz="2100" dirty="0">
                          <a:latin typeface="UD デジタル 教科書体 NK-R" panose="02020400000000000000" pitchFamily="18" charset="-128"/>
                          <a:ea typeface="UD デジタル 教科書体 NK-R" panose="02020400000000000000" pitchFamily="18" charset="-128"/>
                        </a:rPr>
                        <a:t>0xF75585</a:t>
                      </a:r>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3676700112"/>
                  </a:ext>
                </a:extLst>
              </a:tr>
              <a:tr h="438307">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tc>
                  <a:txBody>
                    <a:bodyPr/>
                    <a:lstStyle/>
                    <a:p>
                      <a:endParaRPr kumimoji="1" lang="ja-JP" altLang="en-US" sz="2100" dirty="0">
                        <a:latin typeface="UD デジタル 教科書体 NK-R" panose="02020400000000000000" pitchFamily="18" charset="-128"/>
                        <a:ea typeface="UD デジタル 教科書体 NK-R" panose="02020400000000000000" pitchFamily="18" charset="-128"/>
                      </a:endParaRPr>
                    </a:p>
                  </a:txBody>
                  <a:tcPr marL="108076" marR="108076" marT="54038" marB="54038"/>
                </a:tc>
                <a:extLst>
                  <a:ext uri="{0D108BD9-81ED-4DB2-BD59-A6C34878D82A}">
                    <a16:rowId xmlns:a16="http://schemas.microsoft.com/office/drawing/2014/main" val="85395917"/>
                  </a:ext>
                </a:extLst>
              </a:tr>
            </a:tbl>
          </a:graphicData>
        </a:graphic>
      </p:graphicFrame>
      <p:sp>
        <p:nvSpPr>
          <p:cNvPr id="6" name="テキスト ボックス 5"/>
          <p:cNvSpPr txBox="1"/>
          <p:nvPr/>
        </p:nvSpPr>
        <p:spPr>
          <a:xfrm>
            <a:off x="2595603" y="3085336"/>
            <a:ext cx="553998" cy="446028"/>
          </a:xfrm>
          <a:prstGeom prst="rect">
            <a:avLst/>
          </a:prstGeom>
          <a:noFill/>
        </p:spPr>
        <p:txBody>
          <a:bodyPr vert="eaVert" wrap="squar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595603" y="6122872"/>
            <a:ext cx="553998" cy="446028"/>
          </a:xfrm>
          <a:prstGeom prst="rect">
            <a:avLst/>
          </a:prstGeom>
          <a:noFill/>
        </p:spPr>
        <p:txBody>
          <a:bodyPr vert="eaVert" wrap="squar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8" name="コンテンツ プレースホルダー 2"/>
          <p:cNvSpPr txBox="1">
            <a:spLocks/>
          </p:cNvSpPr>
          <p:nvPr/>
        </p:nvSpPr>
        <p:spPr>
          <a:xfrm>
            <a:off x="6007100" y="2958161"/>
            <a:ext cx="5207000" cy="142481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整数が入る</a:t>
            </a:r>
            <a:r>
              <a:rPr lang="en-US" altLang="ja-JP" dirty="0"/>
              <a:t>	</a:t>
            </a:r>
            <a:r>
              <a:rPr lang="ja-JP" altLang="en-US" dirty="0"/>
              <a:t>➡</a:t>
            </a:r>
            <a:r>
              <a:rPr lang="en-US" altLang="ja-JP" dirty="0"/>
              <a:t>	4byte</a:t>
            </a:r>
          </a:p>
          <a:p>
            <a:pPr marL="0" indent="0">
              <a:buFont typeface="Arial" panose="020B0604020202020204" pitchFamily="34" charset="0"/>
              <a:buNone/>
            </a:pPr>
            <a:r>
              <a:rPr lang="ja-JP" altLang="en-US" dirty="0"/>
              <a:t>変数名</a:t>
            </a:r>
            <a:r>
              <a:rPr lang="en-US" altLang="ja-JP" dirty="0"/>
              <a:t>		</a:t>
            </a:r>
            <a:r>
              <a:rPr lang="ja-JP" altLang="en-US" dirty="0"/>
              <a:t>➡</a:t>
            </a:r>
            <a:r>
              <a:rPr lang="en-US" altLang="ja-JP" dirty="0"/>
              <a:t>	</a:t>
            </a:r>
            <a:r>
              <a:rPr lang="en-US" altLang="ja-JP" dirty="0" err="1"/>
              <a:t>num</a:t>
            </a:r>
            <a:r>
              <a:rPr lang="en-US" altLang="ja-JP" dirty="0"/>
              <a:t>	</a:t>
            </a:r>
            <a:endParaRPr lang="ja-JP" altLang="en-US" dirty="0"/>
          </a:p>
        </p:txBody>
      </p:sp>
      <p:sp>
        <p:nvSpPr>
          <p:cNvPr id="10" name="コンテンツ プレースホルダー 2"/>
          <p:cNvSpPr txBox="1">
            <a:spLocks/>
          </p:cNvSpPr>
          <p:nvPr/>
        </p:nvSpPr>
        <p:spPr>
          <a:xfrm>
            <a:off x="6007100" y="4718050"/>
            <a:ext cx="5511800" cy="13032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4byte</a:t>
            </a:r>
            <a:r>
              <a:rPr lang="ja-JP" altLang="en-US" dirty="0"/>
              <a:t>分のメモリ領域を</a:t>
            </a:r>
            <a:r>
              <a:rPr lang="en-US" altLang="ja-JP" dirty="0"/>
              <a:t/>
            </a:r>
            <a:br>
              <a:rPr lang="en-US" altLang="ja-JP" dirty="0"/>
            </a:br>
            <a:r>
              <a:rPr lang="en-US" altLang="ja-JP" dirty="0" err="1"/>
              <a:t>num</a:t>
            </a:r>
            <a:r>
              <a:rPr lang="ja-JP" altLang="en-US" dirty="0"/>
              <a:t>という名前で確保する</a:t>
            </a:r>
            <a:endParaRPr lang="en-US" altLang="ja-JP" dirty="0"/>
          </a:p>
        </p:txBody>
      </p:sp>
      <p:sp>
        <p:nvSpPr>
          <p:cNvPr id="12" name="正方形/長方形 11"/>
          <p:cNvSpPr/>
          <p:nvPr/>
        </p:nvSpPr>
        <p:spPr>
          <a:xfrm>
            <a:off x="2705100" y="4089400"/>
            <a:ext cx="2705100" cy="15113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a:solidFill>
                  <a:schemeClr val="tx1"/>
                </a:solidFill>
                <a:latin typeface="UD デジタル 教科書体 NK-R" panose="02020400000000000000" pitchFamily="18" charset="-128"/>
                <a:ea typeface="UD デジタル 教科書体 NK-R" panose="02020400000000000000" pitchFamily="18" charset="-128"/>
              </a:rPr>
              <a:t>num</a:t>
            </a:r>
            <a:endParaRPr kumimoji="1" lang="ja-JP" altLang="en-US" sz="4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9" name="スライド番号プレースホルダー 8"/>
          <p:cNvSpPr>
            <a:spLocks noGrp="1"/>
          </p:cNvSpPr>
          <p:nvPr>
            <p:ph type="sldNum" sz="quarter" idx="12"/>
          </p:nvPr>
        </p:nvSpPr>
        <p:spPr/>
        <p:txBody>
          <a:bodyPr/>
          <a:lstStyle/>
          <a:p>
            <a:fld id="{DDAA87E6-26F4-4CAD-96E5-E55ED5D15559}" type="slidenum">
              <a:rPr kumimoji="1" lang="ja-JP" altLang="en-US" smtClean="0"/>
              <a:t>159</a:t>
            </a:fld>
            <a:endParaRPr kumimoji="1" lang="ja-JP" altLang="en-US"/>
          </a:p>
        </p:txBody>
      </p:sp>
    </p:spTree>
    <p:extLst>
      <p:ext uri="{BB962C8B-B14F-4D97-AF65-F5344CB8AC3E}">
        <p14:creationId xmlns:p14="http://schemas.microsoft.com/office/powerpoint/2010/main" val="292926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26072-D4A9-4003-8686-BA420C5B3EE4}"/>
              </a:ext>
            </a:extLst>
          </p:cNvPr>
          <p:cNvSpPr>
            <a:spLocks noGrp="1"/>
          </p:cNvSpPr>
          <p:nvPr>
            <p:ph type="title"/>
          </p:nvPr>
        </p:nvSpPr>
        <p:spPr/>
        <p:txBody>
          <a:bodyPr/>
          <a:lstStyle/>
          <a:p>
            <a:r>
              <a:rPr kumimoji="1" lang="ja-JP" altLang="en-US" dirty="0"/>
              <a:t>クライアント</a:t>
            </a:r>
            <a:r>
              <a:rPr lang="ja-JP" altLang="en-US" dirty="0"/>
              <a:t>とサーバ</a:t>
            </a:r>
            <a:endParaRPr kumimoji="1" lang="ja-JP" altLang="en-US" dirty="0"/>
          </a:p>
        </p:txBody>
      </p:sp>
      <p:sp>
        <p:nvSpPr>
          <p:cNvPr id="3" name="コンテンツ プレースホルダー 2">
            <a:extLst>
              <a:ext uri="{FF2B5EF4-FFF2-40B4-BE49-F238E27FC236}">
                <a16:creationId xmlns:a16="http://schemas.microsoft.com/office/drawing/2014/main" id="{EAE67020-D129-453B-9B2B-888D4ED999FB}"/>
              </a:ext>
            </a:extLst>
          </p:cNvPr>
          <p:cNvSpPr>
            <a:spLocks noGrp="1"/>
          </p:cNvSpPr>
          <p:nvPr>
            <p:ph idx="1"/>
          </p:nvPr>
        </p:nvSpPr>
        <p:spPr>
          <a:xfrm>
            <a:off x="528610" y="4095595"/>
            <a:ext cx="11372193" cy="2548000"/>
          </a:xfrm>
        </p:spPr>
        <p:txBody>
          <a:bodyPr>
            <a:noAutofit/>
          </a:bodyPr>
          <a:lstStyle/>
          <a:p>
            <a:pPr marL="0" indent="0">
              <a:lnSpc>
                <a:spcPct val="120000"/>
              </a:lnSpc>
              <a:buNone/>
            </a:pPr>
            <a:r>
              <a:rPr kumimoji="1" lang="en-US" altLang="ja-JP" sz="2400" dirty="0"/>
              <a:t>Web</a:t>
            </a:r>
            <a:r>
              <a:rPr kumimoji="1" lang="ja-JP" altLang="en-US" sz="2400" dirty="0"/>
              <a:t>の基本的な仕組みとしては、</a:t>
            </a:r>
            <a:r>
              <a:rPr kumimoji="1" lang="ja-JP" altLang="en-US" sz="2400" dirty="0">
                <a:solidFill>
                  <a:schemeClr val="accent1">
                    <a:lumMod val="50000"/>
                  </a:schemeClr>
                </a:solidFill>
              </a:rPr>
              <a:t>クライアント</a:t>
            </a:r>
            <a:r>
              <a:rPr kumimoji="1" lang="ja-JP" altLang="en-US" sz="2400" dirty="0"/>
              <a:t>と</a:t>
            </a:r>
            <a:r>
              <a:rPr kumimoji="1" lang="ja-JP" altLang="en-US" sz="2400" dirty="0">
                <a:solidFill>
                  <a:srgbClr val="FF0000"/>
                </a:solidFill>
              </a:rPr>
              <a:t>サーバ</a:t>
            </a:r>
            <a:r>
              <a:rPr kumimoji="1" lang="ja-JP" altLang="en-US" sz="2400" dirty="0"/>
              <a:t>に分かれる</a:t>
            </a:r>
            <a:endParaRPr kumimoji="1" lang="en-US" altLang="ja-JP" sz="2400" dirty="0"/>
          </a:p>
          <a:p>
            <a:pPr marL="0" indent="0">
              <a:lnSpc>
                <a:spcPct val="120000"/>
              </a:lnSpc>
              <a:buNone/>
            </a:pPr>
            <a:r>
              <a:rPr kumimoji="1" lang="ja-JP" altLang="en-US" sz="2400" dirty="0">
                <a:solidFill>
                  <a:srgbClr val="3E717C"/>
                </a:solidFill>
              </a:rPr>
              <a:t>ユーザ</a:t>
            </a:r>
            <a:r>
              <a:rPr kumimoji="1" lang="ja-JP" altLang="en-US" sz="2400" dirty="0"/>
              <a:t>が見たい</a:t>
            </a:r>
            <a:r>
              <a:rPr kumimoji="1" lang="en-US" altLang="ja-JP" sz="2400" dirty="0"/>
              <a:t>Web</a:t>
            </a:r>
            <a:r>
              <a:rPr kumimoji="1" lang="ja-JP" altLang="en-US" sz="2400" dirty="0"/>
              <a:t>サイトの情報は、</a:t>
            </a: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上に保存されて</a:t>
            </a:r>
            <a:r>
              <a:rPr lang="ja-JP" altLang="en-US" sz="2400" dirty="0"/>
              <a:t>いる</a:t>
            </a:r>
            <a:endParaRPr lang="en-US" altLang="ja-JP" sz="2400" dirty="0"/>
          </a:p>
          <a:p>
            <a:pPr marL="0" indent="0">
              <a:lnSpc>
                <a:spcPct val="120000"/>
              </a:lnSpc>
              <a:buNone/>
            </a:pP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へアクセスを行い、データの取得及び表示を行うのが</a:t>
            </a:r>
            <a:r>
              <a:rPr kumimoji="1" lang="en-US" altLang="ja-JP" sz="2400" dirty="0">
                <a:solidFill>
                  <a:srgbClr val="00B050"/>
                </a:solidFill>
              </a:rPr>
              <a:t>Web</a:t>
            </a:r>
            <a:r>
              <a:rPr kumimoji="1" lang="ja-JP" altLang="en-US" sz="2400" dirty="0">
                <a:solidFill>
                  <a:srgbClr val="00B050"/>
                </a:solidFill>
              </a:rPr>
              <a:t>ブラウザ</a:t>
            </a:r>
            <a:endParaRPr kumimoji="1" lang="en-US" altLang="ja-JP" sz="2400" dirty="0"/>
          </a:p>
          <a:p>
            <a:pPr marL="0" indent="0">
              <a:lnSpc>
                <a:spcPct val="120000"/>
              </a:lnSpc>
              <a:buNone/>
            </a:pPr>
            <a:r>
              <a:rPr lang="ja-JP" altLang="en-US" sz="2400" dirty="0"/>
              <a:t>インターネット上に</a:t>
            </a:r>
            <a:r>
              <a:rPr lang="en-US" altLang="ja-JP" sz="2400" dirty="0"/>
              <a:t>Web</a:t>
            </a:r>
            <a:r>
              <a:rPr lang="ja-JP" altLang="en-US" sz="2400" dirty="0"/>
              <a:t>サーバは数多くあり、</a:t>
            </a:r>
            <a:r>
              <a:rPr lang="en-US" altLang="ja-JP" sz="2400" dirty="0"/>
              <a:t>Web</a:t>
            </a:r>
            <a:r>
              <a:rPr lang="ja-JP" altLang="en-US" sz="2400" dirty="0"/>
              <a:t>サイトごとにあると言っても過言ではない</a:t>
            </a:r>
            <a:endParaRPr kumimoji="1" lang="ja-JP" altLang="en-US" sz="2400" dirty="0"/>
          </a:p>
        </p:txBody>
      </p:sp>
      <p:grpSp>
        <p:nvGrpSpPr>
          <p:cNvPr id="34" name="グループ化 33">
            <a:extLst>
              <a:ext uri="{FF2B5EF4-FFF2-40B4-BE49-F238E27FC236}">
                <a16:creationId xmlns:a16="http://schemas.microsoft.com/office/drawing/2014/main" id="{3EA946A3-B13B-4A27-B0CB-225B5648484E}"/>
              </a:ext>
            </a:extLst>
          </p:cNvPr>
          <p:cNvGrpSpPr/>
          <p:nvPr/>
        </p:nvGrpSpPr>
        <p:grpSpPr>
          <a:xfrm>
            <a:off x="2112708" y="877309"/>
            <a:ext cx="7966583" cy="3030060"/>
            <a:chOff x="2086102" y="1294804"/>
            <a:chExt cx="7966583" cy="3011742"/>
          </a:xfrm>
        </p:grpSpPr>
        <p:grpSp>
          <p:nvGrpSpPr>
            <p:cNvPr id="4" name="グループ化 3">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 name="フレーム 4">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10" name="正方形/長方形 9">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13" name="正方形/長方形 12">
              <a:extLst>
                <a:ext uri="{FF2B5EF4-FFF2-40B4-BE49-F238E27FC236}">
                  <a16:creationId xmlns:a16="http://schemas.microsoft.com/office/drawing/2014/main" id="{E0F8D32E-76CF-479F-BB1A-81D92ECA4C72}"/>
                </a:ext>
              </a:extLst>
            </p:cNvPr>
            <p:cNvSpPr/>
            <p:nvPr/>
          </p:nvSpPr>
          <p:spPr>
            <a:xfrm>
              <a:off x="9135519" y="129480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4" name="正方形/長方形 13">
              <a:extLst>
                <a:ext uri="{FF2B5EF4-FFF2-40B4-BE49-F238E27FC236}">
                  <a16:creationId xmlns:a16="http://schemas.microsoft.com/office/drawing/2014/main" id="{2B3988B6-3451-4C41-AFA1-D7118503C218}"/>
                </a:ext>
              </a:extLst>
            </p:cNvPr>
            <p:cNvSpPr/>
            <p:nvPr/>
          </p:nvSpPr>
          <p:spPr>
            <a:xfrm>
              <a:off x="9135519" y="295324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CSS</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BE826C9-D554-42C7-8952-B042AF54224C}"/>
                </a:ext>
              </a:extLst>
            </p:cNvPr>
            <p:cNvSpPr/>
            <p:nvPr/>
          </p:nvSpPr>
          <p:spPr>
            <a:xfrm>
              <a:off x="9138285" y="351278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Java</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Script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四角形: 対角を切り取る 15">
              <a:extLst>
                <a:ext uri="{FF2B5EF4-FFF2-40B4-BE49-F238E27FC236}">
                  <a16:creationId xmlns:a16="http://schemas.microsoft.com/office/drawing/2014/main" id="{365E3587-8B5F-43A4-AF8F-2101A989B792}"/>
                </a:ext>
              </a:extLst>
            </p:cNvPr>
            <p:cNvSpPr/>
            <p:nvPr/>
          </p:nvSpPr>
          <p:spPr>
            <a:xfrm>
              <a:off x="9135519" y="185434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画像</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7" name="四角形: 対角を切り取る 16">
              <a:extLst>
                <a:ext uri="{FF2B5EF4-FFF2-40B4-BE49-F238E27FC236}">
                  <a16:creationId xmlns:a16="http://schemas.microsoft.com/office/drawing/2014/main" id="{9C49F753-8BE7-4858-AC79-D638762EF212}"/>
                </a:ext>
              </a:extLst>
            </p:cNvPr>
            <p:cNvSpPr/>
            <p:nvPr/>
          </p:nvSpPr>
          <p:spPr>
            <a:xfrm>
              <a:off x="9135519" y="240379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動画</a:t>
              </a:r>
            </a:p>
          </p:txBody>
        </p:sp>
        <p:grpSp>
          <p:nvGrpSpPr>
            <p:cNvPr id="18" name="グループ化 17">
              <a:extLst>
                <a:ext uri="{FF2B5EF4-FFF2-40B4-BE49-F238E27FC236}">
                  <a16:creationId xmlns:a16="http://schemas.microsoft.com/office/drawing/2014/main" id="{2C0FFBA0-F0EF-4DDE-A5E0-C5AF018B7AAC}"/>
                </a:ext>
              </a:extLst>
            </p:cNvPr>
            <p:cNvGrpSpPr/>
            <p:nvPr/>
          </p:nvGrpSpPr>
          <p:grpSpPr>
            <a:xfrm>
              <a:off x="2913301" y="3257139"/>
              <a:ext cx="1354858" cy="1049407"/>
              <a:chOff x="861823" y="2946913"/>
              <a:chExt cx="1354858" cy="1049407"/>
            </a:xfrm>
          </p:grpSpPr>
          <p:sp>
            <p:nvSpPr>
              <p:cNvPr id="19" name="正方形/長方形 18">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0" name="正方形/長方形 19">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1" name="テキスト ボックス 20">
                <a:extLst>
                  <a:ext uri="{FF2B5EF4-FFF2-40B4-BE49-F238E27FC236}">
                    <a16:creationId xmlns:a16="http://schemas.microsoft.com/office/drawing/2014/main" id="{8E6B5152-EC4E-4CEE-9AAC-E68552F1F192}"/>
                  </a:ext>
                </a:extLst>
              </p:cNvPr>
              <p:cNvSpPr txBox="1"/>
              <p:nvPr/>
            </p:nvSpPr>
            <p:spPr>
              <a:xfrm>
                <a:off x="861823" y="3389200"/>
                <a:ext cx="1354858" cy="336507"/>
              </a:xfrm>
              <a:prstGeom prst="rect">
                <a:avLst/>
              </a:prstGeom>
              <a:noFill/>
            </p:spPr>
            <p:txBody>
              <a:bodyPr wrap="none" rtlCol="0">
                <a:spAutoFit/>
              </a:bodyPr>
              <a:lstStyle/>
              <a:p>
                <a:r>
                  <a:rPr kumimoji="1" lang="en-US" altLang="ja-JP" sz="1600" dirty="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rPr>
                  <a:t>ブラウザ</a:t>
                </a:r>
              </a:p>
            </p:txBody>
          </p:sp>
        </p:grpSp>
        <p:sp>
          <p:nvSpPr>
            <p:cNvPr id="22" name="テキスト ボックス 21">
              <a:extLst>
                <a:ext uri="{FF2B5EF4-FFF2-40B4-BE49-F238E27FC236}">
                  <a16:creationId xmlns:a16="http://schemas.microsoft.com/office/drawing/2014/main" id="{70F6693B-CF78-4EFC-A6FD-3A19E979956F}"/>
                </a:ext>
              </a:extLst>
            </p:cNvPr>
            <p:cNvSpPr txBox="1"/>
            <p:nvPr/>
          </p:nvSpPr>
          <p:spPr>
            <a:xfrm>
              <a:off x="2773509" y="2640027"/>
              <a:ext cx="1634441" cy="458874"/>
            </a:xfrm>
            <a:prstGeom prst="rect">
              <a:avLst/>
            </a:prstGeom>
            <a:noFill/>
          </p:spPr>
          <p:txBody>
            <a:bodyPr wrap="square" rtlCol="0">
              <a:spAutoFit/>
            </a:bodyPr>
            <a:lstStyle/>
            <a:p>
              <a:r>
                <a:rPr kumimoji="1"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23" name="テキスト ボックス 22">
              <a:extLst>
                <a:ext uri="{FF2B5EF4-FFF2-40B4-BE49-F238E27FC236}">
                  <a16:creationId xmlns:a16="http://schemas.microsoft.com/office/drawing/2014/main" id="{EF933C08-6F48-45D2-AA69-56174974E796}"/>
                </a:ext>
              </a:extLst>
            </p:cNvPr>
            <p:cNvSpPr txBox="1"/>
            <p:nvPr/>
          </p:nvSpPr>
          <p:spPr>
            <a:xfrm>
              <a:off x="7700323" y="2604223"/>
              <a:ext cx="1058303" cy="458874"/>
            </a:xfrm>
            <a:prstGeom prst="rect">
              <a:avLst/>
            </a:prstGeom>
            <a:noFill/>
          </p:spPr>
          <p:txBody>
            <a:bodyPr wrap="none" rtlCol="0">
              <a:spAutoFit/>
            </a:bodyPr>
            <a:lstStyle/>
            <a:p>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24" name="直線矢印コネクタ 23">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AB5F9FE1-8137-4FCD-AF53-26136C4A317C}"/>
                </a:ext>
              </a:extLst>
            </p:cNvPr>
            <p:cNvCxnSpPr>
              <a:cxnSpLocks/>
            </p:cNvCxnSpPr>
            <p:nvPr/>
          </p:nvCxnSpPr>
          <p:spPr>
            <a:xfrm flipH="1">
              <a:off x="4268159" y="3334333"/>
              <a:ext cx="4620242" cy="4233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53CD3E3D-1FFA-4703-8098-75D8236E2400}"/>
                </a:ext>
              </a:extLst>
            </p:cNvPr>
            <p:cNvSpPr txBox="1"/>
            <p:nvPr/>
          </p:nvSpPr>
          <p:spPr>
            <a:xfrm>
              <a:off x="5066423" y="1900829"/>
              <a:ext cx="2406428" cy="367099"/>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456DB5E3-066B-45D9-BCDE-5FF7B077BADE}"/>
                </a:ext>
              </a:extLst>
            </p:cNvPr>
            <p:cNvSpPr txBox="1"/>
            <p:nvPr/>
          </p:nvSpPr>
          <p:spPr>
            <a:xfrm>
              <a:off x="6327167" y="3765270"/>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8" name="グループ化 27">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9" name="楕円 28">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0" name="直線コネクタ 29">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1" name="直線コネクタ 30">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直線コネクタ 31">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3" name="直線コネクタ 32">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37" name="スライド番号プレースホルダー 36"/>
          <p:cNvSpPr>
            <a:spLocks noGrp="1"/>
          </p:cNvSpPr>
          <p:nvPr>
            <p:ph type="sldNum" sz="quarter" idx="12"/>
          </p:nvPr>
        </p:nvSpPr>
        <p:spPr/>
        <p:txBody>
          <a:bodyPr/>
          <a:lstStyle/>
          <a:p>
            <a:fld id="{91D6BFD3-6DDC-47C7-B5D8-E8A248B0BAD4}" type="slidenum">
              <a:rPr kumimoji="1" lang="ja-JP" altLang="en-US" smtClean="0"/>
              <a:t>16</a:t>
            </a:fld>
            <a:endParaRPr kumimoji="1" lang="ja-JP" altLang="en-US"/>
          </a:p>
        </p:txBody>
      </p:sp>
    </p:spTree>
    <p:extLst>
      <p:ext uri="{BB962C8B-B14F-4D97-AF65-F5344CB8AC3E}">
        <p14:creationId xmlns:p14="http://schemas.microsoft.com/office/powerpoint/2010/main" val="28462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変数の寿命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160</a:t>
            </a:fld>
            <a:endParaRPr kumimoji="1" lang="ja-JP" altLang="en-US"/>
          </a:p>
        </p:txBody>
      </p:sp>
      <p:sp>
        <p:nvSpPr>
          <p:cNvPr id="6" name="コンテンツ プレースホルダ 2"/>
          <p:cNvSpPr>
            <a:spLocks noGrp="1"/>
          </p:cNvSpPr>
          <p:nvPr>
            <p:ph idx="1"/>
          </p:nvPr>
        </p:nvSpPr>
        <p:spPr>
          <a:xfrm>
            <a:off x="660400" y="1810936"/>
            <a:ext cx="10871200" cy="4362715"/>
          </a:xfrm>
        </p:spPr>
        <p:txBody>
          <a:bodyPr>
            <a:normAutofit/>
          </a:bodyPr>
          <a:lstStyle/>
          <a:p>
            <a:pPr marL="0" indent="0">
              <a:lnSpc>
                <a:spcPts val="5200"/>
              </a:lnSpc>
              <a:buNone/>
            </a:pPr>
            <a:r>
              <a:rPr lang="ja-JP" altLang="en-US" sz="3600" dirty="0"/>
              <a:t>変数がメモリに存在し続けていられる</a:t>
            </a:r>
            <a:r>
              <a:rPr lang="ja-JP" altLang="en-US" sz="3600" dirty="0">
                <a:solidFill>
                  <a:srgbClr val="FF0000"/>
                </a:solidFill>
              </a:rPr>
              <a:t>期限</a:t>
            </a:r>
            <a:endParaRPr lang="en-US" altLang="ja-JP" sz="3600" dirty="0">
              <a:solidFill>
                <a:srgbClr val="FF0000"/>
              </a:solidFill>
            </a:endParaRPr>
          </a:p>
          <a:p>
            <a:pPr marL="0" indent="0">
              <a:lnSpc>
                <a:spcPts val="5200"/>
              </a:lnSpc>
              <a:buNone/>
            </a:pPr>
            <a:endParaRPr lang="en-US" altLang="ja-JP" sz="3600" dirty="0"/>
          </a:p>
          <a:p>
            <a:pPr marL="0" indent="0">
              <a:lnSpc>
                <a:spcPts val="5200"/>
              </a:lnSpc>
              <a:buNone/>
            </a:pPr>
            <a:r>
              <a:rPr lang="ja-JP" altLang="en-US" sz="3600" dirty="0"/>
              <a:t>グローバル変数</a:t>
            </a:r>
            <a:r>
              <a:rPr lang="en-US" altLang="ja-JP" sz="3600" dirty="0"/>
              <a:t>	</a:t>
            </a:r>
            <a:r>
              <a:rPr lang="ja-JP" altLang="en-US" sz="3600" dirty="0"/>
              <a:t>➡</a:t>
            </a:r>
            <a:r>
              <a:rPr lang="en-US" altLang="ja-JP" sz="3600" dirty="0"/>
              <a:t>	</a:t>
            </a:r>
            <a:r>
              <a:rPr lang="ja-JP" altLang="en-US" sz="3600" dirty="0">
                <a:solidFill>
                  <a:srgbClr val="FF0000"/>
                </a:solidFill>
              </a:rPr>
              <a:t>プログラムの終了</a:t>
            </a:r>
            <a:endParaRPr lang="en-US" altLang="ja-JP" sz="3600" dirty="0">
              <a:solidFill>
                <a:srgbClr val="FF0000"/>
              </a:solidFill>
            </a:endParaRPr>
          </a:p>
          <a:p>
            <a:pPr marL="0" indent="0">
              <a:lnSpc>
                <a:spcPts val="5200"/>
              </a:lnSpc>
              <a:buNone/>
            </a:pPr>
            <a:r>
              <a:rPr lang="ja-JP" altLang="en-US" sz="3600" dirty="0"/>
              <a:t>ローカル変数</a:t>
            </a:r>
            <a:r>
              <a:rPr lang="en-US" altLang="ja-JP" sz="3600" dirty="0"/>
              <a:t>		</a:t>
            </a:r>
            <a:r>
              <a:rPr lang="ja-JP" altLang="en-US" sz="3600" dirty="0"/>
              <a:t>➡</a:t>
            </a:r>
            <a:r>
              <a:rPr lang="en-US" altLang="ja-JP" sz="3600" dirty="0"/>
              <a:t>	</a:t>
            </a:r>
            <a:r>
              <a:rPr lang="ja-JP" altLang="en-US" sz="3600" dirty="0">
                <a:solidFill>
                  <a:srgbClr val="FF0000"/>
                </a:solidFill>
              </a:rPr>
              <a:t>関数の終了</a:t>
            </a:r>
            <a:endParaRPr lang="en-US" altLang="ja-JP" sz="3600" dirty="0">
              <a:solidFill>
                <a:srgbClr val="FF0000"/>
              </a:solidFill>
            </a:endParaRPr>
          </a:p>
        </p:txBody>
      </p:sp>
    </p:spTree>
    <p:extLst>
      <p:ext uri="{BB962C8B-B14F-4D97-AF65-F5344CB8AC3E}">
        <p14:creationId xmlns:p14="http://schemas.microsoft.com/office/powerpoint/2010/main" val="38549787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メモリ領域</a:t>
            </a:r>
            <a:endParaRPr kumimoji="1" lang="ja-JP" altLang="en-US" dirty="0"/>
          </a:p>
        </p:txBody>
      </p:sp>
      <p:sp>
        <p:nvSpPr>
          <p:cNvPr id="3" name="コンテンツ プレースホルダー 2"/>
          <p:cNvSpPr>
            <a:spLocks noGrp="1"/>
          </p:cNvSpPr>
          <p:nvPr>
            <p:ph idx="1"/>
          </p:nvPr>
        </p:nvSpPr>
        <p:spPr>
          <a:xfrm>
            <a:off x="5753100" y="1825398"/>
            <a:ext cx="6311900" cy="928234"/>
          </a:xfrm>
          <a:ln>
            <a:solidFill>
              <a:schemeClr val="accent1"/>
            </a:solidFill>
          </a:ln>
        </p:spPr>
        <p:txBody>
          <a:bodyPr>
            <a:normAutofit/>
          </a:bodyPr>
          <a:lstStyle/>
          <a:p>
            <a:pPr marL="0" indent="0">
              <a:buNone/>
            </a:pPr>
            <a:r>
              <a:rPr lang="ja-JP" altLang="en-US" sz="2400" dirty="0"/>
              <a:t>マシン語の命令が記憶される領域</a:t>
            </a:r>
            <a:r>
              <a:rPr lang="en-US" altLang="ja-JP" sz="2400" dirty="0"/>
              <a:t/>
            </a:r>
            <a:br>
              <a:rPr lang="en-US" altLang="ja-JP" sz="2400" dirty="0"/>
            </a:br>
            <a:r>
              <a:rPr lang="ja-JP" altLang="en-US" sz="2400" dirty="0"/>
              <a:t>この領域の命令を読取りプログラムが動作する</a:t>
            </a:r>
            <a:endParaRPr kumimoji="1" lang="ja-JP" altLang="en-US" sz="2400" dirty="0"/>
          </a:p>
        </p:txBody>
      </p:sp>
      <p:sp>
        <p:nvSpPr>
          <p:cNvPr id="5" name="正方形/長方形 4"/>
          <p:cNvSpPr/>
          <p:nvPr/>
        </p:nvSpPr>
        <p:spPr>
          <a:xfrm>
            <a:off x="1233714" y="1690688"/>
            <a:ext cx="4426857" cy="11976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テキスト領域</a:t>
            </a:r>
          </a:p>
        </p:txBody>
      </p:sp>
      <p:sp>
        <p:nvSpPr>
          <p:cNvPr id="6" name="正方形/長方形 5"/>
          <p:cNvSpPr/>
          <p:nvPr/>
        </p:nvSpPr>
        <p:spPr>
          <a:xfrm>
            <a:off x="1233714" y="2888343"/>
            <a:ext cx="4426857" cy="1197655"/>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静的領域</a:t>
            </a:r>
          </a:p>
        </p:txBody>
      </p:sp>
      <p:sp>
        <p:nvSpPr>
          <p:cNvPr id="7" name="正方形/長方形 6"/>
          <p:cNvSpPr/>
          <p:nvPr/>
        </p:nvSpPr>
        <p:spPr>
          <a:xfrm>
            <a:off x="1233713" y="4085998"/>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ヒープ領域</a:t>
            </a:r>
          </a:p>
        </p:txBody>
      </p:sp>
      <p:sp>
        <p:nvSpPr>
          <p:cNvPr id="8" name="正方形/長方形 7"/>
          <p:cNvSpPr/>
          <p:nvPr/>
        </p:nvSpPr>
        <p:spPr>
          <a:xfrm>
            <a:off x="1233712" y="5283653"/>
            <a:ext cx="4426857" cy="119765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スタック領域</a:t>
            </a:r>
          </a:p>
        </p:txBody>
      </p:sp>
      <p:sp>
        <p:nvSpPr>
          <p:cNvPr id="9" name="コンテンツ プレースホルダー 2"/>
          <p:cNvSpPr txBox="1">
            <a:spLocks/>
          </p:cNvSpPr>
          <p:nvPr/>
        </p:nvSpPr>
        <p:spPr>
          <a:xfrm>
            <a:off x="5753100" y="3239746"/>
            <a:ext cx="6311900" cy="494847"/>
          </a:xfrm>
          <a:prstGeom prst="rect">
            <a:avLst/>
          </a:prstGeom>
          <a:ln>
            <a:solidFill>
              <a:schemeClr val="accent2">
                <a:lumMod val="75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グローバル変数などが記憶される領域</a:t>
            </a:r>
          </a:p>
        </p:txBody>
      </p:sp>
      <p:sp>
        <p:nvSpPr>
          <p:cNvPr id="10" name="コンテンツ プレースホルダー 2"/>
          <p:cNvSpPr txBox="1">
            <a:spLocks/>
          </p:cNvSpPr>
          <p:nvPr/>
        </p:nvSpPr>
        <p:spPr>
          <a:xfrm>
            <a:off x="5753100" y="4330701"/>
            <a:ext cx="6311900" cy="774699"/>
          </a:xfrm>
          <a:prstGeom prst="rect">
            <a:avLst/>
          </a:prstGeom>
          <a:ln>
            <a:solidFill>
              <a:schemeClr val="accent3">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プログラム内で動的にメモリを取得する際に</a:t>
            </a:r>
            <a:r>
              <a:rPr lang="en-US" altLang="ja-JP" sz="2400" dirty="0"/>
              <a:t/>
            </a:r>
            <a:br>
              <a:rPr lang="en-US" altLang="ja-JP" sz="2400" dirty="0"/>
            </a:br>
            <a:r>
              <a:rPr lang="ja-JP" altLang="en-US" sz="2400" dirty="0"/>
              <a:t>使用する領域</a:t>
            </a:r>
          </a:p>
        </p:txBody>
      </p:sp>
      <p:sp>
        <p:nvSpPr>
          <p:cNvPr id="11" name="コンテンツ プレースホルダー 2"/>
          <p:cNvSpPr txBox="1">
            <a:spLocks/>
          </p:cNvSpPr>
          <p:nvPr/>
        </p:nvSpPr>
        <p:spPr>
          <a:xfrm>
            <a:off x="5753100" y="5422900"/>
            <a:ext cx="6311900" cy="933450"/>
          </a:xfrm>
          <a:prstGeom prst="rect">
            <a:avLst/>
          </a:prstGeom>
          <a:ln>
            <a:solidFill>
              <a:schemeClr val="accent3">
                <a:lumMod val="50000"/>
              </a:schemeClr>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ローカル変数などが記憶される領域</a:t>
            </a:r>
            <a:r>
              <a:rPr lang="en-US" altLang="ja-JP" sz="2400" dirty="0"/>
              <a:t/>
            </a:r>
            <a:br>
              <a:rPr lang="en-US" altLang="ja-JP" sz="2400" dirty="0"/>
            </a:br>
            <a:r>
              <a:rPr lang="ja-JP" altLang="en-US" sz="2400" dirty="0"/>
              <a:t>関数の終了とともにメモリを開放する</a:t>
            </a:r>
          </a:p>
        </p:txBody>
      </p:sp>
      <p:sp>
        <p:nvSpPr>
          <p:cNvPr id="12" name="スライド番号プレースホルダー 11"/>
          <p:cNvSpPr>
            <a:spLocks noGrp="1"/>
          </p:cNvSpPr>
          <p:nvPr>
            <p:ph type="sldNum" sz="quarter" idx="12"/>
          </p:nvPr>
        </p:nvSpPr>
        <p:spPr/>
        <p:txBody>
          <a:bodyPr/>
          <a:lstStyle/>
          <a:p>
            <a:fld id="{DDAA87E6-26F4-4CAD-96E5-E55ED5D15559}" type="slidenum">
              <a:rPr kumimoji="1" lang="ja-JP" altLang="en-US" smtClean="0"/>
              <a:t>161</a:t>
            </a:fld>
            <a:endParaRPr kumimoji="1" lang="ja-JP" altLang="en-US"/>
          </a:p>
        </p:txBody>
      </p:sp>
    </p:spTree>
    <p:extLst>
      <p:ext uri="{BB962C8B-B14F-4D97-AF65-F5344CB8AC3E}">
        <p14:creationId xmlns:p14="http://schemas.microsoft.com/office/powerpoint/2010/main" val="12306559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静的変数</a:t>
            </a:r>
          </a:p>
        </p:txBody>
      </p:sp>
      <p:sp>
        <p:nvSpPr>
          <p:cNvPr id="3" name="コンテンツ プレースホルダ 2"/>
          <p:cNvSpPr>
            <a:spLocks noGrp="1"/>
          </p:cNvSpPr>
          <p:nvPr>
            <p:ph idx="1"/>
          </p:nvPr>
        </p:nvSpPr>
        <p:spPr>
          <a:xfrm>
            <a:off x="990600" y="1600200"/>
            <a:ext cx="10363200" cy="4642338"/>
          </a:xfrm>
        </p:spPr>
        <p:txBody>
          <a:bodyPr>
            <a:normAutofit/>
          </a:bodyPr>
          <a:lstStyle/>
          <a:p>
            <a:pPr marL="0" indent="0">
              <a:buNone/>
            </a:pPr>
            <a:r>
              <a:rPr lang="ja-JP" altLang="en-US" sz="3600" dirty="0"/>
              <a:t>ローカル変数の寿命を延ばすためには</a:t>
            </a:r>
            <a:r>
              <a:rPr lang="en-US" altLang="ja-JP" sz="3600" dirty="0"/>
              <a:t/>
            </a:r>
            <a:br>
              <a:rPr lang="en-US" altLang="ja-JP" sz="3600" dirty="0"/>
            </a:br>
            <a:r>
              <a:rPr lang="ja-JP" altLang="en-US" sz="3600" dirty="0">
                <a:solidFill>
                  <a:srgbClr val="FF0000"/>
                </a:solidFill>
              </a:rPr>
              <a:t>静的変数</a:t>
            </a:r>
            <a:r>
              <a:rPr lang="ja-JP" altLang="en-US" sz="3600" dirty="0"/>
              <a:t>を用いる</a:t>
            </a:r>
            <a:endParaRPr lang="en-US" altLang="ja-JP" sz="3600" dirty="0"/>
          </a:p>
          <a:p>
            <a:pPr marL="0" indent="0">
              <a:buNone/>
            </a:pPr>
            <a:endParaRPr lang="en-US" altLang="ja-JP" sz="3600" dirty="0"/>
          </a:p>
          <a:p>
            <a:pPr marL="0" indent="0">
              <a:buNone/>
            </a:pPr>
            <a:r>
              <a:rPr lang="ja-JP" altLang="en-US" sz="3600" dirty="0"/>
              <a:t>静的変数を宣言すると変数を</a:t>
            </a:r>
            <a:r>
              <a:rPr lang="ja-JP" altLang="en-US" dirty="0"/>
              <a:t>スタック領域ではなく</a:t>
            </a:r>
            <a:endParaRPr lang="en-US" altLang="ja-JP" dirty="0"/>
          </a:p>
          <a:p>
            <a:pPr marL="0" indent="0">
              <a:buNone/>
            </a:pPr>
            <a:r>
              <a:rPr lang="ja-JP" altLang="en-US" dirty="0"/>
              <a:t>静的</a:t>
            </a:r>
            <a:r>
              <a:rPr lang="ja-JP" altLang="en-US" sz="3600" dirty="0"/>
              <a:t>領域に置くことができる。</a:t>
            </a:r>
            <a:endParaRPr lang="en-US" altLang="ja-JP"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162</a:t>
            </a:fld>
            <a:endParaRPr kumimoji="1" lang="ja-JP" altLang="en-US"/>
          </a:p>
        </p:txBody>
      </p:sp>
    </p:spTree>
    <p:extLst>
      <p:ext uri="{BB962C8B-B14F-4D97-AF65-F5344CB8AC3E}">
        <p14:creationId xmlns:p14="http://schemas.microsoft.com/office/powerpoint/2010/main" val="35538207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静的変数の宣言</a:t>
            </a:r>
          </a:p>
        </p:txBody>
      </p:sp>
      <p:sp>
        <p:nvSpPr>
          <p:cNvPr id="3" name="コンテンツ プレースホルダ 2"/>
          <p:cNvSpPr>
            <a:spLocks noGrp="1"/>
          </p:cNvSpPr>
          <p:nvPr>
            <p:ph idx="1"/>
          </p:nvPr>
        </p:nvSpPr>
        <p:spPr/>
        <p:txBody>
          <a:bodyPr>
            <a:normAutofit/>
          </a:bodyPr>
          <a:lstStyle/>
          <a:p>
            <a:pPr marL="0" indent="0">
              <a:buNone/>
            </a:pPr>
            <a:r>
              <a:rPr lang="en-US" altLang="ja-JP" sz="3600" dirty="0"/>
              <a:t>function </a:t>
            </a:r>
            <a:r>
              <a:rPr lang="en-US" altLang="ja-JP" sz="3600" dirty="0" err="1"/>
              <a:t>countUp</a:t>
            </a:r>
            <a:r>
              <a:rPr lang="en-US" altLang="ja-JP" sz="3600" dirty="0"/>
              <a:t>()</a:t>
            </a:r>
          </a:p>
          <a:p>
            <a:pPr marL="0" indent="0">
              <a:buNone/>
            </a:pPr>
            <a:r>
              <a:rPr lang="en-US" altLang="ja-JP" sz="3600" dirty="0"/>
              <a:t>{</a:t>
            </a:r>
          </a:p>
          <a:p>
            <a:pPr marL="0" indent="0">
              <a:buNone/>
            </a:pPr>
            <a:r>
              <a:rPr lang="en-US" altLang="ja-JP" sz="3600" dirty="0"/>
              <a:t>	</a:t>
            </a:r>
            <a:r>
              <a:rPr lang="en-US" altLang="ja-JP" sz="3600" dirty="0">
                <a:solidFill>
                  <a:schemeClr val="accent1">
                    <a:lumMod val="50000"/>
                  </a:schemeClr>
                </a:solidFill>
              </a:rPr>
              <a:t>static </a:t>
            </a:r>
            <a:r>
              <a:rPr lang="en-US" altLang="ja-JP" sz="3600" dirty="0">
                <a:solidFill>
                  <a:schemeClr val="tx2"/>
                </a:solidFill>
              </a:rPr>
              <a:t>$count </a:t>
            </a:r>
            <a:r>
              <a:rPr lang="en-US" altLang="ja-JP" sz="3600" dirty="0"/>
              <a:t>= 0;</a:t>
            </a:r>
          </a:p>
          <a:p>
            <a:pPr marL="0" indent="0">
              <a:buNone/>
            </a:pPr>
            <a:r>
              <a:rPr lang="en-US" altLang="ja-JP" dirty="0"/>
              <a:t>	$count += 1;</a:t>
            </a:r>
          </a:p>
          <a:p>
            <a:pPr marL="0" indent="0">
              <a:buNone/>
            </a:pPr>
            <a:r>
              <a:rPr lang="en-US" altLang="ja-JP" sz="3600" dirty="0"/>
              <a:t>	return $count;</a:t>
            </a:r>
          </a:p>
          <a:p>
            <a:pPr marL="0" indent="0">
              <a:buNone/>
            </a:pPr>
            <a:r>
              <a:rPr lang="en-US" altLang="ja-JP" sz="3600" dirty="0"/>
              <a:t>} </a:t>
            </a:r>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163</a:t>
            </a:fld>
            <a:endParaRPr kumimoji="1" lang="ja-JP" altLang="en-US"/>
          </a:p>
        </p:txBody>
      </p:sp>
    </p:spTree>
    <p:extLst>
      <p:ext uri="{BB962C8B-B14F-4D97-AF65-F5344CB8AC3E}">
        <p14:creationId xmlns:p14="http://schemas.microsoft.com/office/powerpoint/2010/main" val="28895986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やってみよう：静的変数</a:t>
            </a:r>
            <a:endParaRPr kumimoji="1" lang="ja-JP" altLang="en-US" dirty="0"/>
          </a:p>
        </p:txBody>
      </p:sp>
      <p:sp>
        <p:nvSpPr>
          <p:cNvPr id="3" name="コンテンツ プレースホルダー 2"/>
          <p:cNvSpPr>
            <a:spLocks noGrp="1"/>
          </p:cNvSpPr>
          <p:nvPr>
            <p:ph idx="1"/>
          </p:nvPr>
        </p:nvSpPr>
        <p:spPr>
          <a:xfrm>
            <a:off x="7772400" y="1200151"/>
            <a:ext cx="3657600" cy="4679442"/>
          </a:xfrm>
        </p:spPr>
        <p:txBody>
          <a:bodyPr/>
          <a:lstStyle/>
          <a:p>
            <a:pPr marL="0" indent="0">
              <a:buNone/>
            </a:pPr>
            <a:r>
              <a:rPr kumimoji="1" lang="en-US" altLang="ja-JP" dirty="0"/>
              <a:t>16_static.php</a:t>
            </a:r>
            <a:r>
              <a:rPr kumimoji="1" lang="ja-JP" altLang="en-US" dirty="0"/>
              <a:t>を作成しコードを</a:t>
            </a:r>
            <a:r>
              <a:rPr kumimoji="1" lang="en-US" altLang="ja-JP" dirty="0"/>
              <a:t/>
            </a:r>
            <a:br>
              <a:rPr kumimoji="1" lang="en-US" altLang="ja-JP" dirty="0"/>
            </a:br>
            <a:r>
              <a:rPr kumimoji="1" lang="ja-JP" altLang="en-US" dirty="0"/>
              <a:t>入力しましょう</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164</a:t>
            </a:fld>
            <a:endParaRPr kumimoji="1" lang="ja-JP" altLang="en-US"/>
          </a:p>
        </p:txBody>
      </p:sp>
      <p:pic>
        <p:nvPicPr>
          <p:cNvPr id="5" name="図 4"/>
          <p:cNvPicPr>
            <a:picLocks noChangeAspect="1"/>
          </p:cNvPicPr>
          <p:nvPr/>
        </p:nvPicPr>
        <p:blipFill>
          <a:blip r:embed="rId2"/>
          <a:stretch>
            <a:fillRect/>
          </a:stretch>
        </p:blipFill>
        <p:spPr>
          <a:xfrm>
            <a:off x="0" y="874914"/>
            <a:ext cx="5024810" cy="5983086"/>
          </a:xfrm>
          <a:prstGeom prst="rect">
            <a:avLst/>
          </a:prstGeom>
        </p:spPr>
      </p:pic>
    </p:spTree>
    <p:extLst>
      <p:ext uri="{BB962C8B-B14F-4D97-AF65-F5344CB8AC3E}">
        <p14:creationId xmlns:p14="http://schemas.microsoft.com/office/powerpoint/2010/main" val="2016560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ひとことまとめ</a:t>
            </a:r>
          </a:p>
        </p:txBody>
      </p:sp>
      <p:sp>
        <p:nvSpPr>
          <p:cNvPr id="3" name="コンテンツ プレースホルダ 2"/>
          <p:cNvSpPr>
            <a:spLocks noGrp="1"/>
          </p:cNvSpPr>
          <p:nvPr>
            <p:ph idx="1"/>
          </p:nvPr>
        </p:nvSpPr>
        <p:spPr>
          <a:xfrm>
            <a:off x="647700" y="1335882"/>
            <a:ext cx="11112500" cy="5375274"/>
          </a:xfrm>
        </p:spPr>
        <p:txBody>
          <a:bodyPr>
            <a:normAutofit lnSpcReduction="10000"/>
          </a:bodyPr>
          <a:lstStyle/>
          <a:p>
            <a:pPr marL="0" indent="0">
              <a:buNone/>
            </a:pPr>
            <a:r>
              <a:rPr lang="ja-JP" altLang="en-US" sz="3600" dirty="0">
                <a:solidFill>
                  <a:srgbClr val="FF0000"/>
                </a:solidFill>
              </a:rPr>
              <a:t>寿命</a:t>
            </a:r>
            <a:r>
              <a:rPr lang="en-US" altLang="ja-JP" sz="3600" dirty="0">
                <a:solidFill>
                  <a:srgbClr val="FF0000"/>
                </a:solidFill>
              </a:rPr>
              <a:t>		</a:t>
            </a:r>
            <a:r>
              <a:rPr lang="ja-JP" altLang="en-US" sz="3600" dirty="0"/>
              <a:t>➡</a:t>
            </a:r>
            <a:r>
              <a:rPr lang="en-US" altLang="ja-JP" sz="3600" dirty="0"/>
              <a:t>	</a:t>
            </a:r>
            <a:r>
              <a:rPr lang="ja-JP" altLang="en-US" sz="3600" dirty="0"/>
              <a:t>変数がメモリ上に存在できる期限。</a:t>
            </a:r>
            <a:endParaRPr lang="en-US" altLang="ja-JP" sz="3600" dirty="0"/>
          </a:p>
          <a:p>
            <a:pPr marL="0" indent="0">
              <a:buNone/>
            </a:pPr>
            <a:r>
              <a:rPr lang="en-US" altLang="ja-JP" dirty="0"/>
              <a:t>				</a:t>
            </a:r>
            <a:r>
              <a:rPr lang="ja-JP" altLang="en-US" dirty="0"/>
              <a:t>ローカル</a:t>
            </a:r>
            <a:r>
              <a:rPr lang="en-US" altLang="ja-JP" dirty="0"/>
              <a:t>		</a:t>
            </a:r>
            <a:r>
              <a:rPr lang="ja-JP" altLang="en-US" dirty="0"/>
              <a:t>➡関数終了まで</a:t>
            </a:r>
            <a:endParaRPr lang="en-US" altLang="ja-JP" dirty="0"/>
          </a:p>
          <a:p>
            <a:pPr marL="0" indent="0">
              <a:buNone/>
            </a:pPr>
            <a:r>
              <a:rPr lang="en-US" altLang="ja-JP" sz="3600" dirty="0"/>
              <a:t>				</a:t>
            </a:r>
            <a:r>
              <a:rPr lang="ja-JP" altLang="en-US" sz="3600" dirty="0"/>
              <a:t>グローバル</a:t>
            </a:r>
            <a:r>
              <a:rPr lang="en-US" altLang="ja-JP" sz="3600" dirty="0"/>
              <a:t>	</a:t>
            </a:r>
            <a:r>
              <a:rPr lang="ja-JP" altLang="en-US" dirty="0"/>
              <a:t>➡プログラム終了まで</a:t>
            </a:r>
            <a:endParaRPr lang="en-US" altLang="ja-JP" sz="3600" dirty="0"/>
          </a:p>
          <a:p>
            <a:pPr marL="0" indent="0">
              <a:buNone/>
            </a:pPr>
            <a:endParaRPr lang="en-US" altLang="ja-JP" sz="3600" dirty="0">
              <a:solidFill>
                <a:srgbClr val="FF0000"/>
              </a:solidFill>
            </a:endParaRPr>
          </a:p>
          <a:p>
            <a:pPr marL="0" indent="0">
              <a:buNone/>
            </a:pPr>
            <a:r>
              <a:rPr lang="ja-JP" altLang="en-US" sz="3600" dirty="0">
                <a:solidFill>
                  <a:srgbClr val="FF0000"/>
                </a:solidFill>
              </a:rPr>
              <a:t>静的変数</a:t>
            </a:r>
            <a:r>
              <a:rPr lang="en-US" altLang="ja-JP" sz="3600" dirty="0">
                <a:solidFill>
                  <a:srgbClr val="FF0000"/>
                </a:solidFill>
              </a:rPr>
              <a:t>	</a:t>
            </a:r>
            <a:r>
              <a:rPr lang="ja-JP" altLang="en-US" sz="3600" dirty="0"/>
              <a:t>➡</a:t>
            </a:r>
            <a:r>
              <a:rPr lang="en-US" altLang="ja-JP" sz="3600" dirty="0"/>
              <a:t>	</a:t>
            </a:r>
            <a:r>
              <a:rPr lang="ja-JP" altLang="en-US" dirty="0"/>
              <a:t>静的領域に置かれた変数のこと</a:t>
            </a:r>
            <a:endParaRPr lang="en-US" altLang="ja-JP" dirty="0"/>
          </a:p>
          <a:p>
            <a:pPr marL="0" indent="0">
              <a:buNone/>
            </a:pPr>
            <a:endParaRPr lang="en-US" altLang="ja-JP" dirty="0">
              <a:solidFill>
                <a:srgbClr val="FF0000"/>
              </a:solidFill>
            </a:endParaRPr>
          </a:p>
          <a:p>
            <a:pPr marL="0" indent="0">
              <a:buNone/>
            </a:pPr>
            <a:r>
              <a:rPr lang="en-US" altLang="ja-JP" dirty="0">
                <a:solidFill>
                  <a:srgbClr val="FF0000"/>
                </a:solidFill>
              </a:rPr>
              <a:t>static		</a:t>
            </a:r>
            <a:r>
              <a:rPr lang="ja-JP" altLang="en-US" dirty="0"/>
              <a:t>➡</a:t>
            </a:r>
            <a:r>
              <a:rPr lang="en-US" altLang="ja-JP" dirty="0"/>
              <a:t>	</a:t>
            </a:r>
            <a:r>
              <a:rPr lang="ja-JP" altLang="en-US" dirty="0"/>
              <a:t>ローカル変数の宣言時に使用すると、</a:t>
            </a:r>
            <a:r>
              <a:rPr lang="en-US" altLang="ja-JP" dirty="0"/>
              <a:t/>
            </a:r>
            <a:br>
              <a:rPr lang="en-US" altLang="ja-JP" dirty="0"/>
            </a:br>
            <a:r>
              <a:rPr lang="en-US" altLang="ja-JP" dirty="0"/>
              <a:t>				</a:t>
            </a:r>
            <a:r>
              <a:rPr lang="ja-JP" altLang="en-US" dirty="0"/>
              <a:t>寿命をプログラム終了までにできる。</a:t>
            </a:r>
            <a:endParaRPr lang="en-US" altLang="ja-JP" dirty="0"/>
          </a:p>
          <a:p>
            <a:pPr marL="0" indent="0">
              <a:buNone/>
            </a:pPr>
            <a:endParaRPr lang="en-US" altLang="ja-JP" dirty="0"/>
          </a:p>
          <a:p>
            <a:pPr marL="0" indent="0">
              <a:buNone/>
            </a:pPr>
            <a:endParaRPr lang="en-US" altLang="ja-JP" sz="3600" dirty="0"/>
          </a:p>
          <a:p>
            <a:pPr marL="0" indent="0">
              <a:buNone/>
            </a:pPr>
            <a:endParaRPr lang="en-US" altLang="ja-JP" sz="36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165</a:t>
            </a:fld>
            <a:endParaRPr kumimoji="1" lang="ja-JP" altLang="en-US"/>
          </a:p>
        </p:txBody>
      </p:sp>
    </p:spTree>
    <p:extLst>
      <p:ext uri="{BB962C8B-B14F-4D97-AF65-F5344CB8AC3E}">
        <p14:creationId xmlns:p14="http://schemas.microsoft.com/office/powerpoint/2010/main" val="4211768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文字列</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166</a:t>
            </a:fld>
            <a:endParaRPr kumimoji="1" lang="ja-JP" altLang="en-US" dirty="0"/>
          </a:p>
        </p:txBody>
      </p:sp>
    </p:spTree>
    <p:extLst>
      <p:ext uri="{BB962C8B-B14F-4D97-AF65-F5344CB8AC3E}">
        <p14:creationId xmlns:p14="http://schemas.microsoft.com/office/powerpoint/2010/main" val="53064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文字列</a:t>
            </a:r>
          </a:p>
        </p:txBody>
      </p:sp>
      <p:sp>
        <p:nvSpPr>
          <p:cNvPr id="3" name="コンテンツ プレースホルダー 2"/>
          <p:cNvSpPr>
            <a:spLocks noGrp="1"/>
          </p:cNvSpPr>
          <p:nvPr>
            <p:ph idx="1"/>
          </p:nvPr>
        </p:nvSpPr>
        <p:spPr>
          <a:xfrm>
            <a:off x="615142" y="1200151"/>
            <a:ext cx="10814858" cy="4679442"/>
          </a:xfrm>
        </p:spPr>
        <p:txBody>
          <a:bodyPr/>
          <a:lstStyle/>
          <a:p>
            <a:pPr marL="0" indent="0">
              <a:buNone/>
            </a:pPr>
            <a:r>
              <a:rPr kumimoji="1" lang="en-US" altLang="ja-JP" dirty="0"/>
              <a:t>PHP</a:t>
            </a:r>
            <a:r>
              <a:rPr kumimoji="1" lang="ja-JP" altLang="en-US" dirty="0"/>
              <a:t>において</a:t>
            </a:r>
            <a:r>
              <a:rPr kumimoji="1" lang="en-US" altLang="ja-JP" dirty="0"/>
              <a:t>" "</a:t>
            </a:r>
            <a:r>
              <a:rPr lang="en-US" altLang="ja-JP" dirty="0"/>
              <a:t>(</a:t>
            </a:r>
            <a:r>
              <a:rPr lang="ja-JP" altLang="en-US" dirty="0"/>
              <a:t>あるいは</a:t>
            </a:r>
            <a:r>
              <a:rPr lang="en-US" altLang="ja-JP" dirty="0"/>
              <a:t>' ')</a:t>
            </a:r>
            <a:r>
              <a:rPr lang="ja-JP" altLang="en-US" dirty="0"/>
              <a:t>で囲われた文章は</a:t>
            </a:r>
            <a:r>
              <a:rPr lang="en-US" altLang="ja-JP" dirty="0"/>
              <a:t/>
            </a:r>
            <a:br>
              <a:rPr lang="en-US" altLang="ja-JP" dirty="0"/>
            </a:br>
            <a:r>
              <a:rPr lang="ja-JP" altLang="en-US" dirty="0">
                <a:solidFill>
                  <a:srgbClr val="FF0000"/>
                </a:solidFill>
              </a:rPr>
              <a:t>文字列</a:t>
            </a:r>
            <a:r>
              <a:rPr lang="ja-JP" altLang="en-US" dirty="0"/>
              <a:t>として扱われる。</a:t>
            </a:r>
            <a:endParaRPr lang="en-US" altLang="ja-JP" dirty="0"/>
          </a:p>
          <a:p>
            <a:pPr marL="0" indent="0">
              <a:buNone/>
            </a:pPr>
            <a:endParaRPr kumimoji="1" lang="en-US" altLang="ja-JP" dirty="0"/>
          </a:p>
          <a:p>
            <a:pPr marL="0" indent="0">
              <a:buNone/>
            </a:pPr>
            <a:r>
              <a:rPr lang="en-US" altLang="ja-JP" dirty="0"/>
              <a:t>PHP</a:t>
            </a:r>
            <a:r>
              <a:rPr lang="ja-JP" altLang="en-US" dirty="0"/>
              <a:t>は</a:t>
            </a:r>
            <a:r>
              <a:rPr lang="en-US" altLang="ja-JP" dirty="0"/>
              <a:t>Web</a:t>
            </a:r>
            <a:r>
              <a:rPr lang="ja-JP" altLang="en-US" dirty="0"/>
              <a:t>ページを作る言語であるため、</a:t>
            </a:r>
            <a:r>
              <a:rPr lang="en-US" altLang="ja-JP" dirty="0"/>
              <a:t/>
            </a:r>
            <a:br>
              <a:rPr lang="en-US" altLang="ja-JP" dirty="0"/>
            </a:br>
            <a:r>
              <a:rPr lang="ja-JP" altLang="en-US" dirty="0"/>
              <a:t>文字列の検索、置換等様々な機能がある。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167</a:t>
            </a:fld>
            <a:endParaRPr kumimoji="1" lang="ja-JP" altLang="en-US"/>
          </a:p>
        </p:txBody>
      </p:sp>
    </p:spTree>
    <p:extLst>
      <p:ext uri="{BB962C8B-B14F-4D97-AF65-F5344CB8AC3E}">
        <p14:creationId xmlns:p14="http://schemas.microsoft.com/office/powerpoint/2010/main" val="841193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変数展開</a:t>
            </a:r>
          </a:p>
        </p:txBody>
      </p:sp>
      <p:sp>
        <p:nvSpPr>
          <p:cNvPr id="3" name="コンテンツ プレースホルダー 2"/>
          <p:cNvSpPr>
            <a:spLocks noGrp="1"/>
          </p:cNvSpPr>
          <p:nvPr>
            <p:ph idx="1"/>
          </p:nvPr>
        </p:nvSpPr>
        <p:spPr>
          <a:xfrm>
            <a:off x="881149" y="1200151"/>
            <a:ext cx="10548851" cy="1426671"/>
          </a:xfrm>
        </p:spPr>
        <p:txBody>
          <a:bodyPr/>
          <a:lstStyle/>
          <a:p>
            <a:pPr marL="0" indent="0">
              <a:buNone/>
            </a:pPr>
            <a:r>
              <a:rPr kumimoji="1" lang="ja-JP" altLang="en-US" dirty="0"/>
              <a:t>文字列中に</a:t>
            </a:r>
            <a:endParaRPr lang="en-US" altLang="ja-JP" dirty="0"/>
          </a:p>
          <a:p>
            <a:pPr marL="0" indent="0">
              <a:buNone/>
            </a:pPr>
            <a:r>
              <a:rPr lang="ja-JP" altLang="en-US" dirty="0"/>
              <a:t>とすることでその変数の値を展開して文字列にできる</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168</a:t>
            </a:fld>
            <a:endParaRPr kumimoji="1" lang="ja-JP" altLang="en-US"/>
          </a:p>
        </p:txBody>
      </p:sp>
      <p:sp>
        <p:nvSpPr>
          <p:cNvPr id="5" name="角丸四角形 4"/>
          <p:cNvSpPr/>
          <p:nvPr/>
        </p:nvSpPr>
        <p:spPr>
          <a:xfrm>
            <a:off x="3424843" y="1200151"/>
            <a:ext cx="2435849" cy="6120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変数名｝</a:t>
            </a:r>
          </a:p>
        </p:txBody>
      </p:sp>
      <p:pic>
        <p:nvPicPr>
          <p:cNvPr id="7" name="図 6"/>
          <p:cNvPicPr>
            <a:picLocks noChangeAspect="1"/>
          </p:cNvPicPr>
          <p:nvPr/>
        </p:nvPicPr>
        <p:blipFill>
          <a:blip r:embed="rId2"/>
          <a:stretch>
            <a:fillRect/>
          </a:stretch>
        </p:blipFill>
        <p:spPr>
          <a:xfrm>
            <a:off x="881149" y="2518757"/>
            <a:ext cx="7972159" cy="4231178"/>
          </a:xfrm>
          <a:prstGeom prst="rect">
            <a:avLst/>
          </a:prstGeom>
        </p:spPr>
      </p:pic>
      <p:sp>
        <p:nvSpPr>
          <p:cNvPr id="8" name="コンテンツ プレースホルダー 2"/>
          <p:cNvSpPr txBox="1">
            <a:spLocks/>
          </p:cNvSpPr>
          <p:nvPr/>
        </p:nvSpPr>
        <p:spPr>
          <a:xfrm>
            <a:off x="8941723" y="2518757"/>
            <a:ext cx="3250277" cy="6923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17_</a:t>
            </a:r>
            <a:r>
              <a:rPr lang="ja-JP" altLang="en-US" dirty="0"/>
              <a:t>ｓｔｒ</a:t>
            </a:r>
            <a:r>
              <a:rPr lang="en-US" altLang="ja-JP" dirty="0" err="1"/>
              <a:t>Var.php</a:t>
            </a:r>
            <a:endParaRPr lang="en-US" altLang="ja-JP" dirty="0"/>
          </a:p>
        </p:txBody>
      </p:sp>
    </p:spTree>
    <p:extLst>
      <p:ext uri="{BB962C8B-B14F-4D97-AF65-F5344CB8AC3E}">
        <p14:creationId xmlns:p14="http://schemas.microsoft.com/office/powerpoint/2010/main" val="385069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ヒアドキュメント</a:t>
            </a:r>
            <a:endParaRPr kumimoji="1" lang="ja-JP" altLang="en-US" dirty="0"/>
          </a:p>
        </p:txBody>
      </p:sp>
      <p:sp>
        <p:nvSpPr>
          <p:cNvPr id="3" name="コンテンツ プレースホルダー 2"/>
          <p:cNvSpPr>
            <a:spLocks noGrp="1"/>
          </p:cNvSpPr>
          <p:nvPr>
            <p:ph idx="1"/>
          </p:nvPr>
        </p:nvSpPr>
        <p:spPr>
          <a:xfrm>
            <a:off x="714895" y="1200151"/>
            <a:ext cx="10715105" cy="828154"/>
          </a:xfrm>
        </p:spPr>
        <p:txBody>
          <a:bodyPr>
            <a:normAutofit/>
          </a:bodyPr>
          <a:lstStyle/>
          <a:p>
            <a:pPr marL="0" indent="0">
              <a:buNone/>
            </a:pPr>
            <a:r>
              <a:rPr kumimoji="1" lang="ja-JP" altLang="en-US" dirty="0"/>
              <a:t>複数行の文字列を手軽に作る機能</a:t>
            </a: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169</a:t>
            </a:fld>
            <a:endParaRPr kumimoji="1" lang="ja-JP" altLang="en-US"/>
          </a:p>
        </p:txBody>
      </p:sp>
      <p:grpSp>
        <p:nvGrpSpPr>
          <p:cNvPr id="8" name="グループ化 7"/>
          <p:cNvGrpSpPr/>
          <p:nvPr/>
        </p:nvGrpSpPr>
        <p:grpSpPr>
          <a:xfrm>
            <a:off x="714895" y="1939984"/>
            <a:ext cx="5926974" cy="1784118"/>
            <a:chOff x="714895" y="1948297"/>
            <a:chExt cx="5926974" cy="1784118"/>
          </a:xfrm>
        </p:grpSpPr>
        <p:sp>
          <p:nvSpPr>
            <p:cNvPr id="5" name="角丸四角形 4"/>
            <p:cNvSpPr/>
            <p:nvPr/>
          </p:nvSpPr>
          <p:spPr>
            <a:xfrm>
              <a:off x="714895" y="1948297"/>
              <a:ext cx="5926974" cy="178411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&lt;&lt;&lt; "</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任意の文字列</a:t>
              </a:r>
              <a:endPar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p>
          </p:txBody>
        </p:sp>
        <p:sp>
          <p:nvSpPr>
            <p:cNvPr id="7" name="右大かっこ 6"/>
            <p:cNvSpPr/>
            <p:nvPr/>
          </p:nvSpPr>
          <p:spPr>
            <a:xfrm rot="5400000">
              <a:off x="1793124" y="2465362"/>
              <a:ext cx="71468" cy="141316"/>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 name="コンテンツ プレースホルダー 2"/>
          <p:cNvSpPr txBox="1">
            <a:spLocks/>
          </p:cNvSpPr>
          <p:nvPr/>
        </p:nvSpPr>
        <p:spPr>
          <a:xfrm>
            <a:off x="714894" y="3890355"/>
            <a:ext cx="10715105" cy="8281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により作成できる。</a:t>
            </a:r>
            <a:endParaRPr lang="en-US" altLang="ja-JP" dirty="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2401953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FDF343-A311-436A-B89D-7268A675981B}"/>
              </a:ext>
            </a:extLst>
          </p:cNvPr>
          <p:cNvSpPr>
            <a:spLocks noGrp="1"/>
          </p:cNvSpPr>
          <p:nvPr>
            <p:ph type="title"/>
          </p:nvPr>
        </p:nvSpPr>
        <p:spPr/>
        <p:txBody>
          <a:bodyPr/>
          <a:lstStyle/>
          <a:p>
            <a:r>
              <a:rPr kumimoji="1" lang="en-US" altLang="ja-JP" dirty="0"/>
              <a:t>HTML/CSS/JavaScript</a:t>
            </a:r>
            <a:r>
              <a:rPr kumimoji="1" lang="ja-JP" altLang="en-US" dirty="0"/>
              <a:t>ほか</a:t>
            </a:r>
          </a:p>
        </p:txBody>
      </p:sp>
      <p:sp>
        <p:nvSpPr>
          <p:cNvPr id="3" name="コンテンツ プレースホルダー 2">
            <a:extLst>
              <a:ext uri="{FF2B5EF4-FFF2-40B4-BE49-F238E27FC236}">
                <a16:creationId xmlns:a16="http://schemas.microsoft.com/office/drawing/2014/main" id="{466B57E9-BB71-44D5-BE20-0ABFD85A7BFA}"/>
              </a:ext>
            </a:extLst>
          </p:cNvPr>
          <p:cNvSpPr>
            <a:spLocks noGrp="1"/>
          </p:cNvSpPr>
          <p:nvPr>
            <p:ph idx="1"/>
          </p:nvPr>
        </p:nvSpPr>
        <p:spPr>
          <a:xfrm>
            <a:off x="838199" y="1030014"/>
            <a:ext cx="10954407" cy="5731652"/>
          </a:xfrm>
        </p:spPr>
        <p:txBody>
          <a:bodyPr>
            <a:normAutofit/>
          </a:bodyPr>
          <a:lstStyle/>
          <a:p>
            <a:r>
              <a:rPr kumimoji="1" lang="en-US" altLang="ja-JP" sz="3200" dirty="0">
                <a:solidFill>
                  <a:srgbClr val="FF0000"/>
                </a:solidFill>
              </a:rPr>
              <a:t>HTML</a:t>
            </a:r>
          </a:p>
          <a:p>
            <a:pPr lvl="1"/>
            <a:r>
              <a:rPr lang="en-US" altLang="ja-JP" sz="3200" dirty="0"/>
              <a:t>Web</a:t>
            </a:r>
            <a:r>
              <a:rPr lang="ja-JP" altLang="en-US" sz="3200" dirty="0"/>
              <a:t>ページの</a:t>
            </a:r>
            <a:r>
              <a:rPr lang="ja-JP" altLang="en-US" sz="3200" dirty="0">
                <a:solidFill>
                  <a:srgbClr val="FF0000"/>
                </a:solidFill>
              </a:rPr>
              <a:t>内容</a:t>
            </a:r>
            <a:r>
              <a:rPr lang="ja-JP" altLang="en-US" sz="3200" dirty="0"/>
              <a:t>や情報が記述されたファイル</a:t>
            </a:r>
            <a:endParaRPr lang="en-US" altLang="ja-JP" sz="3200" dirty="0"/>
          </a:p>
          <a:p>
            <a:r>
              <a:rPr kumimoji="1" lang="ja-JP" altLang="en-US" sz="3200" dirty="0"/>
              <a:t>画像・動画</a:t>
            </a:r>
            <a:endParaRPr kumimoji="1" lang="en-US" altLang="ja-JP" sz="3200" dirty="0"/>
          </a:p>
          <a:p>
            <a:pPr lvl="1"/>
            <a:r>
              <a:rPr lang="en-US" altLang="ja-JP" sz="3200" dirty="0"/>
              <a:t>HTML</a:t>
            </a:r>
            <a:r>
              <a:rPr lang="ja-JP" altLang="en-US" sz="3200" dirty="0"/>
              <a:t>に埋め込まれている画像や動画</a:t>
            </a:r>
            <a:endParaRPr lang="en-US" altLang="ja-JP" sz="3200" dirty="0"/>
          </a:p>
          <a:p>
            <a:r>
              <a:rPr kumimoji="1" lang="en-US" altLang="ja-JP" sz="3200" dirty="0">
                <a:solidFill>
                  <a:srgbClr val="FF0000"/>
                </a:solidFill>
              </a:rPr>
              <a:t>CSS</a:t>
            </a:r>
          </a:p>
          <a:p>
            <a:pPr lvl="1"/>
            <a:r>
              <a:rPr kumimoji="1" lang="en-US" altLang="ja-JP" sz="3200" dirty="0"/>
              <a:t>Web</a:t>
            </a:r>
            <a:r>
              <a:rPr kumimoji="1" lang="ja-JP" altLang="en-US" sz="3200" dirty="0"/>
              <a:t>ページを</a:t>
            </a:r>
            <a:r>
              <a:rPr kumimoji="1" lang="ja-JP" altLang="en-US" sz="3200" dirty="0">
                <a:solidFill>
                  <a:srgbClr val="FF0000"/>
                </a:solidFill>
              </a:rPr>
              <a:t>装飾</a:t>
            </a:r>
            <a:r>
              <a:rPr kumimoji="1" lang="ja-JP" altLang="en-US" sz="3200" dirty="0"/>
              <a:t>する為の情報が記述されたファイル</a:t>
            </a:r>
            <a:endParaRPr kumimoji="1" lang="en-US" altLang="ja-JP" sz="3200" dirty="0"/>
          </a:p>
          <a:p>
            <a:r>
              <a:rPr lang="en-US" altLang="ja-JP" sz="3200" dirty="0">
                <a:solidFill>
                  <a:srgbClr val="FF0000"/>
                </a:solidFill>
              </a:rPr>
              <a:t>JavaScript</a:t>
            </a:r>
          </a:p>
          <a:p>
            <a:pPr lvl="1"/>
            <a:r>
              <a:rPr kumimoji="1" lang="en-US" altLang="ja-JP" sz="3200" dirty="0"/>
              <a:t>Web</a:t>
            </a:r>
            <a:r>
              <a:rPr kumimoji="1" lang="ja-JP" altLang="en-US" sz="3200" dirty="0"/>
              <a:t>ブラウザ上で実行される</a:t>
            </a:r>
            <a:r>
              <a:rPr kumimoji="1" lang="ja-JP" altLang="en-US" sz="3200" dirty="0">
                <a:solidFill>
                  <a:srgbClr val="FF0000"/>
                </a:solidFill>
              </a:rPr>
              <a:t>プログラム</a:t>
            </a:r>
            <a:r>
              <a:rPr kumimoji="1" lang="ja-JP" altLang="en-US" sz="3200" dirty="0"/>
              <a:t>が記述された</a:t>
            </a:r>
            <a:r>
              <a:rPr kumimoji="1" lang="en-US" altLang="ja-JP" sz="3200" dirty="0"/>
              <a:t/>
            </a:r>
            <a:br>
              <a:rPr kumimoji="1" lang="en-US" altLang="ja-JP" sz="3200" dirty="0"/>
            </a:br>
            <a:r>
              <a:rPr kumimoji="1" lang="ja-JP" altLang="en-US" sz="3200" dirty="0"/>
              <a:t>ファイル</a:t>
            </a:r>
          </a:p>
        </p:txBody>
      </p:sp>
      <p:sp>
        <p:nvSpPr>
          <p:cNvPr id="7" name="スライド番号プレースホルダー 6"/>
          <p:cNvSpPr>
            <a:spLocks noGrp="1"/>
          </p:cNvSpPr>
          <p:nvPr>
            <p:ph type="sldNum" sz="quarter" idx="12"/>
          </p:nvPr>
        </p:nvSpPr>
        <p:spPr/>
        <p:txBody>
          <a:bodyPr/>
          <a:lstStyle/>
          <a:p>
            <a:fld id="{91D6BFD3-6DDC-47C7-B5D8-E8A248B0BAD4}" type="slidenum">
              <a:rPr kumimoji="1" lang="ja-JP" altLang="en-US" smtClean="0"/>
              <a:t>17</a:t>
            </a:fld>
            <a:endParaRPr kumimoji="1" lang="ja-JP" altLang="en-US"/>
          </a:p>
        </p:txBody>
      </p:sp>
    </p:spTree>
    <p:extLst>
      <p:ext uri="{BB962C8B-B14F-4D97-AF65-F5344CB8AC3E}">
        <p14:creationId xmlns:p14="http://schemas.microsoft.com/office/powerpoint/2010/main" val="5524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やってみよう：ヒ</a:t>
            </a:r>
            <a:r>
              <a:rPr kumimoji="1" lang="ja-JP" altLang="en-US" dirty="0"/>
              <a:t>アドキュメント</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170</a:t>
            </a:fld>
            <a:endParaRPr kumimoji="1" lang="ja-JP" altLang="en-US"/>
          </a:p>
        </p:txBody>
      </p:sp>
      <p:pic>
        <p:nvPicPr>
          <p:cNvPr id="5" name="図 4"/>
          <p:cNvPicPr>
            <a:picLocks noChangeAspect="1"/>
          </p:cNvPicPr>
          <p:nvPr/>
        </p:nvPicPr>
        <p:blipFill>
          <a:blip r:embed="rId2"/>
          <a:stretch>
            <a:fillRect/>
          </a:stretch>
        </p:blipFill>
        <p:spPr>
          <a:xfrm>
            <a:off x="0" y="874914"/>
            <a:ext cx="10560106" cy="5916411"/>
          </a:xfrm>
          <a:prstGeom prst="rect">
            <a:avLst/>
          </a:prstGeom>
        </p:spPr>
      </p:pic>
      <p:sp>
        <p:nvSpPr>
          <p:cNvPr id="3" name="コンテンツ プレースホルダー 2"/>
          <p:cNvSpPr>
            <a:spLocks noGrp="1"/>
          </p:cNvSpPr>
          <p:nvPr>
            <p:ph idx="1"/>
          </p:nvPr>
        </p:nvSpPr>
        <p:spPr>
          <a:xfrm>
            <a:off x="9179329" y="874913"/>
            <a:ext cx="3021849" cy="750223"/>
          </a:xfrm>
        </p:spPr>
        <p:txBody>
          <a:bodyPr/>
          <a:lstStyle/>
          <a:p>
            <a:pPr marL="0" indent="0">
              <a:buNone/>
            </a:pPr>
            <a:r>
              <a:rPr kumimoji="1" lang="en-US" altLang="ja-JP" dirty="0"/>
              <a:t>18_hDoc.php</a:t>
            </a:r>
            <a:endParaRPr kumimoji="1" lang="ja-JP" altLang="en-US" dirty="0"/>
          </a:p>
        </p:txBody>
      </p:sp>
    </p:spTree>
    <p:extLst>
      <p:ext uri="{BB962C8B-B14F-4D97-AF65-F5344CB8AC3E}">
        <p14:creationId xmlns:p14="http://schemas.microsoft.com/office/powerpoint/2010/main" val="3614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printf</a:t>
            </a:r>
            <a:r>
              <a:rPr kumimoji="1" lang="en-US" altLang="ja-JP" dirty="0"/>
              <a:t>()</a:t>
            </a:r>
            <a:r>
              <a:rPr kumimoji="1" lang="ja-JP" altLang="en-US" dirty="0"/>
              <a:t>関数</a:t>
            </a:r>
          </a:p>
        </p:txBody>
      </p:sp>
      <p:sp>
        <p:nvSpPr>
          <p:cNvPr id="3" name="コンテンツ プレースホルダー 2"/>
          <p:cNvSpPr>
            <a:spLocks noGrp="1"/>
          </p:cNvSpPr>
          <p:nvPr>
            <p:ph idx="1"/>
          </p:nvPr>
        </p:nvSpPr>
        <p:spPr>
          <a:xfrm>
            <a:off x="361949" y="5200650"/>
            <a:ext cx="11553825" cy="1362075"/>
          </a:xfrm>
        </p:spPr>
        <p:txBody>
          <a:bodyPr/>
          <a:lstStyle/>
          <a:p>
            <a:pPr marL="0" indent="0">
              <a:buNone/>
            </a:pPr>
            <a:r>
              <a:rPr lang="ja-JP" altLang="en-US" dirty="0"/>
              <a:t>フォーマット</a:t>
            </a:r>
            <a:r>
              <a:rPr lang="en-US" altLang="ja-JP" dirty="0"/>
              <a:t>(</a:t>
            </a:r>
            <a:r>
              <a:rPr lang="ja-JP" altLang="en-US" dirty="0"/>
              <a:t>書式</a:t>
            </a:r>
            <a:r>
              <a:rPr lang="en-US" altLang="ja-JP" dirty="0"/>
              <a:t>)</a:t>
            </a:r>
            <a:r>
              <a:rPr lang="ja-JP" altLang="en-US" dirty="0"/>
              <a:t>を指定して表示できる関数。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171</a:t>
            </a:fld>
            <a:endParaRPr kumimoji="1" lang="ja-JP" altLang="en-US"/>
          </a:p>
        </p:txBody>
      </p:sp>
      <p:sp>
        <p:nvSpPr>
          <p:cNvPr id="5" name="角丸四角形 4"/>
          <p:cNvSpPr/>
          <p:nvPr/>
        </p:nvSpPr>
        <p:spPr>
          <a:xfrm>
            <a:off x="714894" y="1939984"/>
            <a:ext cx="10581755" cy="178411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printf</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2">
                    <a:lumMod val="75000"/>
                    <a:lumOff val="25000"/>
                  </a:schemeClr>
                </a:solidFill>
                <a:latin typeface="Tahoma" panose="020B0604030504040204" pitchFamily="34" charset="0"/>
                <a:ea typeface="UD デジタル 教科書体 NK-R" panose="02020400000000000000" pitchFamily="18" charset="-128"/>
                <a:cs typeface="Tahoma" panose="020B0604030504040204" pitchFamily="34" charset="0"/>
              </a:rPr>
              <a:t>文字列～</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200" dirty="0">
                <a:solidFill>
                  <a:schemeClr val="accent3">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書式指定子</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変換指定子</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変数名・・・</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63257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a:t>
            </a:r>
            <a:r>
              <a:rPr lang="ja-JP" altLang="en-US" dirty="0"/>
              <a:t>指定子</a:t>
            </a:r>
            <a:endParaRPr kumimoji="1" lang="ja-JP" altLang="en-US" dirty="0"/>
          </a:p>
        </p:txBody>
      </p:sp>
      <p:sp>
        <p:nvSpPr>
          <p:cNvPr id="3" name="コンテンツ プレースホルダー 2"/>
          <p:cNvSpPr>
            <a:spLocks noGrp="1"/>
          </p:cNvSpPr>
          <p:nvPr>
            <p:ph idx="1"/>
          </p:nvPr>
        </p:nvSpPr>
        <p:spPr>
          <a:xfrm>
            <a:off x="624114" y="1825625"/>
            <a:ext cx="11146972" cy="4351338"/>
          </a:xfrm>
          <a:ln>
            <a:noFill/>
          </a:ln>
        </p:spPr>
        <p:txBody>
          <a:bodyPr/>
          <a:lstStyle/>
          <a:p>
            <a:pPr marL="0" indent="0">
              <a:buNone/>
            </a:pPr>
            <a:r>
              <a:rPr kumimoji="1" lang="ja-JP" altLang="en-US" dirty="0"/>
              <a:t>変数に格納されている値は</a:t>
            </a:r>
            <a:r>
              <a:rPr kumimoji="1" lang="en-US" altLang="ja-JP" dirty="0" err="1"/>
              <a:t>printf</a:t>
            </a:r>
            <a:r>
              <a:rPr kumimoji="1" lang="en-US" altLang="ja-JP" dirty="0"/>
              <a:t>()</a:t>
            </a:r>
            <a:r>
              <a:rPr kumimoji="1" lang="ja-JP" altLang="en-US" dirty="0"/>
              <a:t>関数で表示できる</a:t>
            </a:r>
            <a:endParaRPr kumimoji="1" lang="en-US" altLang="ja-JP" dirty="0"/>
          </a:p>
          <a:p>
            <a:pPr marL="0" indent="0">
              <a:buNone/>
            </a:pPr>
            <a:r>
              <a:rPr lang="ja-JP" altLang="en-US" dirty="0"/>
              <a:t>表示するためには</a:t>
            </a:r>
            <a:r>
              <a:rPr lang="ja-JP" altLang="en-US" dirty="0">
                <a:solidFill>
                  <a:srgbClr val="FF0000"/>
                </a:solidFill>
              </a:rPr>
              <a:t>変換指定子</a:t>
            </a:r>
            <a:r>
              <a:rPr lang="ja-JP" altLang="en-US" dirty="0"/>
              <a:t>を記述する必要がある</a:t>
            </a:r>
            <a:endParaRPr lang="en-US" altLang="ja-JP" dirty="0"/>
          </a:p>
          <a:p>
            <a:pPr marL="0" indent="0">
              <a:buNone/>
            </a:pPr>
            <a:endParaRPr lang="en-US" altLang="ja-JP" dirty="0"/>
          </a:p>
          <a:p>
            <a:pPr marL="0" indent="0">
              <a:buNone/>
            </a:pPr>
            <a:r>
              <a:rPr lang="en-US" altLang="ja-JP" dirty="0">
                <a:solidFill>
                  <a:srgbClr val="FF0000"/>
                </a:solidFill>
              </a:rPr>
              <a:t>	</a:t>
            </a:r>
            <a:r>
              <a:rPr lang="en-US" altLang="ja-JP" dirty="0" err="1"/>
              <a:t>printf</a:t>
            </a:r>
            <a:r>
              <a:rPr lang="en-US" altLang="ja-JP" dirty="0"/>
              <a:t>(“sum</a:t>
            </a:r>
            <a:r>
              <a:rPr lang="ja-JP" altLang="en-US" dirty="0"/>
              <a:t>の値は</a:t>
            </a:r>
            <a:r>
              <a:rPr lang="en-US" altLang="ja-JP" dirty="0">
                <a:solidFill>
                  <a:srgbClr val="FF0000"/>
                </a:solidFill>
              </a:rPr>
              <a:t>%</a:t>
            </a:r>
            <a:r>
              <a:rPr lang="en-US" altLang="ja-JP" dirty="0" err="1">
                <a:solidFill>
                  <a:srgbClr val="FF0000"/>
                </a:solidFill>
              </a:rPr>
              <a:t>d</a:t>
            </a:r>
            <a:r>
              <a:rPr lang="en-US" altLang="ja-JP" dirty="0" err="1"/>
              <a:t>”,$</a:t>
            </a:r>
            <a:r>
              <a:rPr lang="en-US" altLang="ja-JP" dirty="0" err="1">
                <a:solidFill>
                  <a:srgbClr val="0070C0"/>
                </a:solidFill>
              </a:rPr>
              <a:t>sum</a:t>
            </a:r>
            <a:r>
              <a:rPr lang="en-US" altLang="ja-JP" dirty="0"/>
              <a:t>);</a:t>
            </a:r>
            <a:endParaRPr lang="en-US" altLang="ja-JP" dirty="0">
              <a:solidFill>
                <a:srgbClr val="FF0000"/>
              </a:solidFill>
            </a:endParaRPr>
          </a:p>
          <a:p>
            <a:pPr marL="0" indent="0">
              <a:buNone/>
            </a:pPr>
            <a:endParaRPr kumimoji="1" lang="en-US" altLang="ja-JP" dirty="0"/>
          </a:p>
        </p:txBody>
      </p:sp>
      <p:sp>
        <p:nvSpPr>
          <p:cNvPr id="5" name="上矢印 4"/>
          <p:cNvSpPr/>
          <p:nvPr/>
        </p:nvSpPr>
        <p:spPr>
          <a:xfrm>
            <a:off x="5341147" y="4504137"/>
            <a:ext cx="396938" cy="932929"/>
          </a:xfrm>
          <a:prstGeom prst="upArrow">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8" name="正方形/長方形 7"/>
          <p:cNvSpPr/>
          <p:nvPr/>
        </p:nvSpPr>
        <p:spPr>
          <a:xfrm>
            <a:off x="3468939" y="4868067"/>
            <a:ext cx="2236510" cy="584775"/>
          </a:xfrm>
          <a:prstGeom prst="rect">
            <a:avLst/>
          </a:prstGeom>
          <a:solidFill>
            <a:srgbClr val="FF0000"/>
          </a:solidFill>
        </p:spPr>
        <p:txBody>
          <a:bodyPr wrap="none" lIns="91440" tIns="45720" rIns="91440" bIns="4572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変換指定子</a:t>
            </a:r>
          </a:p>
        </p:txBody>
      </p:sp>
      <p:sp>
        <p:nvSpPr>
          <p:cNvPr id="9" name="上矢印 8"/>
          <p:cNvSpPr/>
          <p:nvPr/>
        </p:nvSpPr>
        <p:spPr>
          <a:xfrm>
            <a:off x="6755858" y="4502428"/>
            <a:ext cx="396938" cy="932929"/>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0" name="正方形/長方形 9"/>
          <p:cNvSpPr/>
          <p:nvPr/>
        </p:nvSpPr>
        <p:spPr>
          <a:xfrm>
            <a:off x="6720388" y="4877619"/>
            <a:ext cx="1415773" cy="584775"/>
          </a:xfrm>
          <a:prstGeom prst="rect">
            <a:avLst/>
          </a:prstGeom>
          <a:solidFill>
            <a:srgbClr val="0070C0"/>
          </a:solidFill>
          <a:ln>
            <a:noFill/>
          </a:ln>
        </p:spPr>
        <p:txBody>
          <a:bodyPr wrap="none" lIns="91440" tIns="45720" rIns="91440" bIns="4572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変数名</a:t>
            </a:r>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172</a:t>
            </a:fld>
            <a:endParaRPr kumimoji="1" lang="ja-JP" altLang="en-US"/>
          </a:p>
        </p:txBody>
      </p:sp>
    </p:spTree>
    <p:extLst>
      <p:ext uri="{BB962C8B-B14F-4D97-AF65-F5344CB8AC3E}">
        <p14:creationId xmlns:p14="http://schemas.microsoft.com/office/powerpoint/2010/main" val="236321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変換指定子</a:t>
            </a:r>
          </a:p>
        </p:txBody>
      </p:sp>
      <p:sp>
        <p:nvSpPr>
          <p:cNvPr id="3" name="コンテンツ プレースホルダー 2"/>
          <p:cNvSpPr>
            <a:spLocks noGrp="1"/>
          </p:cNvSpPr>
          <p:nvPr>
            <p:ph idx="1"/>
          </p:nvPr>
        </p:nvSpPr>
        <p:spPr>
          <a:xfrm>
            <a:off x="838199" y="1600200"/>
            <a:ext cx="10990943" cy="4925144"/>
          </a:xfrm>
        </p:spPr>
        <p:txBody>
          <a:bodyPr>
            <a:normAutofit/>
          </a:bodyPr>
          <a:lstStyle/>
          <a:p>
            <a:pPr marL="0" indent="0">
              <a:buNone/>
            </a:pPr>
            <a:r>
              <a:rPr kumimoji="1" lang="ja-JP" altLang="en-US" dirty="0"/>
              <a:t>変数の値を</a:t>
            </a:r>
            <a:r>
              <a:rPr kumimoji="1" lang="ja-JP" altLang="en-US" dirty="0">
                <a:solidFill>
                  <a:srgbClr val="FF0000"/>
                </a:solidFill>
              </a:rPr>
              <a:t>どのように表示するか</a:t>
            </a:r>
            <a:r>
              <a:rPr kumimoji="1" lang="ja-JP" altLang="en-US" dirty="0"/>
              <a:t>を決めるもの</a:t>
            </a:r>
            <a:endParaRPr kumimoji="1" lang="en-US" altLang="ja-JP" dirty="0"/>
          </a:p>
          <a:p>
            <a:pPr marL="0" indent="0">
              <a:buNone/>
            </a:pPr>
            <a:r>
              <a:rPr kumimoji="1" lang="ja-JP" altLang="en-US" dirty="0"/>
              <a:t>同じ変数でも、変換指定子が違えば表示が異なる</a:t>
            </a:r>
            <a:endParaRPr kumimoji="1" lang="en-US" altLang="ja-JP" dirty="0"/>
          </a:p>
          <a:p>
            <a:pPr marL="0" indent="0">
              <a:buNone/>
            </a:pPr>
            <a:r>
              <a:rPr lang="ja-JP" altLang="en-US" dirty="0"/>
              <a:t>変換指定子と変数名は左から順に対応する</a:t>
            </a:r>
            <a:endParaRPr lang="en-US" altLang="ja-JP" dirty="0"/>
          </a:p>
          <a:p>
            <a:pPr marL="0" indent="0">
              <a:buNone/>
            </a:pPr>
            <a:endParaRPr lang="en-US" altLang="ja-JP" dirty="0"/>
          </a:p>
          <a:p>
            <a:pPr marL="0" indent="0">
              <a:buNone/>
            </a:pPr>
            <a:r>
              <a:rPr kumimoji="1" lang="en-US" altLang="ja-JP" dirty="0"/>
              <a:t>	</a:t>
            </a:r>
            <a:r>
              <a:rPr kumimoji="1" lang="en-US" altLang="ja-JP" dirty="0" err="1"/>
              <a:t>printf</a:t>
            </a:r>
            <a:r>
              <a:rPr kumimoji="1" lang="en-US" altLang="ja-JP" dirty="0"/>
              <a:t>(“</a:t>
            </a:r>
            <a:r>
              <a:rPr kumimoji="1" lang="en-US" altLang="ja-JP" dirty="0">
                <a:solidFill>
                  <a:srgbClr val="0070C0"/>
                </a:solidFill>
              </a:rPr>
              <a:t>%d</a:t>
            </a:r>
            <a:r>
              <a:rPr kumimoji="1" lang="en-US" altLang="ja-JP" dirty="0"/>
              <a:t>\</a:t>
            </a:r>
            <a:r>
              <a:rPr kumimoji="1" lang="en-US" altLang="ja-JP" dirty="0" err="1"/>
              <a:t>n</a:t>
            </a:r>
            <a:r>
              <a:rPr kumimoji="1" lang="en-US" altLang="ja-JP" dirty="0" err="1">
                <a:solidFill>
                  <a:schemeClr val="accent4">
                    <a:lumMod val="75000"/>
                  </a:schemeClr>
                </a:solidFill>
              </a:rPr>
              <a:t>%x</a:t>
            </a:r>
            <a:r>
              <a:rPr kumimoji="1" lang="en-US" altLang="ja-JP" dirty="0"/>
              <a:t>\n</a:t>
            </a:r>
            <a:r>
              <a:rPr kumimoji="1" lang="en-US" altLang="ja-JP" dirty="0">
                <a:solidFill>
                  <a:schemeClr val="accent2">
                    <a:lumMod val="75000"/>
                  </a:schemeClr>
                </a:solidFill>
              </a:rPr>
              <a:t>%o</a:t>
            </a:r>
            <a:r>
              <a:rPr kumimoji="1" lang="en-US" altLang="ja-JP" dirty="0"/>
              <a:t>”,$</a:t>
            </a:r>
            <a:r>
              <a:rPr kumimoji="1" lang="en-US" altLang="ja-JP" dirty="0">
                <a:solidFill>
                  <a:srgbClr val="0070C0"/>
                </a:solidFill>
              </a:rPr>
              <a:t>sum1</a:t>
            </a:r>
            <a:r>
              <a:rPr kumimoji="1" lang="en-US" altLang="ja-JP" dirty="0"/>
              <a:t>,$</a:t>
            </a:r>
            <a:r>
              <a:rPr kumimoji="1" lang="en-US" altLang="ja-JP" dirty="0">
                <a:solidFill>
                  <a:schemeClr val="accent4">
                    <a:lumMod val="75000"/>
                  </a:schemeClr>
                </a:solidFill>
              </a:rPr>
              <a:t>sum2</a:t>
            </a:r>
            <a:r>
              <a:rPr kumimoji="1" lang="en-US" altLang="ja-JP" dirty="0"/>
              <a:t>,$</a:t>
            </a:r>
            <a:r>
              <a:rPr kumimoji="1" lang="en-US" altLang="ja-JP" dirty="0">
                <a:solidFill>
                  <a:schemeClr val="accent2">
                    <a:lumMod val="75000"/>
                  </a:schemeClr>
                </a:solidFill>
              </a:rPr>
              <a:t>sum3</a:t>
            </a:r>
            <a:r>
              <a:rPr kumimoji="1" lang="en-US" altLang="ja-JP" dirty="0"/>
              <a:t>);</a:t>
            </a:r>
          </a:p>
        </p:txBody>
      </p:sp>
      <p:sp>
        <p:nvSpPr>
          <p:cNvPr id="9" name="環状矢印 8"/>
          <p:cNvSpPr/>
          <p:nvPr/>
        </p:nvSpPr>
        <p:spPr>
          <a:xfrm rot="10800000">
            <a:off x="3248024" y="3629748"/>
            <a:ext cx="4618717" cy="2009854"/>
          </a:xfrm>
          <a:prstGeom prst="circularArrow">
            <a:avLst>
              <a:gd name="adj1" fmla="val 4299"/>
              <a:gd name="adj2" fmla="val 858036"/>
              <a:gd name="adj3" fmla="val 20363113"/>
              <a:gd name="adj4" fmla="val 1113903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8" name="環状矢印 7"/>
          <p:cNvSpPr/>
          <p:nvPr/>
        </p:nvSpPr>
        <p:spPr>
          <a:xfrm rot="10800000">
            <a:off x="4467224" y="3727815"/>
            <a:ext cx="4669517" cy="2009854"/>
          </a:xfrm>
          <a:prstGeom prst="circularArrow">
            <a:avLst>
              <a:gd name="adj1" fmla="val 4299"/>
              <a:gd name="adj2" fmla="val 858036"/>
              <a:gd name="adj3" fmla="val 20363113"/>
              <a:gd name="adj4" fmla="val 11139032"/>
              <a:gd name="adj5" fmla="val 12500"/>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12" name="環状矢印 11"/>
          <p:cNvSpPr/>
          <p:nvPr/>
        </p:nvSpPr>
        <p:spPr>
          <a:xfrm rot="10800000">
            <a:off x="5619749" y="3678783"/>
            <a:ext cx="4786993" cy="2009854"/>
          </a:xfrm>
          <a:prstGeom prst="circularArrow">
            <a:avLst>
              <a:gd name="adj1" fmla="val 4299"/>
              <a:gd name="adj2" fmla="val 858036"/>
              <a:gd name="adj3" fmla="val 20363113"/>
              <a:gd name="adj4" fmla="val 11139032"/>
              <a:gd name="adj5" fmla="val 12500"/>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173</a:t>
            </a:fld>
            <a:endParaRPr kumimoji="1" lang="ja-JP" altLang="en-US"/>
          </a:p>
        </p:txBody>
      </p:sp>
    </p:spTree>
    <p:extLst>
      <p:ext uri="{BB962C8B-B14F-4D97-AF65-F5344CB8AC3E}">
        <p14:creationId xmlns:p14="http://schemas.microsoft.com/office/powerpoint/2010/main" val="2129617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主な変換指定子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174</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733646495"/>
              </p:ext>
            </p:extLst>
          </p:nvPr>
        </p:nvGraphicFramePr>
        <p:xfrm>
          <a:off x="2003425" y="1227339"/>
          <a:ext cx="8185150" cy="5227945"/>
        </p:xfrm>
        <a:graphic>
          <a:graphicData uri="http://schemas.openxmlformats.org/drawingml/2006/table">
            <a:tbl>
              <a:tblPr firstRow="1" bandRow="1">
                <a:tableStyleId>{5C22544A-7EE6-4342-B048-85BDC9FD1C3A}</a:tableStyleId>
              </a:tblPr>
              <a:tblGrid>
                <a:gridCol w="2234349">
                  <a:extLst>
                    <a:ext uri="{9D8B030D-6E8A-4147-A177-3AD203B41FA5}">
                      <a16:colId xmlns:a16="http://schemas.microsoft.com/office/drawing/2014/main" val="3291968487"/>
                    </a:ext>
                  </a:extLst>
                </a:gridCol>
                <a:gridCol w="5950801">
                  <a:extLst>
                    <a:ext uri="{9D8B030D-6E8A-4147-A177-3AD203B41FA5}">
                      <a16:colId xmlns:a16="http://schemas.microsoft.com/office/drawing/2014/main" val="3310507009"/>
                    </a:ext>
                  </a:extLst>
                </a:gridCol>
              </a:tblGrid>
              <a:tr h="521035">
                <a:tc>
                  <a:txBody>
                    <a:bodyPr/>
                    <a:lstStyle/>
                    <a:p>
                      <a:pPr algn="ctr"/>
                      <a:r>
                        <a:rPr kumimoji="1" lang="ja-JP" altLang="en-US" sz="2500" dirty="0">
                          <a:latin typeface="UD デジタル 教科書体 NK-R" panose="02020400000000000000" pitchFamily="18" charset="-128"/>
                          <a:ea typeface="UD デジタル 教科書体 NK-R" panose="02020400000000000000" pitchFamily="18" charset="-128"/>
                        </a:rPr>
                        <a:t>変換指定子</a:t>
                      </a:r>
                    </a:p>
                  </a:txBody>
                  <a:tcPr marL="128956" marR="128956" marT="64478" marB="64478"/>
                </a:tc>
                <a:tc>
                  <a:txBody>
                    <a:bodyPr/>
                    <a:lstStyle/>
                    <a:p>
                      <a:pPr algn="ctr"/>
                      <a:r>
                        <a:rPr kumimoji="1" lang="ja-JP" altLang="en-US" sz="2500" dirty="0">
                          <a:latin typeface="UD デジタル 教科書体 NK-R" panose="02020400000000000000" pitchFamily="18" charset="-128"/>
                          <a:ea typeface="UD デジタル 教科書体 NK-R" panose="02020400000000000000" pitchFamily="18" charset="-128"/>
                        </a:rPr>
                        <a:t>意味</a:t>
                      </a:r>
                    </a:p>
                  </a:txBody>
                  <a:tcPr marL="128956" marR="128956" marT="64478" marB="64478"/>
                </a:tc>
                <a:extLst>
                  <a:ext uri="{0D108BD9-81ED-4DB2-BD59-A6C34878D82A}">
                    <a16:rowId xmlns:a16="http://schemas.microsoft.com/office/drawing/2014/main" val="3303813064"/>
                  </a:ext>
                </a:extLst>
              </a:tr>
              <a:tr h="522990">
                <a:tc>
                  <a:txBody>
                    <a:bodyPr/>
                    <a:lstStyle/>
                    <a:p>
                      <a:pPr algn="ct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128956" marR="128956" marT="64478" marB="64478"/>
                </a:tc>
                <a:tc>
                  <a:txBody>
                    <a:bodyPr/>
                    <a:lstStyle/>
                    <a:p>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の表示</a:t>
                      </a:r>
                    </a:p>
                  </a:txBody>
                  <a:tcPr marL="128956" marR="128956" marT="64478" marB="64478"/>
                </a:tc>
                <a:extLst>
                  <a:ext uri="{0D108BD9-81ED-4DB2-BD59-A6C34878D82A}">
                    <a16:rowId xmlns:a16="http://schemas.microsoft.com/office/drawing/2014/main" val="3789378103"/>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%b</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整数にした後、２進数で表示</a:t>
                      </a:r>
                    </a:p>
                  </a:txBody>
                  <a:tcPr marL="128956" marR="128956" marT="64478" marB="64478"/>
                </a:tc>
                <a:extLst>
                  <a:ext uri="{0D108BD9-81ED-4DB2-BD59-A6C34878D82A}">
                    <a16:rowId xmlns:a16="http://schemas.microsoft.com/office/drawing/2014/main" val="1499413299"/>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%d</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p>
                  </a:txBody>
                  <a:tcPr marL="128956" marR="128956" marT="64478" marB="64478"/>
                </a:tc>
                <a:extLst>
                  <a:ext uri="{0D108BD9-81ED-4DB2-BD59-A6C34878D82A}">
                    <a16:rowId xmlns:a16="http://schemas.microsoft.com/office/drawing/2014/main" val="3782642478"/>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実数にした後、</a:t>
                      </a:r>
                      <a:r>
                        <a:rPr kumimoji="1" lang="en-US" altLang="ja-JP"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r>
                        <a:rPr kumimoji="1" lang="ja-JP" altLang="en-US"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を使って表示</a:t>
                      </a:r>
                    </a:p>
                  </a:txBody>
                  <a:tcPr marL="128956" marR="128956" marT="64478" marB="64478"/>
                </a:tc>
                <a:extLst>
                  <a:ext uri="{0D108BD9-81ED-4DB2-BD59-A6C34878D82A}">
                    <a16:rowId xmlns:a16="http://schemas.microsoft.com/office/drawing/2014/main" val="2064585741"/>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%f</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実数にした後、浮動小数表示</a:t>
                      </a:r>
                      <a:endPar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extLst>
                  <a:ext uri="{0D108BD9-81ED-4DB2-BD59-A6C34878D82A}">
                    <a16:rowId xmlns:a16="http://schemas.microsoft.com/office/drawing/2014/main" val="1049745907"/>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%g</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%e</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と</a:t>
                      </a: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%f</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で文字数が少なくなる方で表示</a:t>
                      </a:r>
                    </a:p>
                  </a:txBody>
                  <a:tcPr marL="128956" marR="128956" marT="64478" marB="64478"/>
                </a:tc>
                <a:extLst>
                  <a:ext uri="{0D108BD9-81ED-4DB2-BD59-A6C34878D82A}">
                    <a16:rowId xmlns:a16="http://schemas.microsoft.com/office/drawing/2014/main" val="1880072887"/>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%o</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8</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p>
                  </a:txBody>
                  <a:tcPr marL="128956" marR="128956" marT="64478" marB="64478"/>
                </a:tc>
                <a:extLst>
                  <a:ext uri="{0D108BD9-81ED-4DB2-BD59-A6C34878D82A}">
                    <a16:rowId xmlns:a16="http://schemas.microsoft.com/office/drawing/2014/main" val="3603543732"/>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%s</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文字列として表示</a:t>
                      </a:r>
                    </a:p>
                  </a:txBody>
                  <a:tcPr marL="128956" marR="128956" marT="64478" marB="64478"/>
                </a:tc>
                <a:extLst>
                  <a:ext uri="{0D108BD9-81ED-4DB2-BD59-A6C34878D82A}">
                    <a16:rowId xmlns:a16="http://schemas.microsoft.com/office/drawing/2014/main" val="1328993800"/>
                  </a:ext>
                </a:extLst>
              </a:tr>
              <a:tr h="522990">
                <a:tc>
                  <a:txBody>
                    <a:bodyPr/>
                    <a:lstStyle/>
                    <a:p>
                      <a:pPr algn="ct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%x</a:t>
                      </a:r>
                      <a:endPar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8956" marR="128956" marT="64478" marB="64478"/>
                </a:tc>
                <a:tc>
                  <a:txBody>
                    <a:bodyPr/>
                    <a:lstStyle/>
                    <a:p>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整数にした後、</a:t>
                      </a:r>
                      <a:r>
                        <a:rPr kumimoji="1" lang="en-US" altLang="ja-JP"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16</a:t>
                      </a:r>
                      <a:r>
                        <a:rPr kumimoji="1" lang="ja-JP" altLang="en-US" sz="25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進数で表示</a:t>
                      </a:r>
                    </a:p>
                  </a:txBody>
                  <a:tcPr marL="128956" marR="128956" marT="64478" marB="64478"/>
                </a:tc>
                <a:extLst>
                  <a:ext uri="{0D108BD9-81ED-4DB2-BD59-A6C34878D82A}">
                    <a16:rowId xmlns:a16="http://schemas.microsoft.com/office/drawing/2014/main" val="2001233377"/>
                  </a:ext>
                </a:extLst>
              </a:tr>
            </a:tbl>
          </a:graphicData>
        </a:graphic>
      </p:graphicFrame>
    </p:spTree>
    <p:extLst>
      <p:ext uri="{BB962C8B-B14F-4D97-AF65-F5344CB8AC3E}">
        <p14:creationId xmlns:p14="http://schemas.microsoft.com/office/powerpoint/2010/main" val="1507401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最少フィールド幅</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a:t>数値の出力幅（最少何桁表示するか）を決定する</a:t>
            </a:r>
            <a:endParaRPr lang="en-US" altLang="ja-JP" dirty="0"/>
          </a:p>
          <a:p>
            <a:pPr marL="0" indent="0">
              <a:buNone/>
            </a:pPr>
            <a:r>
              <a:rPr lang="ja-JP" altLang="en-US" dirty="0"/>
              <a:t>　　</a:t>
            </a:r>
            <a:r>
              <a:rPr lang="en-US" altLang="ja-JP" dirty="0" err="1"/>
              <a:t>printf</a:t>
            </a:r>
            <a:r>
              <a:rPr lang="en-US" altLang="ja-JP" dirty="0"/>
              <a:t>(“%5d”,$num);</a:t>
            </a:r>
            <a:r>
              <a:rPr lang="ja-JP" altLang="en-US" dirty="0"/>
              <a:t>→最少</a:t>
            </a:r>
            <a:r>
              <a:rPr lang="en-US" altLang="ja-JP" dirty="0"/>
              <a:t>5</a:t>
            </a:r>
            <a:r>
              <a:rPr lang="ja-JP" altLang="en-US" dirty="0"/>
              <a:t>桁で表示する</a:t>
            </a:r>
            <a:endParaRPr lang="en-US" altLang="ja-JP" dirty="0"/>
          </a:p>
          <a:p>
            <a:pPr marL="0" indent="0">
              <a:buNone/>
            </a:pPr>
            <a:endParaRPr lang="en-US" altLang="ja-JP" dirty="0"/>
          </a:p>
          <a:p>
            <a:pPr marL="0" indent="0">
              <a:buNone/>
            </a:pPr>
            <a:r>
              <a:rPr lang="ja-JP" altLang="en-US" dirty="0"/>
              <a:t>変数の桁が指定以下の場合スペースで詰める</a:t>
            </a:r>
            <a:endParaRPr lang="en-US" altLang="ja-JP" dirty="0"/>
          </a:p>
          <a:p>
            <a:pPr marL="0" indent="0">
              <a:buNone/>
            </a:pPr>
            <a:r>
              <a:rPr lang="ja-JP" altLang="en-US" dirty="0"/>
              <a:t>変数の桁が指定以上の場合はその桁数になる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175</a:t>
            </a:fld>
            <a:endParaRPr kumimoji="1" lang="ja-JP" altLang="en-US"/>
          </a:p>
        </p:txBody>
      </p:sp>
    </p:spTree>
    <p:extLst>
      <p:ext uri="{BB962C8B-B14F-4D97-AF65-F5344CB8AC3E}">
        <p14:creationId xmlns:p14="http://schemas.microsoft.com/office/powerpoint/2010/main" val="236579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精度</a:t>
            </a:r>
          </a:p>
        </p:txBody>
      </p:sp>
      <p:sp>
        <p:nvSpPr>
          <p:cNvPr id="3" name="コンテンツ プレースホルダー 2"/>
          <p:cNvSpPr>
            <a:spLocks noGrp="1"/>
          </p:cNvSpPr>
          <p:nvPr>
            <p:ph idx="1"/>
          </p:nvPr>
        </p:nvSpPr>
        <p:spPr/>
        <p:txBody>
          <a:bodyPr/>
          <a:lstStyle/>
          <a:p>
            <a:pPr marL="0" indent="0">
              <a:buNone/>
            </a:pPr>
            <a:r>
              <a:rPr kumimoji="1" lang="ja-JP" altLang="en-US" dirty="0"/>
              <a:t>実数の小数点以下の桁数を指定する</a:t>
            </a:r>
            <a:endParaRPr kumimoji="1" lang="en-US" altLang="ja-JP" dirty="0"/>
          </a:p>
          <a:p>
            <a:pPr marL="0" indent="0">
              <a:buNone/>
            </a:pPr>
            <a:r>
              <a:rPr lang="ja-JP" altLang="en-US" dirty="0"/>
              <a:t>例として小数点以下</a:t>
            </a:r>
            <a:r>
              <a:rPr lang="en-US" altLang="ja-JP" dirty="0"/>
              <a:t>3</a:t>
            </a:r>
            <a:r>
              <a:rPr lang="ja-JP" altLang="en-US" dirty="0"/>
              <a:t>桁を表示するならば</a:t>
            </a:r>
            <a:r>
              <a:rPr lang="en-US" altLang="ja-JP" dirty="0"/>
              <a:t>	</a:t>
            </a:r>
          </a:p>
          <a:p>
            <a:pPr marL="0" indent="0">
              <a:buNone/>
            </a:pPr>
            <a:r>
              <a:rPr lang="en-US" altLang="ja-JP" dirty="0"/>
              <a:t>	</a:t>
            </a:r>
            <a:r>
              <a:rPr lang="en-US" altLang="ja-JP" dirty="0" err="1"/>
              <a:t>printf</a:t>
            </a:r>
            <a:r>
              <a:rPr lang="en-US" altLang="ja-JP" dirty="0"/>
              <a:t>(“%</a:t>
            </a:r>
            <a:r>
              <a:rPr lang="en-US" altLang="ja-JP" dirty="0">
                <a:solidFill>
                  <a:schemeClr val="accent3">
                    <a:lumMod val="75000"/>
                  </a:schemeClr>
                </a:solidFill>
              </a:rPr>
              <a:t>.3</a:t>
            </a:r>
            <a:r>
              <a:rPr lang="en-US" altLang="ja-JP" dirty="0"/>
              <a:t>f”,$num);</a:t>
            </a:r>
          </a:p>
          <a:p>
            <a:pPr marL="0" indent="0">
              <a:buNone/>
            </a:pP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E01C1D29-0FEC-47C5-83FD-524BDBB53C63}" type="slidenum">
              <a:rPr lang="ja-JP" altLang="en-US" smtClean="0"/>
              <a:pPr/>
              <a:t>176</a:t>
            </a:fld>
            <a:endParaRPr lang="ja-JP" altLang="en-US" dirty="0"/>
          </a:p>
        </p:txBody>
      </p:sp>
    </p:spTree>
    <p:extLst>
      <p:ext uri="{BB962C8B-B14F-4D97-AF65-F5344CB8AC3E}">
        <p14:creationId xmlns:p14="http://schemas.microsoft.com/office/powerpoint/2010/main" val="414461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a:t>
            </a:r>
            <a:r>
              <a:rPr lang="en-US" altLang="ja-JP" dirty="0" err="1"/>
              <a:t>printf</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177</a:t>
            </a:fld>
            <a:endParaRPr kumimoji="1" lang="ja-JP" altLang="en-US"/>
          </a:p>
        </p:txBody>
      </p:sp>
      <p:pic>
        <p:nvPicPr>
          <p:cNvPr id="5" name="図 4"/>
          <p:cNvPicPr>
            <a:picLocks noChangeAspect="1"/>
          </p:cNvPicPr>
          <p:nvPr/>
        </p:nvPicPr>
        <p:blipFill>
          <a:blip r:embed="rId2"/>
          <a:stretch>
            <a:fillRect/>
          </a:stretch>
        </p:blipFill>
        <p:spPr>
          <a:xfrm>
            <a:off x="0" y="979689"/>
            <a:ext cx="12100624" cy="5983086"/>
          </a:xfrm>
          <a:prstGeom prst="rect">
            <a:avLst/>
          </a:prstGeom>
        </p:spPr>
      </p:pic>
      <p:sp>
        <p:nvSpPr>
          <p:cNvPr id="3" name="コンテンツ プレースホルダー 2"/>
          <p:cNvSpPr>
            <a:spLocks noGrp="1"/>
          </p:cNvSpPr>
          <p:nvPr>
            <p:ph idx="1"/>
          </p:nvPr>
        </p:nvSpPr>
        <p:spPr>
          <a:xfrm>
            <a:off x="9705974" y="874914"/>
            <a:ext cx="2486026" cy="683522"/>
          </a:xfrm>
        </p:spPr>
        <p:txBody>
          <a:bodyPr>
            <a:normAutofit lnSpcReduction="10000"/>
          </a:bodyPr>
          <a:lstStyle/>
          <a:p>
            <a:pPr marL="0" indent="0">
              <a:buNone/>
            </a:pPr>
            <a:r>
              <a:rPr kumimoji="1" lang="en-US" altLang="ja-JP" dirty="0"/>
              <a:t>19_prf.php</a:t>
            </a:r>
            <a:endParaRPr kumimoji="1" lang="ja-JP" altLang="en-US" dirty="0"/>
          </a:p>
        </p:txBody>
      </p:sp>
    </p:spTree>
    <p:extLst>
      <p:ext uri="{BB962C8B-B14F-4D97-AF65-F5344CB8AC3E}">
        <p14:creationId xmlns:p14="http://schemas.microsoft.com/office/powerpoint/2010/main" val="101579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mb_strpos</a:t>
            </a:r>
            <a:r>
              <a:rPr kumimoji="1" lang="en-US" altLang="ja-JP" dirty="0"/>
              <a:t>()</a:t>
            </a:r>
            <a:r>
              <a:rPr kumimoji="1" lang="ja-JP" altLang="en-US" dirty="0"/>
              <a:t>関数</a:t>
            </a:r>
          </a:p>
        </p:txBody>
      </p:sp>
      <p:sp>
        <p:nvSpPr>
          <p:cNvPr id="3" name="コンテンツ プレースホルダー 2"/>
          <p:cNvSpPr>
            <a:spLocks noGrp="1"/>
          </p:cNvSpPr>
          <p:nvPr>
            <p:ph idx="1"/>
          </p:nvPr>
        </p:nvSpPr>
        <p:spPr>
          <a:xfrm>
            <a:off x="942975" y="1200151"/>
            <a:ext cx="10487025" cy="4679442"/>
          </a:xfrm>
        </p:spPr>
        <p:txBody>
          <a:bodyPr/>
          <a:lstStyle/>
          <a:p>
            <a:pPr marL="0" indent="0">
              <a:buNone/>
            </a:pPr>
            <a:r>
              <a:rPr kumimoji="1" lang="ja-JP" altLang="en-US" dirty="0"/>
              <a:t>文字列の検索を行う関数。</a:t>
            </a:r>
            <a:endParaRPr kumimoji="1" lang="en-US" altLang="ja-JP" dirty="0"/>
          </a:p>
          <a:p>
            <a:pPr marL="0" indent="0">
              <a:buNone/>
            </a:pPr>
            <a:endParaRPr lang="en-US" altLang="ja-JP" dirty="0"/>
          </a:p>
          <a:p>
            <a:pPr marL="0" indent="0">
              <a:buNone/>
            </a:pPr>
            <a:endParaRPr kumimoji="1" lang="en-US" altLang="ja-JP" dirty="0"/>
          </a:p>
          <a:p>
            <a:pPr marL="0" indent="0">
              <a:buNone/>
            </a:pPr>
            <a:r>
              <a:rPr lang="ja-JP" altLang="en-US" dirty="0"/>
              <a:t>「対象文字列」の何文字目から「探す文字列」が</a:t>
            </a:r>
            <a:r>
              <a:rPr lang="en-US" altLang="ja-JP" dirty="0"/>
              <a:t/>
            </a:r>
            <a:br>
              <a:rPr lang="en-US" altLang="ja-JP" dirty="0"/>
            </a:br>
            <a:r>
              <a:rPr lang="ja-JP" altLang="en-US" dirty="0"/>
              <a:t>あるかを返す。「探す文字列」が見つからない場合</a:t>
            </a:r>
            <a:r>
              <a:rPr lang="en-US" altLang="ja-JP" dirty="0"/>
              <a:t/>
            </a:r>
            <a:br>
              <a:rPr lang="en-US" altLang="ja-JP" dirty="0"/>
            </a:br>
            <a:r>
              <a:rPr lang="en-US" altLang="ja-JP" dirty="0"/>
              <a:t>False</a:t>
            </a:r>
            <a:r>
              <a:rPr lang="ja-JP" altLang="en-US" dirty="0"/>
              <a:t>を返す。また、文字数は</a:t>
            </a:r>
            <a:r>
              <a:rPr lang="en-US" altLang="ja-JP" dirty="0"/>
              <a:t>0</a:t>
            </a:r>
            <a:r>
              <a:rPr lang="ja-JP" altLang="en-US" dirty="0"/>
              <a:t>からカウントする。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178</a:t>
            </a:fld>
            <a:endParaRPr kumimoji="1" lang="ja-JP" altLang="en-US"/>
          </a:p>
        </p:txBody>
      </p:sp>
      <p:sp>
        <p:nvSpPr>
          <p:cNvPr id="5" name="角丸四角形 4"/>
          <p:cNvSpPr/>
          <p:nvPr/>
        </p:nvSpPr>
        <p:spPr>
          <a:xfrm>
            <a:off x="942975" y="1920934"/>
            <a:ext cx="9553056" cy="7460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mb_strpos</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対象文字列</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探す文字列</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582058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 y="874914"/>
            <a:ext cx="10573557" cy="5983086"/>
          </a:xfrm>
          <a:prstGeom prst="rect">
            <a:avLst/>
          </a:prstGeom>
        </p:spPr>
      </p:pic>
      <p:sp>
        <p:nvSpPr>
          <p:cNvPr id="2" name="タイトル 1"/>
          <p:cNvSpPr>
            <a:spLocks noGrp="1"/>
          </p:cNvSpPr>
          <p:nvPr>
            <p:ph type="title"/>
          </p:nvPr>
        </p:nvSpPr>
        <p:spPr/>
        <p:txBody>
          <a:bodyPr/>
          <a:lstStyle/>
          <a:p>
            <a:r>
              <a:rPr lang="ja-JP" altLang="en-US" dirty="0"/>
              <a:t>やってみよう：</a:t>
            </a:r>
            <a:r>
              <a:rPr lang="en-US" altLang="ja-JP" dirty="0" err="1"/>
              <a:t>mb_strops</a:t>
            </a:r>
            <a:r>
              <a:rPr lang="en-US" altLang="ja-JP" dirty="0"/>
              <a:t>()</a:t>
            </a:r>
            <a:endParaRPr kumimoji="1" lang="ja-JP" altLang="en-US" dirty="0"/>
          </a:p>
        </p:txBody>
      </p:sp>
      <p:sp>
        <p:nvSpPr>
          <p:cNvPr id="3" name="コンテンツ プレースホルダー 2"/>
          <p:cNvSpPr>
            <a:spLocks noGrp="1"/>
          </p:cNvSpPr>
          <p:nvPr>
            <p:ph idx="1"/>
          </p:nvPr>
        </p:nvSpPr>
        <p:spPr>
          <a:xfrm>
            <a:off x="9128853" y="949833"/>
            <a:ext cx="3063147" cy="812292"/>
          </a:xfrm>
        </p:spPr>
        <p:txBody>
          <a:bodyPr/>
          <a:lstStyle/>
          <a:p>
            <a:pPr marL="0" indent="0">
              <a:buNone/>
            </a:pPr>
            <a:r>
              <a:rPr kumimoji="1" lang="en-US" altLang="ja-JP" dirty="0"/>
              <a:t>20_strPos.php</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179</a:t>
            </a:fld>
            <a:endParaRPr kumimoji="1" lang="ja-JP" altLang="en-US"/>
          </a:p>
        </p:txBody>
      </p:sp>
    </p:spTree>
    <p:extLst>
      <p:ext uri="{BB962C8B-B14F-4D97-AF65-F5344CB8AC3E}">
        <p14:creationId xmlns:p14="http://schemas.microsoft.com/office/powerpoint/2010/main" val="367342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8F2D9-A368-4CBF-BF67-48A54580FF2A}"/>
              </a:ext>
            </a:extLst>
          </p:cNvPr>
          <p:cNvSpPr>
            <a:spLocks noGrp="1"/>
          </p:cNvSpPr>
          <p:nvPr>
            <p:ph type="title"/>
          </p:nvPr>
        </p:nvSpPr>
        <p:spPr/>
        <p:txBody>
          <a:bodyPr/>
          <a:lstStyle/>
          <a:p>
            <a:r>
              <a:rPr lang="en-US" altLang="ja-JP" dirty="0"/>
              <a:t>HTML</a:t>
            </a:r>
            <a:r>
              <a:rPr lang="ja-JP" altLang="en-US" dirty="0"/>
              <a:t>による情報の表示</a:t>
            </a:r>
            <a:endParaRPr kumimoji="1" lang="ja-JP" altLang="en-US" dirty="0"/>
          </a:p>
        </p:txBody>
      </p:sp>
      <p:pic>
        <p:nvPicPr>
          <p:cNvPr id="5" name="図 4">
            <a:extLst>
              <a:ext uri="{FF2B5EF4-FFF2-40B4-BE49-F238E27FC236}">
                <a16:creationId xmlns:a16="http://schemas.microsoft.com/office/drawing/2014/main" id="{D6E23567-FA9F-410E-A19C-092AFE581A65}"/>
              </a:ext>
            </a:extLst>
          </p:cNvPr>
          <p:cNvPicPr>
            <a:picLocks noChangeAspect="1"/>
          </p:cNvPicPr>
          <p:nvPr/>
        </p:nvPicPr>
        <p:blipFill rotWithShape="1">
          <a:blip r:embed="rId2"/>
          <a:srcRect t="7917"/>
          <a:stretch/>
        </p:blipFill>
        <p:spPr>
          <a:xfrm>
            <a:off x="1181100" y="1411248"/>
            <a:ext cx="10515600" cy="544675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18</a:t>
            </a:fld>
            <a:endParaRPr kumimoji="1" lang="ja-JP" altLang="en-US"/>
          </a:p>
        </p:txBody>
      </p:sp>
    </p:spTree>
    <p:extLst>
      <p:ext uri="{BB962C8B-B14F-4D97-AF65-F5344CB8AC3E}">
        <p14:creationId xmlns:p14="http://schemas.microsoft.com/office/powerpoint/2010/main" val="41661414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str_replace</a:t>
            </a:r>
            <a:r>
              <a:rPr kumimoji="1" lang="en-US" altLang="ja-JP" dirty="0"/>
              <a:t>()</a:t>
            </a:r>
            <a:r>
              <a:rPr kumimoji="1" lang="ja-JP" altLang="en-US" dirty="0"/>
              <a:t>関数</a:t>
            </a:r>
          </a:p>
        </p:txBody>
      </p:sp>
      <p:sp>
        <p:nvSpPr>
          <p:cNvPr id="3" name="コンテンツ プレースホルダー 2"/>
          <p:cNvSpPr>
            <a:spLocks noGrp="1"/>
          </p:cNvSpPr>
          <p:nvPr>
            <p:ph idx="1"/>
          </p:nvPr>
        </p:nvSpPr>
        <p:spPr>
          <a:xfrm>
            <a:off x="1251678" y="1200151"/>
            <a:ext cx="10178322" cy="720782"/>
          </a:xfrm>
        </p:spPr>
        <p:txBody>
          <a:bodyPr>
            <a:normAutofit/>
          </a:bodyPr>
          <a:lstStyle/>
          <a:p>
            <a:pPr marL="0" indent="0">
              <a:buNone/>
            </a:pPr>
            <a:r>
              <a:rPr lang="ja-JP" altLang="en-US" dirty="0"/>
              <a:t>文字列の検索・置換を行う関数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180</a:t>
            </a:fld>
            <a:endParaRPr kumimoji="1" lang="ja-JP" altLang="en-US"/>
          </a:p>
        </p:txBody>
      </p:sp>
      <p:sp>
        <p:nvSpPr>
          <p:cNvPr id="5" name="角丸四角形 4"/>
          <p:cNvSpPr/>
          <p:nvPr/>
        </p:nvSpPr>
        <p:spPr>
          <a:xfrm>
            <a:off x="800099" y="1920934"/>
            <a:ext cx="10753725" cy="7460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str_replace</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置換前文字列</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置換後文字列</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対象文字列</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 name="コンテンツ プレースホルダー 2"/>
          <p:cNvSpPr txBox="1">
            <a:spLocks/>
          </p:cNvSpPr>
          <p:nvPr/>
        </p:nvSpPr>
        <p:spPr>
          <a:xfrm>
            <a:off x="1251678" y="3095626"/>
            <a:ext cx="10178322" cy="206692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「対象文字列」から「置換前文字列」を検索し</a:t>
            </a:r>
            <a:r>
              <a:rPr lang="en-US" altLang="ja-JP" dirty="0"/>
              <a:t/>
            </a:r>
            <a:br>
              <a:rPr lang="en-US" altLang="ja-JP" dirty="0"/>
            </a:br>
            <a:r>
              <a:rPr lang="ja-JP" altLang="en-US" dirty="0"/>
              <a:t>それを「置換後文字列」に置き換える。</a:t>
            </a:r>
          </a:p>
        </p:txBody>
      </p:sp>
    </p:spTree>
    <p:extLst>
      <p:ext uri="{BB962C8B-B14F-4D97-AF65-F5344CB8AC3E}">
        <p14:creationId xmlns:p14="http://schemas.microsoft.com/office/powerpoint/2010/main" val="12959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r>
              <a:rPr kumimoji="1" lang="en-US" altLang="ja-JP" dirty="0" err="1"/>
              <a:t>str_replace</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181</a:t>
            </a:fld>
            <a:endParaRPr kumimoji="1" lang="ja-JP" altLang="en-US"/>
          </a:p>
        </p:txBody>
      </p:sp>
      <p:pic>
        <p:nvPicPr>
          <p:cNvPr id="5" name="図 4"/>
          <p:cNvPicPr>
            <a:picLocks noChangeAspect="1"/>
          </p:cNvPicPr>
          <p:nvPr/>
        </p:nvPicPr>
        <p:blipFill>
          <a:blip r:embed="rId2"/>
          <a:stretch>
            <a:fillRect/>
          </a:stretch>
        </p:blipFill>
        <p:spPr>
          <a:xfrm>
            <a:off x="0" y="874914"/>
            <a:ext cx="10225992" cy="5983086"/>
          </a:xfrm>
          <a:prstGeom prst="rect">
            <a:avLst/>
          </a:prstGeom>
        </p:spPr>
      </p:pic>
      <p:sp>
        <p:nvSpPr>
          <p:cNvPr id="6" name="コンテンツ プレースホルダー 2"/>
          <p:cNvSpPr>
            <a:spLocks noGrp="1"/>
          </p:cNvSpPr>
          <p:nvPr>
            <p:ph idx="1"/>
          </p:nvPr>
        </p:nvSpPr>
        <p:spPr>
          <a:xfrm>
            <a:off x="8582025" y="874913"/>
            <a:ext cx="3609975" cy="812292"/>
          </a:xfrm>
        </p:spPr>
        <p:txBody>
          <a:bodyPr>
            <a:normAutofit/>
          </a:bodyPr>
          <a:lstStyle/>
          <a:p>
            <a:pPr marL="0" indent="0">
              <a:buNone/>
            </a:pPr>
            <a:r>
              <a:rPr kumimoji="1" lang="en-US" altLang="ja-JP" dirty="0"/>
              <a:t>21_strRep.php</a:t>
            </a:r>
            <a:endParaRPr kumimoji="1" lang="ja-JP" altLang="en-US" dirty="0"/>
          </a:p>
        </p:txBody>
      </p:sp>
    </p:spTree>
    <p:extLst>
      <p:ext uri="{BB962C8B-B14F-4D97-AF65-F5344CB8AC3E}">
        <p14:creationId xmlns:p14="http://schemas.microsoft.com/office/powerpoint/2010/main" val="2085823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入力フォーム</a:t>
            </a:r>
            <a:r>
              <a:rPr kumimoji="1" lang="en-US" altLang="ja-JP" dirty="0"/>
              <a:t>(2)</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182</a:t>
            </a:fld>
            <a:endParaRPr kumimoji="1" lang="ja-JP" altLang="en-US" dirty="0"/>
          </a:p>
        </p:txBody>
      </p:sp>
    </p:spTree>
    <p:extLst>
      <p:ext uri="{BB962C8B-B14F-4D97-AF65-F5344CB8AC3E}">
        <p14:creationId xmlns:p14="http://schemas.microsoft.com/office/powerpoint/2010/main" val="248993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再</a:t>
            </a:r>
            <a:r>
              <a:rPr lang="en-US" altLang="ja-JP" dirty="0"/>
              <a:t>】</a:t>
            </a:r>
            <a:r>
              <a:rPr kumimoji="1" lang="en-US" altLang="ja-JP" dirty="0"/>
              <a:t>GET</a:t>
            </a:r>
            <a:r>
              <a:rPr kumimoji="1" lang="ja-JP" altLang="en-US" dirty="0"/>
              <a:t>メソッド</a:t>
            </a:r>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a:t>入力フォームに入力されたデータを</a:t>
            </a:r>
            <a:r>
              <a:rPr lang="en-US" altLang="ja-JP" sz="3200" dirty="0"/>
              <a:t>URL</a:t>
            </a:r>
            <a:r>
              <a:rPr lang="ja-JP" altLang="en-US" sz="3200" dirty="0"/>
              <a:t>にくっつけてリクエストを送る。</a:t>
            </a:r>
            <a:endParaRPr lang="en-US" altLang="ja-JP" sz="3200" dirty="0"/>
          </a:p>
          <a:p>
            <a:pPr marL="0" indent="0">
              <a:buNone/>
            </a:pPr>
            <a:r>
              <a:rPr kumimoji="1" lang="en-US" altLang="ja-JP" sz="3200" dirty="0"/>
              <a:t>URL</a:t>
            </a:r>
            <a:r>
              <a:rPr kumimoji="1" lang="ja-JP" altLang="en-US" sz="3200" dirty="0"/>
              <a:t>が存在するためデータ送信後のページをブックマークできる。</a:t>
            </a:r>
            <a:endParaRPr kumimoji="1" lang="en-US" altLang="ja-JP" sz="3200" dirty="0"/>
          </a:p>
          <a:p>
            <a:pPr marL="0" indent="0">
              <a:buNone/>
            </a:pPr>
            <a:r>
              <a:rPr kumimoji="1" lang="en-US" altLang="ja-JP" sz="3200" dirty="0"/>
              <a:t>URL</a:t>
            </a:r>
            <a:r>
              <a:rPr kumimoji="1" lang="ja-JP" altLang="en-US" sz="3200" dirty="0"/>
              <a:t>に記入内容が出てきてしまうので重要情報は送らない。</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183</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6148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r>
              <a:rPr kumimoji="1" lang="en-US" altLang="ja-JP" dirty="0"/>
              <a:t>GET</a:t>
            </a:r>
            <a:r>
              <a:rPr kumimoji="1" lang="ja-JP" altLang="en-US" dirty="0"/>
              <a:t>①</a:t>
            </a:r>
          </a:p>
        </p:txBody>
      </p:sp>
      <p:sp>
        <p:nvSpPr>
          <p:cNvPr id="3" name="コンテンツ プレースホルダー 2"/>
          <p:cNvSpPr>
            <a:spLocks noGrp="1"/>
          </p:cNvSpPr>
          <p:nvPr>
            <p:ph idx="1"/>
          </p:nvPr>
        </p:nvSpPr>
        <p:spPr>
          <a:xfrm>
            <a:off x="542925" y="1943099"/>
            <a:ext cx="10887075" cy="3936493"/>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184</a:t>
            </a:fld>
            <a:endParaRPr kumimoji="1" lang="ja-JP" altLang="en-US"/>
          </a:p>
        </p:txBody>
      </p:sp>
      <p:pic>
        <p:nvPicPr>
          <p:cNvPr id="6" name="図 5"/>
          <p:cNvPicPr>
            <a:picLocks noChangeAspect="1"/>
          </p:cNvPicPr>
          <p:nvPr/>
        </p:nvPicPr>
        <p:blipFill>
          <a:blip r:embed="rId2"/>
          <a:stretch>
            <a:fillRect/>
          </a:stretch>
        </p:blipFill>
        <p:spPr>
          <a:xfrm>
            <a:off x="0" y="920078"/>
            <a:ext cx="11939935" cy="5537872"/>
          </a:xfrm>
          <a:prstGeom prst="rect">
            <a:avLst/>
          </a:prstGeom>
        </p:spPr>
      </p:pic>
      <p:sp>
        <p:nvSpPr>
          <p:cNvPr id="7" name="コンテンツ プレースホルダー 2"/>
          <p:cNvSpPr txBox="1">
            <a:spLocks/>
          </p:cNvSpPr>
          <p:nvPr/>
        </p:nvSpPr>
        <p:spPr>
          <a:xfrm>
            <a:off x="8582025" y="874913"/>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22_getSub.html</a:t>
            </a:r>
            <a:endParaRPr lang="ja-JP" altLang="en-US" dirty="0"/>
          </a:p>
        </p:txBody>
      </p:sp>
    </p:spTree>
    <p:extLst>
      <p:ext uri="{BB962C8B-B14F-4D97-AF65-F5344CB8AC3E}">
        <p14:creationId xmlns:p14="http://schemas.microsoft.com/office/powerpoint/2010/main" val="393741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GET</a:t>
            </a:r>
            <a:r>
              <a:rPr lang="ja-JP" altLang="en-US" dirty="0"/>
              <a:t>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185</a:t>
            </a:fld>
            <a:endParaRPr kumimoji="1" lang="ja-JP" altLang="en-US"/>
          </a:p>
        </p:txBody>
      </p:sp>
      <p:pic>
        <p:nvPicPr>
          <p:cNvPr id="5" name="図 4"/>
          <p:cNvPicPr>
            <a:picLocks noChangeAspect="1"/>
          </p:cNvPicPr>
          <p:nvPr/>
        </p:nvPicPr>
        <p:blipFill>
          <a:blip r:embed="rId2"/>
          <a:stretch>
            <a:fillRect/>
          </a:stretch>
        </p:blipFill>
        <p:spPr>
          <a:xfrm>
            <a:off x="868563" y="874914"/>
            <a:ext cx="10454873" cy="5983086"/>
          </a:xfrm>
          <a:prstGeom prst="rect">
            <a:avLst/>
          </a:prstGeom>
        </p:spPr>
      </p:pic>
      <p:sp>
        <p:nvSpPr>
          <p:cNvPr id="6" name="コンテンツ プレースホルダー 2"/>
          <p:cNvSpPr txBox="1">
            <a:spLocks/>
          </p:cNvSpPr>
          <p:nvPr/>
        </p:nvSpPr>
        <p:spPr>
          <a:xfrm>
            <a:off x="8582025" y="874913"/>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23_getSub.php</a:t>
            </a:r>
            <a:endParaRPr lang="ja-JP" altLang="en-US" dirty="0"/>
          </a:p>
        </p:txBody>
      </p:sp>
    </p:spTree>
    <p:extLst>
      <p:ext uri="{BB962C8B-B14F-4D97-AF65-F5344CB8AC3E}">
        <p14:creationId xmlns:p14="http://schemas.microsoft.com/office/powerpoint/2010/main" val="82407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:GET</a:t>
            </a:r>
            <a:r>
              <a:rPr lang="ja-JP" altLang="en-US" dirty="0"/>
              <a:t>③</a:t>
            </a:r>
            <a:endParaRPr kumimoji="1" lang="ja-JP" altLang="en-US" dirty="0"/>
          </a:p>
        </p:txBody>
      </p:sp>
      <p:sp>
        <p:nvSpPr>
          <p:cNvPr id="3" name="コンテンツ プレースホルダー 2"/>
          <p:cNvSpPr>
            <a:spLocks noGrp="1"/>
          </p:cNvSpPr>
          <p:nvPr>
            <p:ph idx="1"/>
          </p:nvPr>
        </p:nvSpPr>
        <p:spPr>
          <a:xfrm>
            <a:off x="596900" y="4838699"/>
            <a:ext cx="10833100" cy="1040893"/>
          </a:xfrm>
        </p:spPr>
        <p:txBody>
          <a:bodyPr/>
          <a:lstStyle/>
          <a:p>
            <a:pPr marL="0" indent="0">
              <a:buNone/>
            </a:pPr>
            <a:r>
              <a:rPr kumimoji="1" lang="ja-JP" altLang="en-US" dirty="0"/>
              <a:t>動作させたのち</a:t>
            </a:r>
            <a:r>
              <a:rPr lang="en-US" altLang="ja-JP" dirty="0"/>
              <a:t>URL</a:t>
            </a:r>
            <a:r>
              <a:rPr lang="ja-JP" altLang="en-US" dirty="0"/>
              <a:t>を↑のように変更してみる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186</a:t>
            </a:fld>
            <a:endParaRPr kumimoji="1" lang="ja-JP" altLang="en-US"/>
          </a:p>
        </p:txBody>
      </p:sp>
      <p:pic>
        <p:nvPicPr>
          <p:cNvPr id="5" name="図 4"/>
          <p:cNvPicPr>
            <a:picLocks noChangeAspect="1"/>
          </p:cNvPicPr>
          <p:nvPr/>
        </p:nvPicPr>
        <p:blipFill>
          <a:blip r:embed="rId2"/>
          <a:stretch>
            <a:fillRect/>
          </a:stretch>
        </p:blipFill>
        <p:spPr>
          <a:xfrm>
            <a:off x="0" y="903186"/>
            <a:ext cx="5145502" cy="1324312"/>
          </a:xfrm>
          <a:prstGeom prst="rect">
            <a:avLst/>
          </a:prstGeom>
        </p:spPr>
      </p:pic>
      <p:pic>
        <p:nvPicPr>
          <p:cNvPr id="6" name="図 5"/>
          <p:cNvPicPr>
            <a:picLocks noChangeAspect="1"/>
          </p:cNvPicPr>
          <p:nvPr/>
        </p:nvPicPr>
        <p:blipFill>
          <a:blip r:embed="rId3"/>
          <a:stretch>
            <a:fillRect/>
          </a:stretch>
        </p:blipFill>
        <p:spPr>
          <a:xfrm>
            <a:off x="5676837" y="903186"/>
            <a:ext cx="6515163" cy="1151517"/>
          </a:xfrm>
          <a:prstGeom prst="rect">
            <a:avLst/>
          </a:prstGeom>
        </p:spPr>
      </p:pic>
      <p:pic>
        <p:nvPicPr>
          <p:cNvPr id="7" name="図 6"/>
          <p:cNvPicPr>
            <a:picLocks noChangeAspect="1"/>
          </p:cNvPicPr>
          <p:nvPr/>
        </p:nvPicPr>
        <p:blipFill>
          <a:blip r:embed="rId4"/>
          <a:stretch>
            <a:fillRect/>
          </a:stretch>
        </p:blipFill>
        <p:spPr>
          <a:xfrm>
            <a:off x="803845" y="3054716"/>
            <a:ext cx="10419209" cy="783969"/>
          </a:xfrm>
          <a:prstGeom prst="rect">
            <a:avLst/>
          </a:prstGeom>
        </p:spPr>
      </p:pic>
      <p:sp>
        <p:nvSpPr>
          <p:cNvPr id="8" name="右矢印 7"/>
          <p:cNvSpPr/>
          <p:nvPr/>
        </p:nvSpPr>
        <p:spPr>
          <a:xfrm>
            <a:off x="4723766" y="12378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943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クロスサイトスクリプティング</a:t>
            </a:r>
            <a:r>
              <a:rPr kumimoji="1" lang="en-US" altLang="ja-JP" dirty="0"/>
              <a:t>(XSS)</a:t>
            </a:r>
            <a:endParaRPr kumimoji="1" lang="ja-JP" altLang="en-US" dirty="0"/>
          </a:p>
        </p:txBody>
      </p:sp>
      <p:sp>
        <p:nvSpPr>
          <p:cNvPr id="3" name="コンテンツ プレースホルダー 2"/>
          <p:cNvSpPr>
            <a:spLocks noGrp="1"/>
          </p:cNvSpPr>
          <p:nvPr>
            <p:ph idx="1"/>
          </p:nvPr>
        </p:nvSpPr>
        <p:spPr>
          <a:xfrm>
            <a:off x="571500" y="1200151"/>
            <a:ext cx="10858500" cy="4679442"/>
          </a:xfrm>
        </p:spPr>
        <p:txBody>
          <a:bodyPr/>
          <a:lstStyle/>
          <a:p>
            <a:pPr marL="0" indent="0">
              <a:buNone/>
            </a:pPr>
            <a:r>
              <a:rPr kumimoji="1" lang="en-US" altLang="ja-JP" dirty="0"/>
              <a:t>GET</a:t>
            </a:r>
            <a:r>
              <a:rPr kumimoji="1" lang="ja-JP" altLang="en-US" dirty="0"/>
              <a:t>リクエストは</a:t>
            </a:r>
            <a:r>
              <a:rPr kumimoji="1" lang="en-US" altLang="ja-JP" dirty="0">
                <a:solidFill>
                  <a:srgbClr val="FF0000"/>
                </a:solidFill>
              </a:rPr>
              <a:t>URL</a:t>
            </a:r>
            <a:r>
              <a:rPr kumimoji="1" lang="ja-JP" altLang="en-US" dirty="0">
                <a:solidFill>
                  <a:srgbClr val="FF0000"/>
                </a:solidFill>
              </a:rPr>
              <a:t>を書き換える</a:t>
            </a:r>
            <a:r>
              <a:rPr kumimoji="1" lang="ja-JP" altLang="en-US" dirty="0"/>
              <a:t>ことで</a:t>
            </a:r>
            <a:r>
              <a:rPr kumimoji="1" lang="en-US" altLang="ja-JP" dirty="0"/>
              <a:t/>
            </a:r>
            <a:br>
              <a:rPr kumimoji="1" lang="en-US" altLang="ja-JP" dirty="0"/>
            </a:br>
            <a:r>
              <a:rPr kumimoji="1" lang="ja-JP" altLang="en-US" dirty="0"/>
              <a:t>データの改ざんができる。</a:t>
            </a:r>
            <a:endParaRPr kumimoji="1" lang="en-US" altLang="ja-JP" dirty="0"/>
          </a:p>
          <a:p>
            <a:pPr marL="0" indent="0">
              <a:buNone/>
            </a:pPr>
            <a:r>
              <a:rPr lang="ja-JP" altLang="en-US" dirty="0"/>
              <a:t>また、文字データになればよいので、</a:t>
            </a:r>
            <a:r>
              <a:rPr lang="en-US" altLang="ja-JP" dirty="0"/>
              <a:t>JavaScript</a:t>
            </a:r>
            <a:r>
              <a:rPr lang="ja-JP" altLang="en-US" dirty="0"/>
              <a:t>などの</a:t>
            </a:r>
            <a:r>
              <a:rPr lang="en-US" altLang="ja-JP" dirty="0"/>
              <a:t/>
            </a:r>
            <a:br>
              <a:rPr lang="en-US" altLang="ja-JP" dirty="0"/>
            </a:br>
            <a:r>
              <a:rPr lang="ja-JP" altLang="en-US" dirty="0">
                <a:solidFill>
                  <a:srgbClr val="FF0000"/>
                </a:solidFill>
              </a:rPr>
              <a:t>プログラムを送りつけて不正に動作させる</a:t>
            </a:r>
            <a:r>
              <a:rPr lang="ja-JP" altLang="en-US" dirty="0"/>
              <a:t>ことができる。</a:t>
            </a:r>
            <a:endParaRPr lang="en-US" altLang="ja-JP" dirty="0"/>
          </a:p>
          <a:p>
            <a:pPr marL="0" indent="0">
              <a:buNone/>
            </a:pPr>
            <a:r>
              <a:rPr kumimoji="1" lang="ja-JP" altLang="en-US" dirty="0"/>
              <a:t>この攻撃手法を</a:t>
            </a:r>
            <a:r>
              <a:rPr kumimoji="1" lang="ja-JP" altLang="en-US" dirty="0">
                <a:solidFill>
                  <a:srgbClr val="FF0000"/>
                </a:solidFill>
              </a:rPr>
              <a:t>クロスサイトスクリプティング</a:t>
            </a:r>
            <a:r>
              <a:rPr kumimoji="1" lang="en-US" altLang="ja-JP" dirty="0">
                <a:solidFill>
                  <a:srgbClr val="FF0000"/>
                </a:solidFill>
              </a:rPr>
              <a:t>(XSS)</a:t>
            </a:r>
            <a:r>
              <a:rPr kumimoji="1" lang="ja-JP" altLang="en-US" dirty="0"/>
              <a:t>と呼ぶ</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187</a:t>
            </a:fld>
            <a:endParaRPr kumimoji="1" lang="ja-JP" altLang="en-US"/>
          </a:p>
        </p:txBody>
      </p:sp>
    </p:spTree>
    <p:extLst>
      <p:ext uri="{BB962C8B-B14F-4D97-AF65-F5344CB8AC3E}">
        <p14:creationId xmlns:p14="http://schemas.microsoft.com/office/powerpoint/2010/main" val="3346113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XSS</a:t>
            </a:r>
            <a:r>
              <a:rPr kumimoji="1" lang="ja-JP" altLang="en-US" dirty="0"/>
              <a:t>対策</a:t>
            </a:r>
            <a:r>
              <a:rPr kumimoji="1" lang="en-US" altLang="ja-JP" dirty="0"/>
              <a:t>:HTML</a:t>
            </a:r>
            <a:r>
              <a:rPr kumimoji="1" lang="ja-JP" altLang="en-US" dirty="0"/>
              <a:t>エスケープ</a:t>
            </a:r>
          </a:p>
        </p:txBody>
      </p:sp>
      <p:sp>
        <p:nvSpPr>
          <p:cNvPr id="3" name="コンテンツ プレースホルダー 2"/>
          <p:cNvSpPr>
            <a:spLocks noGrp="1"/>
          </p:cNvSpPr>
          <p:nvPr>
            <p:ph idx="1"/>
          </p:nvPr>
        </p:nvSpPr>
        <p:spPr>
          <a:xfrm>
            <a:off x="762000" y="1568451"/>
            <a:ext cx="10744200" cy="4146549"/>
          </a:xfrm>
        </p:spPr>
        <p:txBody>
          <a:bodyPr/>
          <a:lstStyle/>
          <a:p>
            <a:pPr marL="0" indent="0">
              <a:buNone/>
            </a:pPr>
            <a:r>
              <a:rPr lang="ja-JP" altLang="en-US" dirty="0"/>
              <a:t>ユーザーから受け取った情報をそのまま表示せずに</a:t>
            </a:r>
            <a:r>
              <a:rPr lang="en-US" altLang="ja-JP" dirty="0"/>
              <a:t/>
            </a:r>
            <a:br>
              <a:rPr lang="en-US" altLang="ja-JP" dirty="0"/>
            </a:br>
            <a:r>
              <a:rPr lang="en-US" altLang="ja-JP" dirty="0"/>
              <a:t>&lt; &gt; &amp; " ' </a:t>
            </a:r>
            <a:r>
              <a:rPr lang="ja-JP" altLang="en-US" dirty="0"/>
              <a:t>の特殊文字を</a:t>
            </a:r>
            <a:r>
              <a:rPr lang="en-US" altLang="ja-JP" dirty="0"/>
              <a:t>HTML</a:t>
            </a:r>
            <a:r>
              <a:rPr lang="ja-JP" altLang="en-US" dirty="0"/>
              <a:t>エンティティ</a:t>
            </a:r>
            <a:r>
              <a:rPr lang="en-US" altLang="ja-JP" dirty="0"/>
              <a:t/>
            </a:r>
            <a:br>
              <a:rPr lang="en-US" altLang="ja-JP" dirty="0"/>
            </a:br>
            <a:r>
              <a:rPr lang="en-US" altLang="ja-JP" dirty="0"/>
              <a:t>&amp;</a:t>
            </a:r>
            <a:r>
              <a:rPr lang="en-US" altLang="ja-JP" dirty="0" err="1"/>
              <a:t>lt</a:t>
            </a:r>
            <a:r>
              <a:rPr lang="en-US" altLang="ja-JP" dirty="0"/>
              <a:t>; &amp;</a:t>
            </a:r>
            <a:r>
              <a:rPr lang="en-US" altLang="ja-JP" dirty="0" err="1"/>
              <a:t>gt</a:t>
            </a:r>
            <a:r>
              <a:rPr lang="en-US" altLang="ja-JP" dirty="0"/>
              <a:t>; &amp;amp; &amp;</a:t>
            </a:r>
            <a:r>
              <a:rPr lang="en-US" altLang="ja-JP" dirty="0" err="1"/>
              <a:t>quoat</a:t>
            </a:r>
            <a:r>
              <a:rPr lang="en-US" altLang="ja-JP" dirty="0"/>
              <a:t>; &amp;#039</a:t>
            </a:r>
            <a:r>
              <a:rPr lang="ja-JP" altLang="en-US" dirty="0"/>
              <a:t>　に変換する。</a:t>
            </a:r>
            <a:endParaRPr lang="en-US" altLang="ja-JP" dirty="0"/>
          </a:p>
          <a:p>
            <a:pPr marL="0" indent="0">
              <a:buNone/>
            </a:pPr>
            <a:endParaRPr lang="en-US" altLang="ja-JP" dirty="0"/>
          </a:p>
          <a:p>
            <a:pPr marL="0" indent="0">
              <a:buNone/>
            </a:pPr>
            <a:r>
              <a:rPr lang="ja-JP" altLang="en-US" dirty="0"/>
              <a:t>変換された文字は特殊文字としての機能を失い</a:t>
            </a:r>
            <a:r>
              <a:rPr lang="en-US" altLang="ja-JP" dirty="0"/>
              <a:t/>
            </a:r>
            <a:br>
              <a:rPr lang="en-US" altLang="ja-JP" dirty="0"/>
            </a:br>
            <a:r>
              <a:rPr lang="en-US" altLang="ja-JP" dirty="0"/>
              <a:t>Web</a:t>
            </a:r>
            <a:r>
              <a:rPr lang="ja-JP" altLang="en-US" dirty="0"/>
              <a:t>ブラウザには正しく表示される。</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188</a:t>
            </a:fld>
            <a:endParaRPr kumimoji="1" lang="ja-JP" altLang="en-US"/>
          </a:p>
        </p:txBody>
      </p:sp>
    </p:spTree>
    <p:extLst>
      <p:ext uri="{BB962C8B-B14F-4D97-AF65-F5344CB8AC3E}">
        <p14:creationId xmlns:p14="http://schemas.microsoft.com/office/powerpoint/2010/main" val="24254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r>
              <a:rPr lang="en-US" altLang="ja-JP" dirty="0"/>
              <a:t>HTML</a:t>
            </a:r>
            <a:r>
              <a:rPr lang="ja-JP" altLang="en-US" dirty="0"/>
              <a:t>エスケープ</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189</a:t>
            </a:fld>
            <a:endParaRPr kumimoji="1" lang="ja-JP" altLang="en-US"/>
          </a:p>
        </p:txBody>
      </p:sp>
      <p:sp>
        <p:nvSpPr>
          <p:cNvPr id="5" name="コンテンツ プレースホルダー 2"/>
          <p:cNvSpPr txBox="1">
            <a:spLocks/>
          </p:cNvSpPr>
          <p:nvPr/>
        </p:nvSpPr>
        <p:spPr>
          <a:xfrm>
            <a:off x="8582025" y="874914"/>
            <a:ext cx="3609975" cy="8122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23_getSub.php</a:t>
            </a:r>
            <a:endParaRPr lang="ja-JP" altLang="en-US" dirty="0"/>
          </a:p>
        </p:txBody>
      </p:sp>
      <p:pic>
        <p:nvPicPr>
          <p:cNvPr id="6" name="図 5"/>
          <p:cNvPicPr>
            <a:picLocks noChangeAspect="1"/>
          </p:cNvPicPr>
          <p:nvPr/>
        </p:nvPicPr>
        <p:blipFill>
          <a:blip r:embed="rId2"/>
          <a:stretch>
            <a:fillRect/>
          </a:stretch>
        </p:blipFill>
        <p:spPr>
          <a:xfrm>
            <a:off x="0" y="874914"/>
            <a:ext cx="12146853" cy="5068686"/>
          </a:xfrm>
          <a:prstGeom prst="rect">
            <a:avLst/>
          </a:prstGeom>
        </p:spPr>
      </p:pic>
    </p:spTree>
    <p:extLst>
      <p:ext uri="{BB962C8B-B14F-4D97-AF65-F5344CB8AC3E}">
        <p14:creationId xmlns:p14="http://schemas.microsoft.com/office/powerpoint/2010/main" val="297320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473EA-D501-4C09-A839-B6680A325128}"/>
              </a:ext>
            </a:extLst>
          </p:cNvPr>
          <p:cNvSpPr>
            <a:spLocks noGrp="1"/>
          </p:cNvSpPr>
          <p:nvPr>
            <p:ph type="title"/>
          </p:nvPr>
        </p:nvSpPr>
        <p:spPr/>
        <p:txBody>
          <a:bodyPr/>
          <a:lstStyle/>
          <a:p>
            <a:r>
              <a:rPr kumimoji="1" lang="en-US" altLang="ja-JP" dirty="0"/>
              <a:t>CSS</a:t>
            </a:r>
            <a:r>
              <a:rPr kumimoji="1" lang="ja-JP" altLang="en-US" dirty="0"/>
              <a:t>による装飾</a:t>
            </a:r>
          </a:p>
        </p:txBody>
      </p:sp>
      <p:pic>
        <p:nvPicPr>
          <p:cNvPr id="5" name="図 4">
            <a:extLst>
              <a:ext uri="{FF2B5EF4-FFF2-40B4-BE49-F238E27FC236}">
                <a16:creationId xmlns:a16="http://schemas.microsoft.com/office/drawing/2014/main" id="{43DDEB17-9DCC-4C23-8C57-63DAA9B78269}"/>
              </a:ext>
            </a:extLst>
          </p:cNvPr>
          <p:cNvPicPr>
            <a:picLocks noChangeAspect="1"/>
          </p:cNvPicPr>
          <p:nvPr/>
        </p:nvPicPr>
        <p:blipFill rotWithShape="1">
          <a:blip r:embed="rId2"/>
          <a:srcRect t="8611" r="5935"/>
          <a:stretch/>
        </p:blipFill>
        <p:spPr>
          <a:xfrm>
            <a:off x="1285875" y="1460019"/>
            <a:ext cx="9058275" cy="4950306"/>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19</a:t>
            </a:fld>
            <a:endParaRPr kumimoji="1" lang="ja-JP" altLang="en-US"/>
          </a:p>
        </p:txBody>
      </p:sp>
    </p:spTree>
    <p:extLst>
      <p:ext uri="{BB962C8B-B14F-4D97-AF65-F5344CB8AC3E}">
        <p14:creationId xmlns:p14="http://schemas.microsoft.com/office/powerpoint/2010/main" val="19598370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DB</a:t>
            </a:r>
            <a:r>
              <a:rPr lang="ja-JP" altLang="en-US" dirty="0"/>
              <a:t>概論</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190</a:t>
            </a:fld>
            <a:endParaRPr kumimoji="1" lang="ja-JP" altLang="en-US" dirty="0"/>
          </a:p>
        </p:txBody>
      </p:sp>
    </p:spTree>
    <p:extLst>
      <p:ext uri="{BB962C8B-B14F-4D97-AF65-F5344CB8AC3E}">
        <p14:creationId xmlns:p14="http://schemas.microsoft.com/office/powerpoint/2010/main" val="36711203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データベースとは</a:t>
            </a:r>
          </a:p>
        </p:txBody>
      </p:sp>
      <p:sp>
        <p:nvSpPr>
          <p:cNvPr id="3" name="コンテンツ プレースホルダー 2"/>
          <p:cNvSpPr>
            <a:spLocks noGrp="1"/>
          </p:cNvSpPr>
          <p:nvPr>
            <p:ph idx="1"/>
          </p:nvPr>
        </p:nvSpPr>
        <p:spPr/>
        <p:txBody>
          <a:bodyPr/>
          <a:lstStyle/>
          <a:p>
            <a:pPr marL="0" indent="0">
              <a:buNone/>
            </a:pPr>
            <a:r>
              <a:rPr lang="ja-JP" altLang="en-US" dirty="0"/>
              <a:t>整理された </a:t>
            </a:r>
            <a:r>
              <a:rPr lang="ja-JP" altLang="en-US" dirty="0">
                <a:solidFill>
                  <a:srgbClr val="FF0000"/>
                </a:solidFill>
              </a:rPr>
              <a:t>データ</a:t>
            </a:r>
            <a:r>
              <a:rPr lang="en-US" altLang="ja-JP" dirty="0">
                <a:solidFill>
                  <a:srgbClr val="FF0000"/>
                </a:solidFill>
              </a:rPr>
              <a:t>(</a:t>
            </a:r>
            <a:r>
              <a:rPr lang="ja-JP" altLang="en-US" dirty="0">
                <a:solidFill>
                  <a:srgbClr val="FF0000"/>
                </a:solidFill>
              </a:rPr>
              <a:t>情報</a:t>
            </a:r>
            <a:r>
              <a:rPr lang="en-US" altLang="ja-JP" dirty="0">
                <a:solidFill>
                  <a:srgbClr val="FF0000"/>
                </a:solidFill>
              </a:rPr>
              <a:t>)</a:t>
            </a:r>
            <a:r>
              <a:rPr lang="ja-JP" altLang="en-US" dirty="0">
                <a:solidFill>
                  <a:srgbClr val="FF0000"/>
                </a:solidFill>
              </a:rPr>
              <a:t>の集まり</a:t>
            </a:r>
            <a:endParaRPr lang="en-US" altLang="ja-JP" dirty="0">
              <a:solidFill>
                <a:srgbClr val="FF0000"/>
              </a:solidFill>
            </a:endParaRPr>
          </a:p>
          <a:p>
            <a:pPr marL="0" indent="0">
              <a:buNone/>
            </a:pPr>
            <a:r>
              <a:rPr lang="en-US" altLang="ja-JP" sz="3200" dirty="0"/>
              <a:t>	Excel</a:t>
            </a:r>
            <a:r>
              <a:rPr lang="ja-JP" altLang="en-US" sz="3200" dirty="0"/>
              <a:t>で作った名簿</a:t>
            </a:r>
            <a:endParaRPr lang="en-US" altLang="ja-JP" sz="3200" dirty="0"/>
          </a:p>
          <a:p>
            <a:pPr marL="0" indent="0">
              <a:buNone/>
            </a:pPr>
            <a:r>
              <a:rPr lang="en-US" altLang="ja-JP" sz="3200" dirty="0"/>
              <a:t>	</a:t>
            </a:r>
            <a:r>
              <a:rPr lang="ja-JP" altLang="en-US" sz="3200" dirty="0"/>
              <a:t>紙の住所録</a:t>
            </a:r>
            <a:endParaRPr lang="en-US" altLang="ja-JP" sz="3200" dirty="0"/>
          </a:p>
          <a:p>
            <a:pPr marL="457200" lvl="1" indent="0">
              <a:buNone/>
            </a:pPr>
            <a:endParaRPr lang="en-US" altLang="ja-JP" dirty="0"/>
          </a:p>
          <a:p>
            <a:pPr marL="0" indent="0">
              <a:buNone/>
            </a:pPr>
            <a:r>
              <a:rPr lang="ja-JP" altLang="en-US" dirty="0"/>
              <a:t>コンピュータ上では、データベースを管理する</a:t>
            </a:r>
            <a:r>
              <a:rPr lang="en-US" altLang="ja-JP" dirty="0"/>
              <a:t/>
            </a:r>
            <a:br>
              <a:rPr lang="en-US" altLang="ja-JP" dirty="0"/>
            </a:br>
            <a:r>
              <a:rPr lang="ja-JP" altLang="en-US" dirty="0"/>
              <a:t>ソフトウェア</a:t>
            </a:r>
            <a:r>
              <a:rPr lang="en-US" altLang="ja-JP" dirty="0"/>
              <a:t>( </a:t>
            </a:r>
            <a:r>
              <a:rPr lang="en-US" altLang="ja-JP" dirty="0">
                <a:solidFill>
                  <a:srgbClr val="FF0000"/>
                </a:solidFill>
              </a:rPr>
              <a:t>DBMS </a:t>
            </a:r>
            <a:r>
              <a:rPr lang="en-US" altLang="ja-JP" dirty="0"/>
              <a:t>)</a:t>
            </a:r>
            <a:r>
              <a:rPr lang="ja-JP" altLang="en-US" dirty="0"/>
              <a:t>を使用することが多い</a:t>
            </a:r>
            <a:endParaRPr lang="en-US" altLang="ja-JP" dirty="0">
              <a:solidFill>
                <a:srgbClr val="FF0000"/>
              </a:solidFill>
            </a:endParaRPr>
          </a:p>
        </p:txBody>
      </p:sp>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191</a:t>
            </a:fld>
            <a:endParaRPr kumimoji="1" lang="ja-JP" altLang="en-US"/>
          </a:p>
        </p:txBody>
      </p:sp>
    </p:spTree>
    <p:extLst>
      <p:ext uri="{BB962C8B-B14F-4D97-AF65-F5344CB8AC3E}">
        <p14:creationId xmlns:p14="http://schemas.microsoft.com/office/powerpoint/2010/main" val="68859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DB</a:t>
            </a:r>
            <a:r>
              <a:rPr kumimoji="1" lang="ja-JP" altLang="en-US" dirty="0"/>
              <a:t>の種類</a:t>
            </a:r>
            <a:r>
              <a:rPr kumimoji="1" lang="en-US" altLang="ja-JP" dirty="0"/>
              <a:t>:</a:t>
            </a:r>
            <a:r>
              <a:rPr kumimoji="1" lang="ja-JP" altLang="en-US" dirty="0"/>
              <a:t>階層型</a:t>
            </a:r>
          </a:p>
        </p:txBody>
      </p:sp>
      <p:sp>
        <p:nvSpPr>
          <p:cNvPr id="3" name="コンテンツ プレースホルダー 2"/>
          <p:cNvSpPr>
            <a:spLocks noGrp="1"/>
          </p:cNvSpPr>
          <p:nvPr>
            <p:ph idx="1"/>
          </p:nvPr>
        </p:nvSpPr>
        <p:spPr>
          <a:xfrm>
            <a:off x="356260" y="4786510"/>
            <a:ext cx="11267175" cy="1982425"/>
          </a:xfrm>
        </p:spPr>
        <p:txBody>
          <a:bodyPr>
            <a:normAutofit/>
          </a:bodyPr>
          <a:lstStyle/>
          <a:p>
            <a:pPr marL="0" indent="0">
              <a:lnSpc>
                <a:spcPts val="3000"/>
              </a:lnSpc>
              <a:buNone/>
            </a:pPr>
            <a:r>
              <a:rPr lang="ja-JP" altLang="en-US" sz="3200" dirty="0"/>
              <a:t>ツリー状に構成</a:t>
            </a:r>
            <a:endParaRPr lang="en-US" altLang="ja-JP" sz="3200" dirty="0"/>
          </a:p>
          <a:p>
            <a:pPr marL="0" indent="0">
              <a:lnSpc>
                <a:spcPts val="3000"/>
              </a:lnSpc>
              <a:buNone/>
            </a:pPr>
            <a:r>
              <a:rPr kumimoji="1" lang="ja-JP" altLang="en-US" sz="3200" dirty="0"/>
              <a:t>目的データへのルートが限定され</a:t>
            </a:r>
            <a:r>
              <a:rPr lang="ja-JP" altLang="en-US" sz="3200" dirty="0"/>
              <a:t>る</a:t>
            </a:r>
            <a:r>
              <a:rPr kumimoji="1" lang="ja-JP" altLang="en-US" sz="3200" dirty="0"/>
              <a:t>ため、高速で動作</a:t>
            </a:r>
            <a:endParaRPr kumimoji="1" lang="en-US" altLang="ja-JP" sz="3200" dirty="0"/>
          </a:p>
          <a:p>
            <a:pPr marL="0" indent="0">
              <a:lnSpc>
                <a:spcPts val="3000"/>
              </a:lnSpc>
              <a:buNone/>
            </a:pPr>
            <a:r>
              <a:rPr lang="ja-JP" altLang="en-US" sz="3200" dirty="0"/>
              <a:t>データを更新・削除されるとルートを再登録する必要あり</a:t>
            </a:r>
            <a:endParaRPr lang="en-US" altLang="ja-JP" sz="3200" dirty="0"/>
          </a:p>
          <a:p>
            <a:pPr marL="0" indent="0">
              <a:lnSpc>
                <a:spcPts val="3000"/>
              </a:lnSpc>
              <a:buNone/>
            </a:pPr>
            <a:r>
              <a:rPr lang="ja-JP" altLang="en-US" sz="3200" dirty="0"/>
              <a:t>下層でデータが重複する場合がある</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192</a:t>
            </a:fld>
            <a:endParaRPr kumimoji="1" lang="ja-JP" altLang="en-US"/>
          </a:p>
        </p:txBody>
      </p:sp>
      <p:grpSp>
        <p:nvGrpSpPr>
          <p:cNvPr id="86" name="グループ化 85"/>
          <p:cNvGrpSpPr/>
          <p:nvPr/>
        </p:nvGrpSpPr>
        <p:grpSpPr>
          <a:xfrm>
            <a:off x="475442" y="1098028"/>
            <a:ext cx="11452124" cy="3546614"/>
            <a:chOff x="475442" y="1098028"/>
            <a:chExt cx="11452124" cy="3546614"/>
          </a:xfrm>
        </p:grpSpPr>
        <p:sp>
          <p:nvSpPr>
            <p:cNvPr id="5" name="正方形/長方形 4"/>
            <p:cNvSpPr/>
            <p:nvPr/>
          </p:nvSpPr>
          <p:spPr>
            <a:xfrm>
              <a:off x="5145235" y="1098028"/>
              <a:ext cx="1828800"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代表取締役</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7" name="正方形/長方形 6"/>
            <p:cNvSpPr/>
            <p:nvPr/>
          </p:nvSpPr>
          <p:spPr>
            <a:xfrm>
              <a:off x="1093901" y="2390829"/>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営業部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8" name="正方形/長方形 7"/>
            <p:cNvSpPr/>
            <p:nvPr/>
          </p:nvSpPr>
          <p:spPr>
            <a:xfrm>
              <a:off x="4153613" y="2390831"/>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開発部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9" name="正方形/長方形 8"/>
            <p:cNvSpPr/>
            <p:nvPr/>
          </p:nvSpPr>
          <p:spPr>
            <a:xfrm>
              <a:off x="7213325" y="2390830"/>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総務部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0" name="正方形/長方形 9"/>
            <p:cNvSpPr/>
            <p:nvPr/>
          </p:nvSpPr>
          <p:spPr>
            <a:xfrm>
              <a:off x="10273038" y="2393202"/>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経理部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4" name="正方形/長方形 13"/>
            <p:cNvSpPr/>
            <p:nvPr/>
          </p:nvSpPr>
          <p:spPr>
            <a:xfrm>
              <a:off x="475442"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佐藤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5" name="正方形/長方形 14"/>
            <p:cNvSpPr/>
            <p:nvPr/>
          </p:nvSpPr>
          <p:spPr>
            <a:xfrm>
              <a:off x="4295735" y="4187000"/>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田中</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6" name="正方形/長方形 15"/>
            <p:cNvSpPr/>
            <p:nvPr/>
          </p:nvSpPr>
          <p:spPr>
            <a:xfrm>
              <a:off x="1268388"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鈴木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7" name="正方形/長方形 16"/>
            <p:cNvSpPr/>
            <p:nvPr/>
          </p:nvSpPr>
          <p:spPr>
            <a:xfrm>
              <a:off x="3505944" y="4187001"/>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高橋</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8" name="正方形/長方形 17"/>
            <p:cNvSpPr/>
            <p:nvPr/>
          </p:nvSpPr>
          <p:spPr>
            <a:xfrm>
              <a:off x="5066924"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9" name="正方形/長方形 18"/>
            <p:cNvSpPr/>
            <p:nvPr/>
          </p:nvSpPr>
          <p:spPr>
            <a:xfrm>
              <a:off x="6929555"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渡辺</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0" name="正方形/長方形 19"/>
            <p:cNvSpPr/>
            <p:nvPr/>
          </p:nvSpPr>
          <p:spPr>
            <a:xfrm>
              <a:off x="7771723"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山本</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1" name="正方形/長方形 20"/>
            <p:cNvSpPr/>
            <p:nvPr/>
          </p:nvSpPr>
          <p:spPr>
            <a:xfrm>
              <a:off x="9524578"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中村</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2" name="正方形/長方形 21"/>
            <p:cNvSpPr/>
            <p:nvPr/>
          </p:nvSpPr>
          <p:spPr>
            <a:xfrm>
              <a:off x="1040128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小林</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3" name="正方形/長方形 22"/>
            <p:cNvSpPr/>
            <p:nvPr/>
          </p:nvSpPr>
          <p:spPr>
            <a:xfrm>
              <a:off x="11242571"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加藤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4" name="正方形/長方形 23"/>
            <p:cNvSpPr/>
            <p:nvPr/>
          </p:nvSpPr>
          <p:spPr>
            <a:xfrm>
              <a:off x="2058903"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cxnSp>
          <p:nvCxnSpPr>
            <p:cNvPr id="37" name="カギ線コネクタ 36"/>
            <p:cNvCxnSpPr>
              <a:stCxn id="5" idx="2"/>
              <a:endCxn id="7" idx="0"/>
            </p:cNvCxnSpPr>
            <p:nvPr/>
          </p:nvCxnSpPr>
          <p:spPr>
            <a:xfrm rot="5400000">
              <a:off x="3456533" y="-212273"/>
              <a:ext cx="690918" cy="45152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p:cNvCxnSpPr>
              <a:stCxn id="5" idx="2"/>
              <a:endCxn id="8" idx="0"/>
            </p:cNvCxnSpPr>
            <p:nvPr/>
          </p:nvCxnSpPr>
          <p:spPr>
            <a:xfrm rot="5400000">
              <a:off x="4986388" y="1317584"/>
              <a:ext cx="690920" cy="1455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5" idx="2"/>
              <a:endCxn id="9" idx="0"/>
            </p:cNvCxnSpPr>
            <p:nvPr/>
          </p:nvCxnSpPr>
          <p:spPr>
            <a:xfrm rot="16200000" flipH="1">
              <a:off x="6516245" y="1243301"/>
              <a:ext cx="690919" cy="160413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5" idx="2"/>
              <a:endCxn id="10" idx="0"/>
            </p:cNvCxnSpPr>
            <p:nvPr/>
          </p:nvCxnSpPr>
          <p:spPr>
            <a:xfrm rot="16200000" flipH="1">
              <a:off x="8044915" y="-285370"/>
              <a:ext cx="693291" cy="46638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7" idx="2"/>
              <a:endCxn id="14" idx="0"/>
            </p:cNvCxnSpPr>
            <p:nvPr/>
          </p:nvCxnSpPr>
          <p:spPr>
            <a:xfrm rot="5400000">
              <a:off x="584002" y="3226651"/>
              <a:ext cx="1194287" cy="7264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7" idx="2"/>
              <a:endCxn id="16" idx="0"/>
            </p:cNvCxnSpPr>
            <p:nvPr/>
          </p:nvCxnSpPr>
          <p:spPr>
            <a:xfrm rot="16200000" flipH="1">
              <a:off x="980474" y="3556586"/>
              <a:ext cx="1194286" cy="665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p:cNvCxnSpPr>
              <a:stCxn id="7" idx="2"/>
              <a:endCxn id="24" idx="0"/>
            </p:cNvCxnSpPr>
            <p:nvPr/>
          </p:nvCxnSpPr>
          <p:spPr>
            <a:xfrm rot="16200000" flipH="1">
              <a:off x="1375732" y="3161329"/>
              <a:ext cx="1194286" cy="8570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8" idx="2"/>
              <a:endCxn id="17" idx="0"/>
            </p:cNvCxnSpPr>
            <p:nvPr/>
          </p:nvCxnSpPr>
          <p:spPr>
            <a:xfrm rot="5400000">
              <a:off x="3629109" y="3212048"/>
              <a:ext cx="1194287" cy="755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p:cNvCxnSpPr>
              <a:stCxn id="8" idx="2"/>
              <a:endCxn id="15" idx="0"/>
            </p:cNvCxnSpPr>
            <p:nvPr/>
          </p:nvCxnSpPr>
          <p:spPr>
            <a:xfrm rot="16200000" flipH="1">
              <a:off x="4024004" y="3572771"/>
              <a:ext cx="1194286" cy="3417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カギ線コネクタ 63"/>
            <p:cNvCxnSpPr>
              <a:stCxn id="8" idx="2"/>
              <a:endCxn id="18" idx="0"/>
            </p:cNvCxnSpPr>
            <p:nvPr/>
          </p:nvCxnSpPr>
          <p:spPr>
            <a:xfrm rot="16200000" flipH="1">
              <a:off x="4409599" y="3187175"/>
              <a:ext cx="1194285" cy="80536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9" idx="2"/>
              <a:endCxn id="19" idx="0"/>
            </p:cNvCxnSpPr>
            <p:nvPr/>
          </p:nvCxnSpPr>
          <p:spPr>
            <a:xfrm rot="5400000">
              <a:off x="6870770" y="3393996"/>
              <a:ext cx="1194286" cy="39172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カギ線コネクタ 69"/>
            <p:cNvCxnSpPr>
              <a:stCxn id="9" idx="2"/>
              <a:endCxn id="20" idx="0"/>
            </p:cNvCxnSpPr>
            <p:nvPr/>
          </p:nvCxnSpPr>
          <p:spPr>
            <a:xfrm rot="16200000" flipH="1">
              <a:off x="7291854" y="3364632"/>
              <a:ext cx="1194286" cy="450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10" idx="2"/>
              <a:endCxn id="21" idx="0"/>
            </p:cNvCxnSpPr>
            <p:nvPr/>
          </p:nvCxnSpPr>
          <p:spPr>
            <a:xfrm rot="5400000">
              <a:off x="9699324" y="3162837"/>
              <a:ext cx="1191914" cy="8564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10" idx="2"/>
              <a:endCxn id="22" idx="0"/>
            </p:cNvCxnSpPr>
            <p:nvPr/>
          </p:nvCxnSpPr>
          <p:spPr>
            <a:xfrm rot="16200000" flipH="1">
              <a:off x="10137679" y="3580891"/>
              <a:ext cx="1191913" cy="202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0" idx="2"/>
              <a:endCxn id="23" idx="0"/>
            </p:cNvCxnSpPr>
            <p:nvPr/>
          </p:nvCxnSpPr>
          <p:spPr>
            <a:xfrm rot="16200000" flipH="1">
              <a:off x="10558320" y="3160250"/>
              <a:ext cx="1191914" cy="8615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95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DB</a:t>
            </a:r>
            <a:r>
              <a:rPr lang="ja-JP" altLang="en-US" dirty="0"/>
              <a:t>の種類</a:t>
            </a:r>
            <a:r>
              <a:rPr lang="en-US" altLang="ja-JP" dirty="0"/>
              <a:t>:</a:t>
            </a:r>
            <a:r>
              <a:rPr lang="ja-JP" altLang="en-US" dirty="0"/>
              <a:t>ネットワーク型</a:t>
            </a:r>
            <a:endParaRPr kumimoji="1" lang="ja-JP" altLang="en-US" dirty="0"/>
          </a:p>
        </p:txBody>
      </p:sp>
      <p:sp>
        <p:nvSpPr>
          <p:cNvPr id="3" name="コンテンツ プレースホルダー 2"/>
          <p:cNvSpPr>
            <a:spLocks noGrp="1"/>
          </p:cNvSpPr>
          <p:nvPr>
            <p:ph idx="1"/>
          </p:nvPr>
        </p:nvSpPr>
        <p:spPr>
          <a:xfrm>
            <a:off x="332508" y="4758582"/>
            <a:ext cx="11595057" cy="2099418"/>
          </a:xfrm>
        </p:spPr>
        <p:txBody>
          <a:bodyPr/>
          <a:lstStyle/>
          <a:p>
            <a:pPr marL="0" indent="0">
              <a:buNone/>
            </a:pPr>
            <a:r>
              <a:rPr kumimoji="1" lang="ja-JP" altLang="en-US" dirty="0"/>
              <a:t>データの関係を多対多で 網目状に構築</a:t>
            </a:r>
            <a:endParaRPr kumimoji="1" lang="en-US" altLang="ja-JP" dirty="0"/>
          </a:p>
          <a:p>
            <a:pPr marL="0" indent="0">
              <a:buNone/>
            </a:pPr>
            <a:r>
              <a:rPr kumimoji="1" lang="ja-JP" altLang="en-US" dirty="0"/>
              <a:t>複数の親データへアクセス</a:t>
            </a:r>
            <a:endParaRPr kumimoji="1" lang="en-US" altLang="ja-JP" dirty="0"/>
          </a:p>
          <a:p>
            <a:pPr marL="0" indent="0">
              <a:buNone/>
            </a:pPr>
            <a:r>
              <a:rPr lang="ja-JP" altLang="en-US" dirty="0"/>
              <a:t>データの関連性が複雑化</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193</a:t>
            </a:fld>
            <a:endParaRPr kumimoji="1" lang="ja-JP" altLang="en-US"/>
          </a:p>
        </p:txBody>
      </p:sp>
      <p:sp>
        <p:nvSpPr>
          <p:cNvPr id="7" name="正方形/長方形 6"/>
          <p:cNvSpPr/>
          <p:nvPr/>
        </p:nvSpPr>
        <p:spPr>
          <a:xfrm>
            <a:off x="5145235" y="1098028"/>
            <a:ext cx="1828800"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代表取締役</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8" name="正方形/長方形 7"/>
          <p:cNvSpPr/>
          <p:nvPr/>
        </p:nvSpPr>
        <p:spPr>
          <a:xfrm>
            <a:off x="1093901" y="2390829"/>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営業部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9" name="正方形/長方形 8"/>
          <p:cNvSpPr/>
          <p:nvPr/>
        </p:nvSpPr>
        <p:spPr>
          <a:xfrm>
            <a:off x="4153613" y="2390831"/>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開発部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0" name="正方形/長方形 9"/>
          <p:cNvSpPr/>
          <p:nvPr/>
        </p:nvSpPr>
        <p:spPr>
          <a:xfrm>
            <a:off x="7213325" y="2390830"/>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総務部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1" name="正方形/長方形 10"/>
          <p:cNvSpPr/>
          <p:nvPr/>
        </p:nvSpPr>
        <p:spPr>
          <a:xfrm>
            <a:off x="10273038" y="2393202"/>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経理部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2" name="正方形/長方形 11"/>
          <p:cNvSpPr/>
          <p:nvPr/>
        </p:nvSpPr>
        <p:spPr>
          <a:xfrm>
            <a:off x="475442"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佐藤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3" name="正方形/長方形 12"/>
          <p:cNvSpPr/>
          <p:nvPr/>
        </p:nvSpPr>
        <p:spPr>
          <a:xfrm>
            <a:off x="4732237" y="4187000"/>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田中</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4" name="正方形/長方形 13"/>
          <p:cNvSpPr/>
          <p:nvPr/>
        </p:nvSpPr>
        <p:spPr>
          <a:xfrm>
            <a:off x="1268388"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鈴木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5" name="正方形/長方形 14"/>
          <p:cNvSpPr/>
          <p:nvPr/>
        </p:nvSpPr>
        <p:spPr>
          <a:xfrm>
            <a:off x="3942446" y="4187001"/>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高橋</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7" name="正方形/長方形 16"/>
          <p:cNvSpPr/>
          <p:nvPr/>
        </p:nvSpPr>
        <p:spPr>
          <a:xfrm>
            <a:off x="6929555"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渡辺</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8" name="正方形/長方形 17"/>
          <p:cNvSpPr/>
          <p:nvPr/>
        </p:nvSpPr>
        <p:spPr>
          <a:xfrm>
            <a:off x="8283410"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山本</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9" name="正方形/長方形 18"/>
          <p:cNvSpPr/>
          <p:nvPr/>
        </p:nvSpPr>
        <p:spPr>
          <a:xfrm>
            <a:off x="9524578"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中村</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0" name="正方形/長方形 19"/>
          <p:cNvSpPr/>
          <p:nvPr/>
        </p:nvSpPr>
        <p:spPr>
          <a:xfrm>
            <a:off x="1040128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小林</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1" name="正方形/長方形 20"/>
          <p:cNvSpPr/>
          <p:nvPr/>
        </p:nvSpPr>
        <p:spPr>
          <a:xfrm>
            <a:off x="11242571"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加藤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2" name="正方形/長方形 21"/>
          <p:cNvSpPr/>
          <p:nvPr/>
        </p:nvSpPr>
        <p:spPr>
          <a:xfrm>
            <a:off x="260541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cxnSp>
        <p:nvCxnSpPr>
          <p:cNvPr id="23" name="カギ線コネクタ 22"/>
          <p:cNvCxnSpPr>
            <a:stCxn id="7" idx="2"/>
            <a:endCxn id="8" idx="0"/>
          </p:cNvCxnSpPr>
          <p:nvPr/>
        </p:nvCxnSpPr>
        <p:spPr>
          <a:xfrm rot="5400000">
            <a:off x="3456533" y="-212273"/>
            <a:ext cx="690918" cy="45152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7" idx="2"/>
            <a:endCxn id="9" idx="0"/>
          </p:cNvCxnSpPr>
          <p:nvPr/>
        </p:nvCxnSpPr>
        <p:spPr>
          <a:xfrm rot="5400000">
            <a:off x="4986388" y="1317584"/>
            <a:ext cx="690920" cy="1455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7" idx="2"/>
            <a:endCxn id="10" idx="0"/>
          </p:cNvCxnSpPr>
          <p:nvPr/>
        </p:nvCxnSpPr>
        <p:spPr>
          <a:xfrm rot="16200000" flipH="1">
            <a:off x="6516245" y="1243301"/>
            <a:ext cx="690919" cy="160413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7" idx="2"/>
            <a:endCxn id="11" idx="0"/>
          </p:cNvCxnSpPr>
          <p:nvPr/>
        </p:nvCxnSpPr>
        <p:spPr>
          <a:xfrm rot="16200000" flipH="1">
            <a:off x="8044915" y="-285370"/>
            <a:ext cx="693291" cy="46638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8" idx="2"/>
            <a:endCxn id="12" idx="0"/>
          </p:cNvCxnSpPr>
          <p:nvPr/>
        </p:nvCxnSpPr>
        <p:spPr>
          <a:xfrm rot="5400000">
            <a:off x="584002" y="3226651"/>
            <a:ext cx="1194287" cy="7264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stCxn id="8" idx="2"/>
            <a:endCxn id="14" idx="0"/>
          </p:cNvCxnSpPr>
          <p:nvPr/>
        </p:nvCxnSpPr>
        <p:spPr>
          <a:xfrm rot="16200000" flipH="1">
            <a:off x="980474" y="3556586"/>
            <a:ext cx="1194286" cy="665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15" idx="0"/>
          </p:cNvCxnSpPr>
          <p:nvPr/>
        </p:nvCxnSpPr>
        <p:spPr>
          <a:xfrm rot="5400000">
            <a:off x="3847360" y="3430299"/>
            <a:ext cx="1194287" cy="3191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9" idx="2"/>
            <a:endCxn id="13" idx="0"/>
          </p:cNvCxnSpPr>
          <p:nvPr/>
        </p:nvCxnSpPr>
        <p:spPr>
          <a:xfrm rot="16200000" flipH="1">
            <a:off x="4242255" y="3354520"/>
            <a:ext cx="1194286" cy="4706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17" idx="0"/>
          </p:cNvCxnSpPr>
          <p:nvPr/>
        </p:nvCxnSpPr>
        <p:spPr>
          <a:xfrm rot="5400000">
            <a:off x="6870770" y="3393996"/>
            <a:ext cx="1194286" cy="39172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カギ線コネクタ 34"/>
          <p:cNvCxnSpPr>
            <a:stCxn id="11" idx="2"/>
            <a:endCxn id="19" idx="0"/>
          </p:cNvCxnSpPr>
          <p:nvPr/>
        </p:nvCxnSpPr>
        <p:spPr>
          <a:xfrm rot="5400000">
            <a:off x="9699324" y="3162837"/>
            <a:ext cx="1191914" cy="8564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p:cNvCxnSpPr>
            <a:stCxn id="11" idx="2"/>
            <a:endCxn id="20" idx="0"/>
          </p:cNvCxnSpPr>
          <p:nvPr/>
        </p:nvCxnSpPr>
        <p:spPr>
          <a:xfrm rot="16200000" flipH="1">
            <a:off x="10137679" y="3580891"/>
            <a:ext cx="1191913" cy="202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1" idx="2"/>
            <a:endCxn id="21" idx="0"/>
          </p:cNvCxnSpPr>
          <p:nvPr/>
        </p:nvCxnSpPr>
        <p:spPr>
          <a:xfrm rot="16200000" flipH="1">
            <a:off x="10558320" y="3160250"/>
            <a:ext cx="1191914" cy="8615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a:stCxn id="9" idx="2"/>
            <a:endCxn id="22" idx="0"/>
          </p:cNvCxnSpPr>
          <p:nvPr/>
        </p:nvCxnSpPr>
        <p:spPr>
          <a:xfrm flipH="1">
            <a:off x="2947915" y="2992714"/>
            <a:ext cx="1656146" cy="1194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8" idx="2"/>
            <a:endCxn id="22" idx="0"/>
          </p:cNvCxnSpPr>
          <p:nvPr/>
        </p:nvCxnSpPr>
        <p:spPr>
          <a:xfrm>
            <a:off x="1544349" y="2992712"/>
            <a:ext cx="1403566" cy="1194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10" idx="2"/>
            <a:endCxn id="18" idx="0"/>
          </p:cNvCxnSpPr>
          <p:nvPr/>
        </p:nvCxnSpPr>
        <p:spPr>
          <a:xfrm>
            <a:off x="7663773" y="2992713"/>
            <a:ext cx="962135" cy="119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a:stCxn id="11" idx="2"/>
            <a:endCxn id="18" idx="0"/>
          </p:cNvCxnSpPr>
          <p:nvPr/>
        </p:nvCxnSpPr>
        <p:spPr>
          <a:xfrm flipH="1">
            <a:off x="8625908" y="2995085"/>
            <a:ext cx="2097578" cy="11919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0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DB</a:t>
            </a:r>
            <a:r>
              <a:rPr lang="ja-JP" altLang="en-US" dirty="0"/>
              <a:t>の種類</a:t>
            </a:r>
            <a:r>
              <a:rPr lang="en-US" altLang="ja-JP" dirty="0"/>
              <a:t>:</a:t>
            </a:r>
            <a:r>
              <a:rPr kumimoji="1" lang="ja-JP" altLang="en-US" dirty="0"/>
              <a:t>リレーショナル</a:t>
            </a:r>
            <a:r>
              <a:rPr kumimoji="1" lang="en-US" altLang="ja-JP" dirty="0"/>
              <a:t>DB(RDB)</a:t>
            </a:r>
            <a:endParaRPr kumimoji="1" lang="ja-JP" altLang="en-US" dirty="0"/>
          </a:p>
        </p:txBody>
      </p:sp>
      <p:sp>
        <p:nvSpPr>
          <p:cNvPr id="3" name="コンテンツ プレースホルダー 2"/>
          <p:cNvSpPr>
            <a:spLocks noGrp="1"/>
          </p:cNvSpPr>
          <p:nvPr>
            <p:ph idx="1"/>
          </p:nvPr>
        </p:nvSpPr>
        <p:spPr>
          <a:xfrm>
            <a:off x="368135" y="4244519"/>
            <a:ext cx="10745189" cy="2525485"/>
          </a:xfrm>
        </p:spPr>
        <p:txBody>
          <a:bodyPr>
            <a:normAutofit/>
          </a:bodyPr>
          <a:lstStyle/>
          <a:p>
            <a:pPr marL="0" indent="0">
              <a:buNone/>
            </a:pPr>
            <a:r>
              <a:rPr lang="ja-JP" altLang="en-US" sz="3200" dirty="0"/>
              <a:t>現在、もっとも「一般的」な</a:t>
            </a:r>
            <a:r>
              <a:rPr lang="en-US" altLang="ja-JP" sz="3200" dirty="0"/>
              <a:t>DB</a:t>
            </a:r>
          </a:p>
          <a:p>
            <a:pPr marL="0" indent="0">
              <a:buNone/>
            </a:pPr>
            <a:r>
              <a:rPr kumimoji="1" lang="ja-JP" altLang="en-US" sz="3200" dirty="0"/>
              <a:t>データを表の概念で管理</a:t>
            </a:r>
            <a:endParaRPr kumimoji="1" lang="en-US" altLang="ja-JP" sz="3200" dirty="0"/>
          </a:p>
          <a:p>
            <a:pPr marL="0" indent="0">
              <a:buNone/>
            </a:pPr>
            <a:r>
              <a:rPr lang="ja-JP" altLang="en-US" sz="3200" dirty="0"/>
              <a:t>異なる表は同じ値を持つ列で関連付け</a:t>
            </a:r>
            <a:endParaRPr lang="en-US" altLang="ja-JP" sz="3200" dirty="0"/>
          </a:p>
          <a:p>
            <a:pPr marL="0" indent="0">
              <a:buNone/>
            </a:pPr>
            <a:r>
              <a:rPr kumimoji="1" lang="ja-JP" altLang="en-US" sz="3200" dirty="0"/>
              <a:t>データの整合性を保</a:t>
            </a:r>
            <a:r>
              <a:rPr lang="ja-JP" altLang="en-US" sz="3200" dirty="0"/>
              <a:t>つ</a:t>
            </a:r>
            <a:r>
              <a:rPr lang="ja-JP" altLang="en-US" sz="3200" dirty="0">
                <a:solidFill>
                  <a:srgbClr val="FF0000"/>
                </a:solidFill>
              </a:rPr>
              <a:t>トランザクション処理</a:t>
            </a:r>
            <a:endParaRPr kumimoji="1" lang="ja-JP" altLang="en-US" sz="3200"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194</a:t>
            </a:fld>
            <a:endParaRPr kumimoji="1" lang="ja-JP" altLang="en-US" dirty="0"/>
          </a:p>
        </p:txBody>
      </p:sp>
      <p:grpSp>
        <p:nvGrpSpPr>
          <p:cNvPr id="13" name="グループ化 12"/>
          <p:cNvGrpSpPr/>
          <p:nvPr/>
        </p:nvGrpSpPr>
        <p:grpSpPr>
          <a:xfrm>
            <a:off x="1808565" y="1030529"/>
            <a:ext cx="8574870" cy="2999291"/>
            <a:chOff x="1808565" y="1030529"/>
            <a:chExt cx="8574870" cy="2999291"/>
          </a:xfrm>
        </p:grpSpPr>
        <p:pic>
          <p:nvPicPr>
            <p:cNvPr id="6" name="図 5"/>
            <p:cNvPicPr>
              <a:picLocks noChangeAspect="1"/>
            </p:cNvPicPr>
            <p:nvPr/>
          </p:nvPicPr>
          <p:blipFill>
            <a:blip r:embed="rId3"/>
            <a:stretch>
              <a:fillRect/>
            </a:stretch>
          </p:blipFill>
          <p:spPr>
            <a:xfrm>
              <a:off x="1808565" y="1688341"/>
              <a:ext cx="8574870" cy="2341479"/>
            </a:xfrm>
            <a:prstGeom prst="rect">
              <a:avLst/>
            </a:prstGeom>
          </p:spPr>
        </p:pic>
        <p:sp>
          <p:nvSpPr>
            <p:cNvPr id="9" name="上矢印 8"/>
            <p:cNvSpPr/>
            <p:nvPr/>
          </p:nvSpPr>
          <p:spPr>
            <a:xfrm rot="10800000">
              <a:off x="4341818" y="1030529"/>
              <a:ext cx="381965" cy="657812"/>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上矢印 10"/>
            <p:cNvSpPr/>
            <p:nvPr/>
          </p:nvSpPr>
          <p:spPr>
            <a:xfrm rot="10800000">
              <a:off x="8394887" y="1030529"/>
              <a:ext cx="381965" cy="657812"/>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532800" y="1030529"/>
              <a:ext cx="4053069" cy="196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8386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a:t>
            </a:r>
            <a:r>
              <a:rPr kumimoji="1" lang="ja-JP" altLang="en-US" dirty="0"/>
              <a:t>非リレーショナルデータベース</a:t>
            </a:r>
          </a:p>
        </p:txBody>
      </p:sp>
      <p:sp>
        <p:nvSpPr>
          <p:cNvPr id="3" name="コンテンツ プレースホルダー 2"/>
          <p:cNvSpPr>
            <a:spLocks noGrp="1"/>
          </p:cNvSpPr>
          <p:nvPr>
            <p:ph idx="1"/>
          </p:nvPr>
        </p:nvSpPr>
        <p:spPr>
          <a:xfrm>
            <a:off x="1068778" y="5208634"/>
            <a:ext cx="10058400" cy="1649366"/>
          </a:xfrm>
        </p:spPr>
        <p:txBody>
          <a:bodyPr>
            <a:normAutofit/>
          </a:bodyPr>
          <a:lstStyle/>
          <a:p>
            <a:pPr marL="0" indent="0">
              <a:lnSpc>
                <a:spcPts val="3500"/>
              </a:lnSpc>
              <a:buNone/>
            </a:pPr>
            <a:r>
              <a:rPr kumimoji="1" lang="en-US" altLang="ja-JP" sz="3200" dirty="0"/>
              <a:t>NoSQL(Not only SQL)</a:t>
            </a:r>
            <a:r>
              <a:rPr kumimoji="1" lang="ja-JP" altLang="en-US" sz="3200" dirty="0"/>
              <a:t> </a:t>
            </a:r>
            <a:r>
              <a:rPr kumimoji="1" lang="en-US" altLang="ja-JP" sz="3200" dirty="0"/>
              <a:t>:</a:t>
            </a:r>
            <a:r>
              <a:rPr kumimoji="1" lang="ja-JP" altLang="en-US" sz="3200" dirty="0"/>
              <a:t> </a:t>
            </a:r>
            <a:r>
              <a:rPr lang="en-US" altLang="ja-JP" sz="3200" dirty="0"/>
              <a:t>RDB</a:t>
            </a:r>
            <a:r>
              <a:rPr lang="ja-JP" altLang="en-US" sz="3200" dirty="0"/>
              <a:t>以外のシステム</a:t>
            </a:r>
            <a:endParaRPr lang="en-US" altLang="ja-JP" sz="3200" dirty="0"/>
          </a:p>
          <a:p>
            <a:pPr marL="0" indent="0">
              <a:lnSpc>
                <a:spcPts val="3500"/>
              </a:lnSpc>
              <a:buNone/>
            </a:pPr>
            <a:r>
              <a:rPr kumimoji="1" lang="ja-JP" altLang="en-US" sz="3200" dirty="0"/>
              <a:t>低コスト</a:t>
            </a:r>
            <a:r>
              <a:rPr lang="ja-JP" altLang="en-US" sz="3200" dirty="0"/>
              <a:t>で</a:t>
            </a:r>
            <a:r>
              <a:rPr kumimoji="1" lang="ja-JP" altLang="en-US" sz="3200" dirty="0"/>
              <a:t>膨大な量のデータに高速アクセス</a:t>
            </a:r>
            <a:endParaRPr lang="en-US" altLang="ja-JP" sz="3200" dirty="0"/>
          </a:p>
          <a:p>
            <a:pPr marL="0" indent="0">
              <a:lnSpc>
                <a:spcPts val="3500"/>
              </a:lnSpc>
              <a:buNone/>
            </a:pPr>
            <a:r>
              <a:rPr lang="ja-JP" altLang="en-US" sz="3200" dirty="0"/>
              <a:t>トランザクション処理を持たない</a:t>
            </a:r>
            <a:r>
              <a:rPr lang="en-US" altLang="ja-JP" sz="3200" dirty="0"/>
              <a:t>(</a:t>
            </a:r>
            <a:r>
              <a:rPr lang="ja-JP" altLang="en-US" sz="3200" dirty="0"/>
              <a:t>ものが多い</a:t>
            </a:r>
            <a:r>
              <a:rPr lang="en-US" altLang="ja-JP" sz="3200" dirty="0"/>
              <a:t>)</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195</a:t>
            </a:fld>
            <a:endParaRPr kumimoji="1" lang="ja-JP" altLang="en-US"/>
          </a:p>
        </p:txBody>
      </p:sp>
      <p:grpSp>
        <p:nvGrpSpPr>
          <p:cNvPr id="7" name="グループ化 6"/>
          <p:cNvGrpSpPr/>
          <p:nvPr/>
        </p:nvGrpSpPr>
        <p:grpSpPr>
          <a:xfrm>
            <a:off x="2007919" y="1205225"/>
            <a:ext cx="9119259" cy="3673097"/>
            <a:chOff x="2271432" y="1205225"/>
            <a:chExt cx="9119259" cy="3673097"/>
          </a:xfrm>
        </p:grpSpPr>
        <p:pic>
          <p:nvPicPr>
            <p:cNvPr id="5" name="図 4"/>
            <p:cNvPicPr>
              <a:picLocks noChangeAspect="1"/>
            </p:cNvPicPr>
            <p:nvPr/>
          </p:nvPicPr>
          <p:blipFill rotWithShape="1">
            <a:blip r:embed="rId3"/>
            <a:srcRect l="4888" t="17142" r="69725" b="15593"/>
            <a:stretch/>
          </p:blipFill>
          <p:spPr>
            <a:xfrm>
              <a:off x="2271432" y="1205225"/>
              <a:ext cx="3497375" cy="3673097"/>
            </a:xfrm>
            <a:prstGeom prst="rect">
              <a:avLst/>
            </a:prstGeom>
          </p:spPr>
        </p:pic>
        <p:sp>
          <p:nvSpPr>
            <p:cNvPr id="6" name="角丸四角形吹き出し 5"/>
            <p:cNvSpPr/>
            <p:nvPr/>
          </p:nvSpPr>
          <p:spPr>
            <a:xfrm>
              <a:off x="6664312" y="1513983"/>
              <a:ext cx="4726379" cy="629392"/>
            </a:xfrm>
            <a:prstGeom prst="wedgeRoundRectCallout">
              <a:avLst>
                <a:gd name="adj1" fmla="val -65647"/>
                <a:gd name="adj2" fmla="val 1670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例：ドキュメント型</a:t>
              </a:r>
              <a:r>
                <a:rPr kumimoji="1" lang="en-US" altLang="ja-JP" sz="2400" dirty="0">
                  <a:solidFill>
                    <a:sysClr val="windowText" lastClr="000000"/>
                  </a:solidFill>
                  <a:latin typeface="UD デジタル 教科書体 NK-R" panose="02020400000000000000" pitchFamily="18" charset="-128"/>
                  <a:ea typeface="UD デジタル 教科書体 NK-R" panose="02020400000000000000" pitchFamily="18" charset="-128"/>
                </a:rPr>
                <a:t>DB</a:t>
              </a: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kumimoji="1" lang="en-US" altLang="ja-JP" sz="2400" dirty="0">
                  <a:solidFill>
                    <a:sysClr val="windowText" lastClr="000000"/>
                  </a:solidFill>
                  <a:latin typeface="UD デジタル 教科書体 NK-R" panose="02020400000000000000" pitchFamily="18" charset="-128"/>
                  <a:ea typeface="UD デジタル 教科書体 NK-R" panose="02020400000000000000" pitchFamily="18" charset="-128"/>
                </a:rPr>
                <a:t>JSON</a:t>
              </a: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a:t>
              </a:r>
            </a:p>
          </p:txBody>
        </p:sp>
      </p:grpSp>
    </p:spTree>
    <p:extLst>
      <p:ext uri="{BB962C8B-B14F-4D97-AF65-F5344CB8AC3E}">
        <p14:creationId xmlns:p14="http://schemas.microsoft.com/office/powerpoint/2010/main" val="8238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RDB</a:t>
            </a:r>
            <a:r>
              <a:rPr kumimoji="1" lang="ja-JP" altLang="en-US" dirty="0"/>
              <a:t>の</a:t>
            </a:r>
            <a:r>
              <a:rPr kumimoji="1" lang="en-US" altLang="ja-JP" dirty="0"/>
              <a:t/>
            </a:r>
            <a:br>
              <a:rPr kumimoji="1" lang="en-US" altLang="ja-JP" dirty="0"/>
            </a:br>
            <a:r>
              <a:rPr kumimoji="1" lang="ja-JP" altLang="en-US" dirty="0"/>
              <a:t>基本用語</a:t>
            </a:r>
          </a:p>
        </p:txBody>
      </p:sp>
      <p:sp>
        <p:nvSpPr>
          <p:cNvPr id="5" name="テキスト プレースホルダー 4"/>
          <p:cNvSpPr>
            <a:spLocks noGrp="1"/>
          </p:cNvSpPr>
          <p:nvPr>
            <p:ph type="body" idx="1"/>
          </p:nvPr>
        </p:nvSpPr>
        <p:spPr/>
        <p:txBody>
          <a:bodyPr/>
          <a:lstStyle/>
          <a:p>
            <a:r>
              <a:rPr lang="ja-JP" altLang="en-US" dirty="0"/>
              <a:t>フィールド・カラム・レコード・テーブル</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196</a:t>
            </a:fld>
            <a:endParaRPr kumimoji="1" lang="ja-JP" altLang="en-US"/>
          </a:p>
        </p:txBody>
      </p:sp>
    </p:spTree>
    <p:extLst>
      <p:ext uri="{BB962C8B-B14F-4D97-AF65-F5344CB8AC3E}">
        <p14:creationId xmlns:p14="http://schemas.microsoft.com/office/powerpoint/2010/main" val="3518351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フィールド</a:t>
            </a:r>
          </a:p>
        </p:txBody>
      </p:sp>
      <p:sp>
        <p:nvSpPr>
          <p:cNvPr id="3" name="コンテンツ プレースホルダー 2"/>
          <p:cNvSpPr>
            <a:spLocks noGrp="1"/>
          </p:cNvSpPr>
          <p:nvPr>
            <p:ph idx="1"/>
          </p:nvPr>
        </p:nvSpPr>
        <p:spPr>
          <a:xfrm>
            <a:off x="838200" y="5026764"/>
            <a:ext cx="10515600" cy="1325563"/>
          </a:xfrm>
        </p:spPr>
        <p:txBody>
          <a:bodyPr>
            <a:normAutofit lnSpcReduction="10000"/>
          </a:bodyPr>
          <a:lstStyle/>
          <a:p>
            <a:pPr marL="0" indent="0">
              <a:buNone/>
            </a:pPr>
            <a:r>
              <a:rPr kumimoji="1" lang="en-US" altLang="ja-JP" dirty="0"/>
              <a:t>Excel</a:t>
            </a:r>
            <a:r>
              <a:rPr kumimoji="1" lang="ja-JP" altLang="en-US" dirty="0"/>
              <a:t>でいうところの「セル」</a:t>
            </a:r>
            <a:endParaRPr kumimoji="1" lang="en-US" altLang="ja-JP" dirty="0"/>
          </a:p>
          <a:p>
            <a:pPr marL="0" indent="0">
              <a:buNone/>
            </a:pPr>
            <a:r>
              <a:rPr kumimoji="1" lang="en-US" altLang="ja-JP" dirty="0"/>
              <a:t>DB</a:t>
            </a:r>
            <a:r>
              <a:rPr kumimoji="1" lang="ja-JP" altLang="en-US" dirty="0"/>
              <a:t>に格納されたデータの</a:t>
            </a:r>
            <a:r>
              <a:rPr kumimoji="1" lang="en-US" altLang="ja-JP" dirty="0"/>
              <a:t>1</a:t>
            </a:r>
            <a:r>
              <a:rPr kumimoji="1" lang="ja-JP" altLang="en-US" dirty="0"/>
              <a:t>項目を指す</a:t>
            </a:r>
          </a:p>
        </p:txBody>
      </p:sp>
      <p:pic>
        <p:nvPicPr>
          <p:cNvPr id="5" name="図 4">
            <a:extLst>
              <a:ext uri="{FF2B5EF4-FFF2-40B4-BE49-F238E27FC236}">
                <a16:creationId xmlns:a16="http://schemas.microsoft.com/office/drawing/2014/main" id="{7FFC6EDE-1357-45BA-907C-F6998F97818F}"/>
              </a:ext>
            </a:extLst>
          </p:cNvPr>
          <p:cNvPicPr>
            <a:picLocks noChangeAspect="1"/>
          </p:cNvPicPr>
          <p:nvPr/>
        </p:nvPicPr>
        <p:blipFill rotWithShape="1">
          <a:blip r:embed="rId2"/>
          <a:srcRect l="11712" t="26150" r="52945" b="54521"/>
          <a:stretch/>
        </p:blipFill>
        <p:spPr>
          <a:xfrm>
            <a:off x="676404" y="1542898"/>
            <a:ext cx="10335193" cy="3179414"/>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197</a:t>
            </a:fld>
            <a:endParaRPr kumimoji="1" lang="ja-JP" altLang="en-US"/>
          </a:p>
        </p:txBody>
      </p:sp>
    </p:spTree>
    <p:extLst>
      <p:ext uri="{BB962C8B-B14F-4D97-AF65-F5344CB8AC3E}">
        <p14:creationId xmlns:p14="http://schemas.microsoft.com/office/powerpoint/2010/main" val="3913444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カラム</a:t>
            </a:r>
          </a:p>
        </p:txBody>
      </p:sp>
      <p:sp>
        <p:nvSpPr>
          <p:cNvPr id="3" name="コンテンツ プレースホルダー 2"/>
          <p:cNvSpPr>
            <a:spLocks noGrp="1"/>
          </p:cNvSpPr>
          <p:nvPr>
            <p:ph idx="1"/>
          </p:nvPr>
        </p:nvSpPr>
        <p:spPr>
          <a:xfrm>
            <a:off x="838200" y="5047989"/>
            <a:ext cx="10515600" cy="1325562"/>
          </a:xfrm>
        </p:spPr>
        <p:txBody>
          <a:bodyPr>
            <a:normAutofit lnSpcReduction="10000"/>
          </a:bodyPr>
          <a:lstStyle/>
          <a:p>
            <a:pPr marL="0" indent="0">
              <a:buNone/>
            </a:pPr>
            <a:r>
              <a:rPr kumimoji="1" lang="en-US" altLang="ja-JP" dirty="0"/>
              <a:t>Excel</a:t>
            </a:r>
            <a:r>
              <a:rPr kumimoji="1" lang="ja-JP" altLang="en-US" dirty="0"/>
              <a:t>でいうところの「列」</a:t>
            </a:r>
            <a:endParaRPr kumimoji="1" lang="en-US" altLang="ja-JP" dirty="0"/>
          </a:p>
          <a:p>
            <a:pPr marL="0" indent="0">
              <a:buNone/>
            </a:pPr>
            <a:r>
              <a:rPr kumimoji="1" lang="ja-JP" altLang="en-US" dirty="0"/>
              <a:t>画像の場合 </a:t>
            </a:r>
            <a:r>
              <a:rPr kumimoji="1" lang="en-US" altLang="ja-JP" dirty="0"/>
              <a:t>name</a:t>
            </a:r>
            <a:r>
              <a:rPr kumimoji="1" lang="ja-JP" altLang="en-US" dirty="0"/>
              <a:t>カラムが選択されている</a:t>
            </a:r>
          </a:p>
        </p:txBody>
      </p:sp>
      <p:pic>
        <p:nvPicPr>
          <p:cNvPr id="5" name="図 4">
            <a:extLst>
              <a:ext uri="{FF2B5EF4-FFF2-40B4-BE49-F238E27FC236}">
                <a16:creationId xmlns:a16="http://schemas.microsoft.com/office/drawing/2014/main" id="{C1C2BE53-19E4-48F3-8F17-458F97F2D90E}"/>
              </a:ext>
            </a:extLst>
          </p:cNvPr>
          <p:cNvPicPr>
            <a:picLocks noChangeAspect="1"/>
          </p:cNvPicPr>
          <p:nvPr/>
        </p:nvPicPr>
        <p:blipFill rotWithShape="1">
          <a:blip r:embed="rId2"/>
          <a:srcRect t="26620" r="17565" b="47580"/>
          <a:stretch/>
        </p:blipFill>
        <p:spPr>
          <a:xfrm>
            <a:off x="1119653" y="1527848"/>
            <a:ext cx="9998581" cy="3169412"/>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198</a:t>
            </a:fld>
            <a:endParaRPr kumimoji="1" lang="ja-JP" altLang="en-US"/>
          </a:p>
        </p:txBody>
      </p:sp>
    </p:spTree>
    <p:extLst>
      <p:ext uri="{BB962C8B-B14F-4D97-AF65-F5344CB8AC3E}">
        <p14:creationId xmlns:p14="http://schemas.microsoft.com/office/powerpoint/2010/main" val="20008898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レコード</a:t>
            </a:r>
          </a:p>
        </p:txBody>
      </p:sp>
      <p:sp>
        <p:nvSpPr>
          <p:cNvPr id="3" name="コンテンツ プレースホルダー 2"/>
          <p:cNvSpPr>
            <a:spLocks noGrp="1"/>
          </p:cNvSpPr>
          <p:nvPr>
            <p:ph idx="1"/>
          </p:nvPr>
        </p:nvSpPr>
        <p:spPr>
          <a:xfrm>
            <a:off x="838199" y="5007562"/>
            <a:ext cx="10515600" cy="1092613"/>
          </a:xfrm>
        </p:spPr>
        <p:txBody>
          <a:bodyPr>
            <a:normAutofit fontScale="92500" lnSpcReduction="20000"/>
          </a:bodyPr>
          <a:lstStyle/>
          <a:p>
            <a:pPr marL="0" indent="0">
              <a:buNone/>
            </a:pPr>
            <a:r>
              <a:rPr kumimoji="1" lang="en-US" altLang="ja-JP" dirty="0"/>
              <a:t>Excel</a:t>
            </a:r>
            <a:r>
              <a:rPr kumimoji="1" lang="ja-JP" altLang="en-US" dirty="0"/>
              <a:t>でいうところの「行」</a:t>
            </a:r>
            <a:endParaRPr kumimoji="1" lang="en-US" altLang="ja-JP" dirty="0"/>
          </a:p>
          <a:p>
            <a:pPr marL="0" indent="0">
              <a:buNone/>
            </a:pPr>
            <a:r>
              <a:rPr kumimoji="1" lang="ja-JP" altLang="en-US" dirty="0"/>
              <a:t>データはレコードによって一つのまとまりとなる</a:t>
            </a:r>
          </a:p>
        </p:txBody>
      </p:sp>
      <p:pic>
        <p:nvPicPr>
          <p:cNvPr id="5" name="図 4">
            <a:extLst>
              <a:ext uri="{FF2B5EF4-FFF2-40B4-BE49-F238E27FC236}">
                <a16:creationId xmlns:a16="http://schemas.microsoft.com/office/drawing/2014/main" id="{B9C472F8-B1B3-4908-8650-6883185B403F}"/>
              </a:ext>
            </a:extLst>
          </p:cNvPr>
          <p:cNvPicPr>
            <a:picLocks noChangeAspect="1"/>
          </p:cNvPicPr>
          <p:nvPr/>
        </p:nvPicPr>
        <p:blipFill rotWithShape="1">
          <a:blip r:embed="rId3"/>
          <a:srcRect t="26621" r="13495" b="47580"/>
          <a:stretch/>
        </p:blipFill>
        <p:spPr>
          <a:xfrm>
            <a:off x="838199" y="1825625"/>
            <a:ext cx="10086961" cy="304700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199</a:t>
            </a:fld>
            <a:endParaRPr kumimoji="1" lang="ja-JP" altLang="en-US"/>
          </a:p>
        </p:txBody>
      </p:sp>
    </p:spTree>
    <p:extLst>
      <p:ext uri="{BB962C8B-B14F-4D97-AF65-F5344CB8AC3E}">
        <p14:creationId xmlns:p14="http://schemas.microsoft.com/office/powerpoint/2010/main" val="277243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本セミナの目的</a:t>
            </a:r>
            <a:endParaRPr kumimoji="1" lang="ja-JP" altLang="en-US" dirty="0"/>
          </a:p>
        </p:txBody>
      </p:sp>
      <p:sp>
        <p:nvSpPr>
          <p:cNvPr id="3" name="コンテンツ プレースホルダー 2"/>
          <p:cNvSpPr>
            <a:spLocks noGrp="1"/>
          </p:cNvSpPr>
          <p:nvPr>
            <p:ph idx="1"/>
          </p:nvPr>
        </p:nvSpPr>
        <p:spPr>
          <a:xfrm>
            <a:off x="838200" y="1092892"/>
            <a:ext cx="10515600" cy="2256256"/>
          </a:xfrm>
        </p:spPr>
        <p:txBody>
          <a:bodyPr>
            <a:normAutofit/>
          </a:bodyPr>
          <a:lstStyle/>
          <a:p>
            <a:pPr marL="0" indent="0">
              <a:spcBef>
                <a:spcPts val="1200"/>
              </a:spcBef>
              <a:buNone/>
            </a:pPr>
            <a:r>
              <a:rPr lang="en-US" altLang="ja-JP" sz="4000" dirty="0"/>
              <a:t>Web</a:t>
            </a:r>
            <a:r>
              <a:rPr lang="ja-JP" altLang="en-US" sz="4000" dirty="0"/>
              <a:t>開発と</a:t>
            </a:r>
            <a:r>
              <a:rPr lang="en-US" altLang="ja-JP" sz="4000" dirty="0"/>
              <a:t>DB</a:t>
            </a:r>
            <a:r>
              <a:rPr lang="ja-JP" altLang="en-US" sz="4000" dirty="0"/>
              <a:t>連携のスキルを習得し、</a:t>
            </a:r>
            <a:r>
              <a:rPr lang="en-US" altLang="ja-JP" sz="4000" dirty="0"/>
              <a:t/>
            </a:r>
            <a:br>
              <a:rPr lang="en-US" altLang="ja-JP" sz="4000" dirty="0"/>
            </a:br>
            <a:r>
              <a:rPr lang="ja-JP" altLang="en-US" sz="4000" dirty="0"/>
              <a:t>生産支援システムを始めとする</a:t>
            </a:r>
            <a:r>
              <a:rPr lang="en-US" altLang="ja-JP" sz="4000" dirty="0"/>
              <a:t/>
            </a:r>
            <a:br>
              <a:rPr lang="en-US" altLang="ja-JP" sz="4000" dirty="0"/>
            </a:br>
            <a:r>
              <a:rPr lang="en-US" altLang="ja-JP" sz="4000" dirty="0"/>
              <a:t>Web</a:t>
            </a:r>
            <a:r>
              <a:rPr lang="ja-JP" altLang="en-US" sz="4000" dirty="0"/>
              <a:t>システムによる作業の効率化</a:t>
            </a:r>
            <a:r>
              <a:rPr kumimoji="1" lang="ja-JP" altLang="en-US" sz="4000" dirty="0"/>
              <a:t>を目的とする。</a:t>
            </a:r>
          </a:p>
        </p:txBody>
      </p:sp>
      <p:pic>
        <p:nvPicPr>
          <p:cNvPr id="1028" name="Picture 4" descr="デスクワー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963" y="4365159"/>
            <a:ext cx="1852519" cy="185251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p:cNvSpPr>
            <a:spLocks noGrp="1"/>
          </p:cNvSpPr>
          <p:nvPr>
            <p:ph type="sldNum" sz="quarter" idx="12"/>
          </p:nvPr>
        </p:nvSpPr>
        <p:spPr/>
        <p:txBody>
          <a:bodyPr/>
          <a:lstStyle/>
          <a:p>
            <a:fld id="{DDAA87E6-26F4-4CAD-96E5-E55ED5D15559}" type="slidenum">
              <a:rPr kumimoji="1" lang="ja-JP" altLang="en-US" smtClean="0"/>
              <a:t>2</a:t>
            </a:fld>
            <a:endParaRPr kumimoji="1" lang="ja-JP" altLang="en-US"/>
          </a:p>
        </p:txBody>
      </p:sp>
      <p:pic>
        <p:nvPicPr>
          <p:cNvPr id="1030" name="Picture 6" descr="株価、業績など"/>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532" y="3567125"/>
            <a:ext cx="1689689" cy="168968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p:cNvGrpSpPr/>
          <p:nvPr/>
        </p:nvGrpSpPr>
        <p:grpSpPr>
          <a:xfrm>
            <a:off x="980122" y="3349148"/>
            <a:ext cx="3936925" cy="3475289"/>
            <a:chOff x="1232370" y="3567125"/>
            <a:chExt cx="3936925" cy="3475289"/>
          </a:xfrm>
        </p:grpSpPr>
        <p:grpSp>
          <p:nvGrpSpPr>
            <p:cNvPr id="11" name="グループ化 10"/>
            <p:cNvGrpSpPr/>
            <p:nvPr/>
          </p:nvGrpSpPr>
          <p:grpSpPr>
            <a:xfrm>
              <a:off x="1411063" y="3567125"/>
              <a:ext cx="3758232" cy="3106131"/>
              <a:chOff x="569887" y="3833345"/>
              <a:chExt cx="3758232" cy="3106131"/>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7" y="3833345"/>
                <a:ext cx="1341794" cy="134179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58" y="4565900"/>
                <a:ext cx="1218481" cy="121848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02578" y="3895002"/>
                <a:ext cx="1341794" cy="134179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073" y="4565899"/>
                <a:ext cx="1218481" cy="1218481"/>
              </a:xfrm>
              <a:prstGeom prst="rect">
                <a:avLst/>
              </a:prstGeom>
            </p:spPr>
          </p:pic>
          <p:pic>
            <p:nvPicPr>
              <p:cNvPr id="10" name="Picture 2" descr="荷物を運ぶ配達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3782" y="5175139"/>
                <a:ext cx="1764337" cy="176433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檄を飛ばす監督"/>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932"/>
            <a:stretch/>
          </p:blipFill>
          <p:spPr bwMode="auto">
            <a:xfrm flipH="1">
              <a:off x="1232370" y="4996489"/>
              <a:ext cx="907334" cy="1742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社長、部長"/>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2117" y="5106430"/>
              <a:ext cx="1935984" cy="19359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社長、部長"/>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3906" y="5023945"/>
            <a:ext cx="1800492" cy="180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EC854-586B-4A3F-B0FE-8CD3511BFA36}"/>
              </a:ext>
            </a:extLst>
          </p:cNvPr>
          <p:cNvSpPr>
            <a:spLocks noGrp="1"/>
          </p:cNvSpPr>
          <p:nvPr>
            <p:ph type="title"/>
          </p:nvPr>
        </p:nvSpPr>
        <p:spPr/>
        <p:txBody>
          <a:bodyPr/>
          <a:lstStyle/>
          <a:p>
            <a:r>
              <a:rPr lang="en-US" altLang="ja-JP" dirty="0"/>
              <a:t>URL(Uniform Resource Locator)</a:t>
            </a:r>
            <a:endParaRPr kumimoji="1" lang="ja-JP" altLang="en-US" dirty="0"/>
          </a:p>
        </p:txBody>
      </p:sp>
      <p:sp>
        <p:nvSpPr>
          <p:cNvPr id="3" name="コンテンツ プレースホルダー 2">
            <a:extLst>
              <a:ext uri="{FF2B5EF4-FFF2-40B4-BE49-F238E27FC236}">
                <a16:creationId xmlns:a16="http://schemas.microsoft.com/office/drawing/2014/main" id="{1CCAC34E-8038-4AC0-B260-47BE29F1D3EC}"/>
              </a:ext>
            </a:extLst>
          </p:cNvPr>
          <p:cNvSpPr>
            <a:spLocks noGrp="1"/>
          </p:cNvSpPr>
          <p:nvPr>
            <p:ph idx="1"/>
          </p:nvPr>
        </p:nvSpPr>
        <p:spPr>
          <a:xfrm>
            <a:off x="609600" y="2858618"/>
            <a:ext cx="11172568" cy="3871236"/>
          </a:xfrm>
        </p:spPr>
        <p:txBody>
          <a:bodyPr>
            <a:normAutofit fontScale="85000" lnSpcReduction="10000"/>
          </a:bodyPr>
          <a:lstStyle/>
          <a:p>
            <a:pPr marL="0" indent="0" fontAlgn="base" latinLnBrk="1">
              <a:buNone/>
            </a:pPr>
            <a:r>
              <a:rPr lang="ja-JP" altLang="en-US" dirty="0">
                <a:solidFill>
                  <a:srgbClr val="FF0000"/>
                </a:solidFill>
              </a:rPr>
              <a:t>インターネット上の</a:t>
            </a:r>
            <a:r>
              <a:rPr lang="en-US" altLang="ja-JP" dirty="0">
                <a:solidFill>
                  <a:srgbClr val="FF0000"/>
                </a:solidFill>
              </a:rPr>
              <a:t>Web</a:t>
            </a:r>
            <a:r>
              <a:rPr lang="ja-JP" altLang="en-US" dirty="0">
                <a:solidFill>
                  <a:srgbClr val="FF0000"/>
                </a:solidFill>
              </a:rPr>
              <a:t>ページやファイルの位置、場所を示すもの</a:t>
            </a:r>
            <a:endParaRPr kumimoji="1" lang="en-US" altLang="ja-JP" dirty="0"/>
          </a:p>
          <a:p>
            <a:pPr marL="0" indent="0">
              <a:lnSpc>
                <a:spcPct val="120000"/>
              </a:lnSpc>
              <a:buNone/>
            </a:pPr>
            <a:endParaRPr lang="en-US" altLang="ja-JP" dirty="0"/>
          </a:p>
          <a:p>
            <a:pPr marL="0" indent="0">
              <a:lnSpc>
                <a:spcPct val="120000"/>
              </a:lnSpc>
              <a:buNone/>
            </a:pPr>
            <a:r>
              <a:rPr lang="ja-JP" altLang="en-US" dirty="0"/>
              <a:t>近年、</a:t>
            </a:r>
            <a:r>
              <a:rPr lang="en-US" altLang="ja-JP" dirty="0"/>
              <a:t>https</a:t>
            </a:r>
            <a:r>
              <a:rPr lang="ja-JP" altLang="en-US" dirty="0"/>
              <a:t>のプロトコルを用いる</a:t>
            </a:r>
            <a:r>
              <a:rPr lang="en-US" altLang="ja-JP" dirty="0"/>
              <a:t>Web</a:t>
            </a:r>
            <a:r>
              <a:rPr lang="ja-JP" altLang="en-US" dirty="0"/>
              <a:t>サイトが多い</a:t>
            </a:r>
            <a:endParaRPr lang="en-US" altLang="ja-JP" dirty="0"/>
          </a:p>
          <a:p>
            <a:pPr marL="457200" lvl="1" indent="0">
              <a:lnSpc>
                <a:spcPct val="120000"/>
              </a:lnSpc>
              <a:buNone/>
            </a:pPr>
            <a:r>
              <a:rPr lang="en-US" altLang="ja-JP" dirty="0"/>
              <a:t>http</a:t>
            </a:r>
            <a:r>
              <a:rPr lang="ja-JP" altLang="en-US" dirty="0"/>
              <a:t>をセキュアにしたものが</a:t>
            </a:r>
            <a:r>
              <a:rPr lang="en-US" altLang="ja-JP" dirty="0"/>
              <a:t>https</a:t>
            </a:r>
          </a:p>
          <a:p>
            <a:pPr marL="457200" lvl="1" indent="0">
              <a:lnSpc>
                <a:spcPct val="120000"/>
              </a:lnSpc>
              <a:buNone/>
            </a:pPr>
            <a:r>
              <a:rPr kumimoji="1" lang="en-US" altLang="ja-JP" dirty="0"/>
              <a:t>Google</a:t>
            </a:r>
            <a:r>
              <a:rPr kumimoji="1" lang="ja-JP" altLang="en-US" dirty="0"/>
              <a:t>等も</a:t>
            </a:r>
            <a:r>
              <a:rPr kumimoji="1" lang="en-US" altLang="ja-JP" dirty="0"/>
              <a:t>Web</a:t>
            </a:r>
            <a:r>
              <a:rPr kumimoji="1" lang="ja-JP" altLang="en-US" dirty="0"/>
              <a:t>サイトへアクセスするプロトコルには</a:t>
            </a:r>
            <a:r>
              <a:rPr lang="en-US" altLang="ja-JP" dirty="0"/>
              <a:t>https</a:t>
            </a:r>
            <a:r>
              <a:rPr lang="ja-JP" altLang="en-US" dirty="0"/>
              <a:t>を推奨している</a:t>
            </a:r>
            <a:endParaRPr lang="en-US" altLang="ja-JP" dirty="0"/>
          </a:p>
          <a:p>
            <a:pPr marL="0" indent="0">
              <a:lnSpc>
                <a:spcPct val="120000"/>
              </a:lnSpc>
              <a:buNone/>
            </a:pPr>
            <a:r>
              <a:rPr kumimoji="1" lang="ja-JP" altLang="en-US" dirty="0"/>
              <a:t>パス名に記載されているファイルを</a:t>
            </a:r>
            <a:r>
              <a:rPr kumimoji="1" lang="en-US" altLang="ja-JP" dirty="0"/>
              <a:t>Web</a:t>
            </a:r>
            <a:r>
              <a:rPr kumimoji="1" lang="ja-JP" altLang="en-US" dirty="0"/>
              <a:t>ブラウザで表示している</a:t>
            </a:r>
          </a:p>
        </p:txBody>
      </p:sp>
      <p:grpSp>
        <p:nvGrpSpPr>
          <p:cNvPr id="4" name="グループ化 3">
            <a:extLst>
              <a:ext uri="{FF2B5EF4-FFF2-40B4-BE49-F238E27FC236}">
                <a16:creationId xmlns:a16="http://schemas.microsoft.com/office/drawing/2014/main" id="{69AA8408-0F7E-422B-8AC7-6A1A76C95E19}"/>
              </a:ext>
            </a:extLst>
          </p:cNvPr>
          <p:cNvGrpSpPr/>
          <p:nvPr/>
        </p:nvGrpSpPr>
        <p:grpSpPr>
          <a:xfrm>
            <a:off x="1258060" y="1401755"/>
            <a:ext cx="9675879" cy="1224136"/>
            <a:chOff x="323528" y="1988840"/>
            <a:chExt cx="8496944" cy="1224136"/>
          </a:xfrm>
        </p:grpSpPr>
        <p:sp>
          <p:nvSpPr>
            <p:cNvPr id="5" name="正方形/長方形 4">
              <a:extLst>
                <a:ext uri="{FF2B5EF4-FFF2-40B4-BE49-F238E27FC236}">
                  <a16:creationId xmlns:a16="http://schemas.microsoft.com/office/drawing/2014/main" id="{9DF14125-D15E-4586-8C98-70026DB6566B}"/>
                </a:ext>
              </a:extLst>
            </p:cNvPr>
            <p:cNvSpPr/>
            <p:nvPr/>
          </p:nvSpPr>
          <p:spPr>
            <a:xfrm>
              <a:off x="323528" y="1988840"/>
              <a:ext cx="8496944" cy="12241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テキスト ボックス 5">
              <a:extLst>
                <a:ext uri="{FF2B5EF4-FFF2-40B4-BE49-F238E27FC236}">
                  <a16:creationId xmlns:a16="http://schemas.microsoft.com/office/drawing/2014/main" id="{8C949D96-9BC9-4614-B1DD-144EE786A146}"/>
                </a:ext>
              </a:extLst>
            </p:cNvPr>
            <p:cNvSpPr txBox="1"/>
            <p:nvPr/>
          </p:nvSpPr>
          <p:spPr>
            <a:xfrm>
              <a:off x="933291" y="2277742"/>
              <a:ext cx="7131183" cy="646331"/>
            </a:xfrm>
            <a:prstGeom prst="rect">
              <a:avLst/>
            </a:prstGeom>
            <a:noFill/>
          </p:spPr>
          <p:txBody>
            <a:bodyPr wrap="non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http://www.hogehoge.co.jp/index.html</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3" name="スライド番号プレースホルダー 12"/>
          <p:cNvSpPr>
            <a:spLocks noGrp="1"/>
          </p:cNvSpPr>
          <p:nvPr>
            <p:ph type="sldNum" sz="quarter" idx="12"/>
          </p:nvPr>
        </p:nvSpPr>
        <p:spPr/>
        <p:txBody>
          <a:bodyPr/>
          <a:lstStyle/>
          <a:p>
            <a:fld id="{91D6BFD3-6DDC-47C7-B5D8-E8A248B0BAD4}" type="slidenum">
              <a:rPr kumimoji="1" lang="ja-JP" altLang="en-US" smtClean="0"/>
              <a:t>20</a:t>
            </a:fld>
            <a:endParaRPr kumimoji="1" lang="ja-JP" altLang="en-US"/>
          </a:p>
        </p:txBody>
      </p:sp>
    </p:spTree>
    <p:extLst>
      <p:ext uri="{BB962C8B-B14F-4D97-AF65-F5344CB8AC3E}">
        <p14:creationId xmlns:p14="http://schemas.microsoft.com/office/powerpoint/2010/main" val="6082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テーブル</a:t>
            </a:r>
          </a:p>
        </p:txBody>
      </p:sp>
      <p:sp>
        <p:nvSpPr>
          <p:cNvPr id="3" name="コンテンツ プレースホルダー 2"/>
          <p:cNvSpPr>
            <a:spLocks noGrp="1"/>
          </p:cNvSpPr>
          <p:nvPr>
            <p:ph idx="1"/>
          </p:nvPr>
        </p:nvSpPr>
        <p:spPr>
          <a:xfrm>
            <a:off x="833826" y="4573909"/>
            <a:ext cx="9884080" cy="1325563"/>
          </a:xfrm>
        </p:spPr>
        <p:txBody>
          <a:bodyPr>
            <a:normAutofit lnSpcReduction="10000"/>
          </a:bodyPr>
          <a:lstStyle/>
          <a:p>
            <a:pPr marL="0" indent="0">
              <a:buNone/>
            </a:pPr>
            <a:r>
              <a:rPr kumimoji="1" lang="en-US" altLang="ja-JP" dirty="0"/>
              <a:t>Excel</a:t>
            </a:r>
            <a:r>
              <a:rPr kumimoji="1" lang="ja-JP" altLang="en-US" dirty="0"/>
              <a:t>でいうところの「シート」</a:t>
            </a:r>
            <a:endParaRPr kumimoji="1" lang="en-US" altLang="ja-JP" dirty="0"/>
          </a:p>
          <a:p>
            <a:pPr marL="0" indent="0">
              <a:buNone/>
            </a:pPr>
            <a:r>
              <a:rPr lang="ja-JP" altLang="en-US" dirty="0"/>
              <a:t>関連性のあるデータをまとめた表</a:t>
            </a:r>
            <a:endParaRPr kumimoji="1" lang="en-US" altLang="ja-JP" dirty="0"/>
          </a:p>
        </p:txBody>
      </p:sp>
      <p:pic>
        <p:nvPicPr>
          <p:cNvPr id="5" name="図 4">
            <a:extLst>
              <a:ext uri="{FF2B5EF4-FFF2-40B4-BE49-F238E27FC236}">
                <a16:creationId xmlns:a16="http://schemas.microsoft.com/office/drawing/2014/main" id="{FE201744-D409-43AE-9C73-0CE964CFFFE9}"/>
              </a:ext>
            </a:extLst>
          </p:cNvPr>
          <p:cNvPicPr>
            <a:picLocks noChangeAspect="1"/>
          </p:cNvPicPr>
          <p:nvPr/>
        </p:nvPicPr>
        <p:blipFill rotWithShape="1">
          <a:blip r:embed="rId2"/>
          <a:srcRect l="13086" t="40315" r="18713" b="5132"/>
          <a:stretch/>
        </p:blipFill>
        <p:spPr>
          <a:xfrm>
            <a:off x="838200" y="1427968"/>
            <a:ext cx="5060515" cy="2592888"/>
          </a:xfrm>
          <a:prstGeom prst="rect">
            <a:avLst/>
          </a:prstGeom>
        </p:spPr>
      </p:pic>
      <p:pic>
        <p:nvPicPr>
          <p:cNvPr id="7" name="図 6">
            <a:extLst>
              <a:ext uri="{FF2B5EF4-FFF2-40B4-BE49-F238E27FC236}">
                <a16:creationId xmlns:a16="http://schemas.microsoft.com/office/drawing/2014/main" id="{ED9B7A20-37CD-4600-B4D5-F09AF12DC62C}"/>
              </a:ext>
            </a:extLst>
          </p:cNvPr>
          <p:cNvPicPr>
            <a:picLocks noChangeAspect="1"/>
          </p:cNvPicPr>
          <p:nvPr/>
        </p:nvPicPr>
        <p:blipFill rotWithShape="1">
          <a:blip r:embed="rId3"/>
          <a:srcRect l="13255" t="41369" r="41165" b="4078"/>
          <a:stretch/>
        </p:blipFill>
        <p:spPr>
          <a:xfrm>
            <a:off x="7340252" y="1427968"/>
            <a:ext cx="3382028" cy="2592888"/>
          </a:xfrm>
          <a:prstGeom prst="rect">
            <a:avLst/>
          </a:prstGeom>
        </p:spPr>
      </p:pic>
      <p:sp>
        <p:nvSpPr>
          <p:cNvPr id="8" name="正方形/長方形 7">
            <a:extLst>
              <a:ext uri="{FF2B5EF4-FFF2-40B4-BE49-F238E27FC236}">
                <a16:creationId xmlns:a16="http://schemas.microsoft.com/office/drawing/2014/main" id="{04626308-1C07-46DA-B1AF-36CADA11C676}"/>
              </a:ext>
            </a:extLst>
          </p:cNvPr>
          <p:cNvSpPr/>
          <p:nvPr/>
        </p:nvSpPr>
        <p:spPr>
          <a:xfrm>
            <a:off x="838200" y="3732755"/>
            <a:ext cx="631520" cy="288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B769C2B-45EE-4755-A23A-638426AB8CB4}"/>
              </a:ext>
            </a:extLst>
          </p:cNvPr>
          <p:cNvSpPr/>
          <p:nvPr/>
        </p:nvSpPr>
        <p:spPr>
          <a:xfrm>
            <a:off x="7879915" y="3709791"/>
            <a:ext cx="631520" cy="288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200</a:t>
            </a:fld>
            <a:endParaRPr kumimoji="1" lang="ja-JP" altLang="en-US"/>
          </a:p>
        </p:txBody>
      </p:sp>
    </p:spTree>
    <p:extLst>
      <p:ext uri="{BB962C8B-B14F-4D97-AF65-F5344CB8AC3E}">
        <p14:creationId xmlns:p14="http://schemas.microsoft.com/office/powerpoint/2010/main" val="16861398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リレーション</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201</a:t>
            </a:fld>
            <a:endParaRPr kumimoji="1" lang="ja-JP" altLang="en-US"/>
          </a:p>
        </p:txBody>
      </p:sp>
      <p:sp>
        <p:nvSpPr>
          <p:cNvPr id="20" name="コンテンツ プレースホルダー 2"/>
          <p:cNvSpPr>
            <a:spLocks noGrp="1"/>
          </p:cNvSpPr>
          <p:nvPr>
            <p:ph idx="1"/>
          </p:nvPr>
        </p:nvSpPr>
        <p:spPr>
          <a:xfrm>
            <a:off x="1153960" y="5313703"/>
            <a:ext cx="9884080" cy="1433938"/>
          </a:xfrm>
        </p:spPr>
        <p:txBody>
          <a:bodyPr>
            <a:normAutofit/>
          </a:bodyPr>
          <a:lstStyle/>
          <a:p>
            <a:pPr marL="0" indent="0">
              <a:buNone/>
            </a:pPr>
            <a:r>
              <a:rPr kumimoji="1" lang="en-US" altLang="ja-JP" dirty="0"/>
              <a:t>RDB</a:t>
            </a:r>
            <a:r>
              <a:rPr kumimoji="1" lang="ja-JP" altLang="en-US" dirty="0"/>
              <a:t>ではそれぞれのテーブル同士で</a:t>
            </a:r>
            <a:r>
              <a:rPr kumimoji="1" lang="en-US" altLang="ja-JP" dirty="0"/>
              <a:t/>
            </a:r>
            <a:br>
              <a:rPr kumimoji="1" lang="en-US" altLang="ja-JP" dirty="0"/>
            </a:br>
            <a:r>
              <a:rPr kumimoji="1" lang="ja-JP" altLang="en-US" dirty="0"/>
              <a:t>関係性</a:t>
            </a:r>
            <a:r>
              <a:rPr kumimoji="1" lang="en-US" altLang="ja-JP" dirty="0"/>
              <a:t>(</a:t>
            </a:r>
            <a:r>
              <a:rPr kumimoji="1" lang="ja-JP" altLang="en-US" dirty="0"/>
              <a:t>リレーション</a:t>
            </a:r>
            <a:r>
              <a:rPr kumimoji="1" lang="en-US" altLang="ja-JP" dirty="0"/>
              <a:t>)</a:t>
            </a:r>
            <a:r>
              <a:rPr kumimoji="1" lang="ja-JP" altLang="en-US" dirty="0"/>
              <a:t>を持つ</a:t>
            </a:r>
            <a:endParaRPr kumimoji="1" lang="en-US" altLang="ja-JP" dirty="0"/>
          </a:p>
        </p:txBody>
      </p:sp>
      <p:graphicFrame>
        <p:nvGraphicFramePr>
          <p:cNvPr id="97" name="表 96"/>
          <p:cNvGraphicFramePr>
            <a:graphicFrameLocks noGrp="1"/>
          </p:cNvGraphicFramePr>
          <p:nvPr>
            <p:extLst>
              <p:ext uri="{D42A27DB-BD31-4B8C-83A1-F6EECF244321}">
                <p14:modId xmlns:p14="http://schemas.microsoft.com/office/powerpoint/2010/main" val="1609690139"/>
              </p:ext>
            </p:extLst>
          </p:nvPr>
        </p:nvGraphicFramePr>
        <p:xfrm>
          <a:off x="590061" y="1142661"/>
          <a:ext cx="4226955" cy="1600540"/>
        </p:xfrm>
        <a:graphic>
          <a:graphicData uri="http://schemas.openxmlformats.org/drawingml/2006/table">
            <a:tbl>
              <a:tblPr firstRow="1" bandRow="1">
                <a:tableStyleId>{5C22544A-7EE6-4342-B048-85BDC9FD1C3A}</a:tableStyleId>
              </a:tblPr>
              <a:tblGrid>
                <a:gridCol w="1408985">
                  <a:extLst>
                    <a:ext uri="{9D8B030D-6E8A-4147-A177-3AD203B41FA5}">
                      <a16:colId xmlns:a16="http://schemas.microsoft.com/office/drawing/2014/main" val="3257144504"/>
                    </a:ext>
                  </a:extLst>
                </a:gridCol>
                <a:gridCol w="1408985">
                  <a:extLst>
                    <a:ext uri="{9D8B030D-6E8A-4147-A177-3AD203B41FA5}">
                      <a16:colId xmlns:a16="http://schemas.microsoft.com/office/drawing/2014/main" val="3544047779"/>
                    </a:ext>
                  </a:extLst>
                </a:gridCol>
                <a:gridCol w="1408985">
                  <a:extLst>
                    <a:ext uri="{9D8B030D-6E8A-4147-A177-3AD203B41FA5}">
                      <a16:colId xmlns:a16="http://schemas.microsoft.com/office/drawing/2014/main" val="3093738889"/>
                    </a:ext>
                  </a:extLst>
                </a:gridCol>
              </a:tblGrid>
              <a:tr h="400135">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注文番号</a:t>
                      </a:r>
                    </a:p>
                  </a:txBody>
                  <a:tcPr marL="83434" marR="83434" marT="41717" marB="41717" anchor="ctr">
                    <a:solidFill>
                      <a:schemeClr val="accent4">
                        <a:lumMod val="60000"/>
                        <a:lumOff val="40000"/>
                      </a:schemeClr>
                    </a:solidFill>
                  </a:tcP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注文日</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顧客コード</a:t>
                      </a:r>
                    </a:p>
                  </a:txBody>
                  <a:tcPr marL="83434" marR="83434" marT="41717" marB="41717" anchor="ctr">
                    <a:solidFill>
                      <a:schemeClr val="accent3">
                        <a:lumMod val="60000"/>
                        <a:lumOff val="40000"/>
                      </a:schemeClr>
                    </a:solidFill>
                  </a:tcPr>
                </a:tc>
                <a:extLst>
                  <a:ext uri="{0D108BD9-81ED-4DB2-BD59-A6C34878D82A}">
                    <a16:rowId xmlns:a16="http://schemas.microsoft.com/office/drawing/2014/main" val="367866381"/>
                  </a:ext>
                </a:extLst>
              </a:tr>
              <a:tr h="400135">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001</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2023/11/6</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IT001</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476617341"/>
                  </a:ext>
                </a:extLst>
              </a:tr>
              <a:tr h="400135">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002</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2023/11/7</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IT067</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3565459360"/>
                  </a:ext>
                </a:extLst>
              </a:tr>
              <a:tr h="400135">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2223307218"/>
                  </a:ext>
                </a:extLst>
              </a:tr>
            </a:tbl>
          </a:graphicData>
        </a:graphic>
      </p:graphicFrame>
      <p:graphicFrame>
        <p:nvGraphicFramePr>
          <p:cNvPr id="98" name="表 97"/>
          <p:cNvGraphicFramePr>
            <a:graphicFrameLocks noGrp="1"/>
          </p:cNvGraphicFramePr>
          <p:nvPr>
            <p:extLst>
              <p:ext uri="{D42A27DB-BD31-4B8C-83A1-F6EECF244321}">
                <p14:modId xmlns:p14="http://schemas.microsoft.com/office/powerpoint/2010/main" val="3164948551"/>
              </p:ext>
            </p:extLst>
          </p:nvPr>
        </p:nvGraphicFramePr>
        <p:xfrm>
          <a:off x="544533" y="3326904"/>
          <a:ext cx="4272483" cy="1765636"/>
        </p:xfrm>
        <a:graphic>
          <a:graphicData uri="http://schemas.openxmlformats.org/drawingml/2006/table">
            <a:tbl>
              <a:tblPr firstRow="1" bandRow="1">
                <a:tableStyleId>{5C22544A-7EE6-4342-B048-85BDC9FD1C3A}</a:tableStyleId>
              </a:tblPr>
              <a:tblGrid>
                <a:gridCol w="1424161">
                  <a:extLst>
                    <a:ext uri="{9D8B030D-6E8A-4147-A177-3AD203B41FA5}">
                      <a16:colId xmlns:a16="http://schemas.microsoft.com/office/drawing/2014/main" val="3257144504"/>
                    </a:ext>
                  </a:extLst>
                </a:gridCol>
                <a:gridCol w="1424161">
                  <a:extLst>
                    <a:ext uri="{9D8B030D-6E8A-4147-A177-3AD203B41FA5}">
                      <a16:colId xmlns:a16="http://schemas.microsoft.com/office/drawing/2014/main" val="3544047779"/>
                    </a:ext>
                  </a:extLst>
                </a:gridCol>
                <a:gridCol w="1424161">
                  <a:extLst>
                    <a:ext uri="{9D8B030D-6E8A-4147-A177-3AD203B41FA5}">
                      <a16:colId xmlns:a16="http://schemas.microsoft.com/office/drawing/2014/main" val="3093738889"/>
                    </a:ext>
                  </a:extLst>
                </a:gridCol>
              </a:tblGrid>
              <a:tr h="441409">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注文番号</a:t>
                      </a:r>
                    </a:p>
                  </a:txBody>
                  <a:tcPr marL="84332" marR="84332" marT="42166" marB="42166" anchor="ctr">
                    <a:solidFill>
                      <a:schemeClr val="accent4">
                        <a:lumMod val="60000"/>
                        <a:lumOff val="40000"/>
                      </a:schemeClr>
                    </a:solidFill>
                  </a:tcPr>
                </a:tc>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商品コード</a:t>
                      </a:r>
                    </a:p>
                  </a:txBody>
                  <a:tcPr marL="84332" marR="84332" marT="42166" marB="42166" anchor="ctr">
                    <a:solidFill>
                      <a:schemeClr val="accent5">
                        <a:lumMod val="60000"/>
                        <a:lumOff val="40000"/>
                      </a:schemeClr>
                    </a:solidFill>
                  </a:tcPr>
                </a:tc>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購入数</a:t>
                      </a:r>
                    </a:p>
                  </a:txBody>
                  <a:tcPr marL="84332" marR="84332" marT="42166" marB="42166" anchor="ctr"/>
                </a:tc>
                <a:extLst>
                  <a:ext uri="{0D108BD9-81ED-4DB2-BD59-A6C34878D82A}">
                    <a16:rowId xmlns:a16="http://schemas.microsoft.com/office/drawing/2014/main" val="367866381"/>
                  </a:ext>
                </a:extLst>
              </a:tr>
              <a:tr h="441409">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001</a:t>
                      </a: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KP001</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476617341"/>
                  </a:ext>
                </a:extLst>
              </a:tr>
              <a:tr h="441409">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002</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SKB003</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10</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3565459360"/>
                  </a:ext>
                </a:extLst>
              </a:tr>
              <a:tr h="441409">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4332" marR="84332" marT="42166" marB="42166" anchor="ctr"/>
                </a:tc>
                <a:tc>
                  <a:txBody>
                    <a:bodyPr/>
                    <a:lstStyle/>
                    <a:p>
                      <a:pPr algn="ct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4293265667"/>
                  </a:ext>
                </a:extLst>
              </a:tr>
            </a:tbl>
          </a:graphicData>
        </a:graphic>
      </p:graphicFrame>
      <p:graphicFrame>
        <p:nvGraphicFramePr>
          <p:cNvPr id="99" name="表 98"/>
          <p:cNvGraphicFramePr>
            <a:graphicFrameLocks noGrp="1"/>
          </p:cNvGraphicFramePr>
          <p:nvPr>
            <p:extLst>
              <p:ext uri="{D42A27DB-BD31-4B8C-83A1-F6EECF244321}">
                <p14:modId xmlns:p14="http://schemas.microsoft.com/office/powerpoint/2010/main" val="2002286679"/>
              </p:ext>
            </p:extLst>
          </p:nvPr>
        </p:nvGraphicFramePr>
        <p:xfrm>
          <a:off x="6264520" y="1142661"/>
          <a:ext cx="5538596" cy="2052485"/>
        </p:xfrm>
        <a:graphic>
          <a:graphicData uri="http://schemas.openxmlformats.org/drawingml/2006/table">
            <a:tbl>
              <a:tblPr firstRow="1" bandRow="1">
                <a:tableStyleId>{5C22544A-7EE6-4342-B048-85BDC9FD1C3A}</a:tableStyleId>
              </a:tblPr>
              <a:tblGrid>
                <a:gridCol w="1384649">
                  <a:extLst>
                    <a:ext uri="{9D8B030D-6E8A-4147-A177-3AD203B41FA5}">
                      <a16:colId xmlns:a16="http://schemas.microsoft.com/office/drawing/2014/main" val="3257144504"/>
                    </a:ext>
                  </a:extLst>
                </a:gridCol>
                <a:gridCol w="1384649">
                  <a:extLst>
                    <a:ext uri="{9D8B030D-6E8A-4147-A177-3AD203B41FA5}">
                      <a16:colId xmlns:a16="http://schemas.microsoft.com/office/drawing/2014/main" val="3544047779"/>
                    </a:ext>
                  </a:extLst>
                </a:gridCol>
                <a:gridCol w="1384649">
                  <a:extLst>
                    <a:ext uri="{9D8B030D-6E8A-4147-A177-3AD203B41FA5}">
                      <a16:colId xmlns:a16="http://schemas.microsoft.com/office/drawing/2014/main" val="4225890589"/>
                    </a:ext>
                  </a:extLst>
                </a:gridCol>
                <a:gridCol w="1384649">
                  <a:extLst>
                    <a:ext uri="{9D8B030D-6E8A-4147-A177-3AD203B41FA5}">
                      <a16:colId xmlns:a16="http://schemas.microsoft.com/office/drawing/2014/main" val="3093738889"/>
                    </a:ext>
                  </a:extLst>
                </a:gridCol>
              </a:tblGrid>
              <a:tr h="410497">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顧客コード</a:t>
                      </a:r>
                    </a:p>
                  </a:txBody>
                  <a:tcPr marL="83434" marR="83434" marT="41717" marB="41717" anchor="ctr">
                    <a:solidFill>
                      <a:schemeClr val="accent3">
                        <a:lumMod val="60000"/>
                        <a:lumOff val="40000"/>
                      </a:schemeClr>
                    </a:solidFill>
                  </a:tcP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顧客名</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住所</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電話番号</a:t>
                      </a:r>
                    </a:p>
                  </a:txBody>
                  <a:tcPr marL="83434" marR="83434" marT="41717" marB="41717" anchor="ctr"/>
                </a:tc>
                <a:extLst>
                  <a:ext uri="{0D108BD9-81ED-4DB2-BD59-A6C34878D82A}">
                    <a16:rowId xmlns:a16="http://schemas.microsoft.com/office/drawing/2014/main" val="367866381"/>
                  </a:ext>
                </a:extLst>
              </a:tr>
              <a:tr h="410497">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IT001</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赤川次郎</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福岡県</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090-828-828</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476617341"/>
                  </a:ext>
                </a:extLst>
              </a:tr>
              <a:tr h="410497">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IT002</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芥川龍之介</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東京都</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119-229-600</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3565459360"/>
                  </a:ext>
                </a:extLst>
              </a:tr>
              <a:tr h="410497">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2403513034"/>
                  </a:ext>
                </a:extLst>
              </a:tr>
              <a:tr h="410497">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IT067</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夏目漱石</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東京都</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090-783-640</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1264311132"/>
                  </a:ext>
                </a:extLst>
              </a:tr>
            </a:tbl>
          </a:graphicData>
        </a:graphic>
      </p:graphicFrame>
      <p:graphicFrame>
        <p:nvGraphicFramePr>
          <p:cNvPr id="101" name="表 100"/>
          <p:cNvGraphicFramePr>
            <a:graphicFrameLocks noGrp="1"/>
          </p:cNvGraphicFramePr>
          <p:nvPr>
            <p:extLst>
              <p:ext uri="{D42A27DB-BD31-4B8C-83A1-F6EECF244321}">
                <p14:modId xmlns:p14="http://schemas.microsoft.com/office/powerpoint/2010/main" val="1403278903"/>
              </p:ext>
            </p:extLst>
          </p:nvPr>
        </p:nvGraphicFramePr>
        <p:xfrm>
          <a:off x="6264520" y="3548066"/>
          <a:ext cx="4226955" cy="1688816"/>
        </p:xfrm>
        <a:graphic>
          <a:graphicData uri="http://schemas.openxmlformats.org/drawingml/2006/table">
            <a:tbl>
              <a:tblPr firstRow="1" bandRow="1">
                <a:tableStyleId>{5C22544A-7EE6-4342-B048-85BDC9FD1C3A}</a:tableStyleId>
              </a:tblPr>
              <a:tblGrid>
                <a:gridCol w="1408985">
                  <a:extLst>
                    <a:ext uri="{9D8B030D-6E8A-4147-A177-3AD203B41FA5}">
                      <a16:colId xmlns:a16="http://schemas.microsoft.com/office/drawing/2014/main" val="3257144504"/>
                    </a:ext>
                  </a:extLst>
                </a:gridCol>
                <a:gridCol w="1408985">
                  <a:extLst>
                    <a:ext uri="{9D8B030D-6E8A-4147-A177-3AD203B41FA5}">
                      <a16:colId xmlns:a16="http://schemas.microsoft.com/office/drawing/2014/main" val="3544047779"/>
                    </a:ext>
                  </a:extLst>
                </a:gridCol>
                <a:gridCol w="1408985">
                  <a:extLst>
                    <a:ext uri="{9D8B030D-6E8A-4147-A177-3AD203B41FA5}">
                      <a16:colId xmlns:a16="http://schemas.microsoft.com/office/drawing/2014/main" val="3093738889"/>
                    </a:ext>
                  </a:extLst>
                </a:gridCol>
              </a:tblGrid>
              <a:tr h="422204">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商品コード</a:t>
                      </a:r>
                    </a:p>
                  </a:txBody>
                  <a:tcPr marL="83434" marR="83434" marT="41717" marB="41717" anchor="ctr">
                    <a:solidFill>
                      <a:schemeClr val="accent5">
                        <a:lumMod val="60000"/>
                        <a:lumOff val="40000"/>
                      </a:schemeClr>
                    </a:solidFill>
                  </a:tcP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商品名</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単価</a:t>
                      </a:r>
                    </a:p>
                  </a:txBody>
                  <a:tcPr marL="83434" marR="83434" marT="41717" marB="41717" anchor="ctr"/>
                </a:tc>
                <a:extLst>
                  <a:ext uri="{0D108BD9-81ED-4DB2-BD59-A6C34878D82A}">
                    <a16:rowId xmlns:a16="http://schemas.microsoft.com/office/drawing/2014/main" val="367866381"/>
                  </a:ext>
                </a:extLst>
              </a:tr>
              <a:tr h="422204">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KP001</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河童</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528</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476617341"/>
                  </a:ext>
                </a:extLst>
              </a:tr>
              <a:tr h="422204">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275489856"/>
                  </a:ext>
                </a:extLst>
              </a:tr>
              <a:tr h="422204">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SKB003</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こころ</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408</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3565459360"/>
                  </a:ext>
                </a:extLst>
              </a:tr>
            </a:tbl>
          </a:graphicData>
        </a:graphic>
      </p:graphicFrame>
      <p:sp>
        <p:nvSpPr>
          <p:cNvPr id="102" name="テキスト ボックス 101"/>
          <p:cNvSpPr txBox="1"/>
          <p:nvPr/>
        </p:nvSpPr>
        <p:spPr>
          <a:xfrm>
            <a:off x="544533" y="824122"/>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注文テーブル</a:t>
            </a:r>
          </a:p>
        </p:txBody>
      </p:sp>
      <p:sp>
        <p:nvSpPr>
          <p:cNvPr id="103" name="テキスト ボックス 102"/>
          <p:cNvSpPr txBox="1"/>
          <p:nvPr/>
        </p:nvSpPr>
        <p:spPr>
          <a:xfrm>
            <a:off x="544533" y="2957572"/>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明細テーブル</a:t>
            </a:r>
          </a:p>
        </p:txBody>
      </p:sp>
      <p:sp>
        <p:nvSpPr>
          <p:cNvPr id="104" name="テキスト ボックス 103"/>
          <p:cNvSpPr txBox="1"/>
          <p:nvPr/>
        </p:nvSpPr>
        <p:spPr>
          <a:xfrm>
            <a:off x="6264520" y="819907"/>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顧客情報テーブル</a:t>
            </a:r>
          </a:p>
        </p:txBody>
      </p:sp>
      <p:sp>
        <p:nvSpPr>
          <p:cNvPr id="105" name="テキスト ボックス 104"/>
          <p:cNvSpPr txBox="1"/>
          <p:nvPr/>
        </p:nvSpPr>
        <p:spPr>
          <a:xfrm>
            <a:off x="6264520" y="3201346"/>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商品情報テーブル</a:t>
            </a:r>
          </a:p>
        </p:txBody>
      </p:sp>
      <p:sp>
        <p:nvSpPr>
          <p:cNvPr id="106" name="上カーブ矢印 105"/>
          <p:cNvSpPr/>
          <p:nvPr/>
        </p:nvSpPr>
        <p:spPr>
          <a:xfrm rot="5400000">
            <a:off x="-830373" y="2156607"/>
            <a:ext cx="2332794" cy="508074"/>
          </a:xfrm>
          <a:prstGeom prst="curvedUp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上カーブ矢印 106"/>
          <p:cNvSpPr/>
          <p:nvPr/>
        </p:nvSpPr>
        <p:spPr>
          <a:xfrm flipV="1">
            <a:off x="4260234" y="851309"/>
            <a:ext cx="2129712" cy="376526"/>
          </a:xfrm>
          <a:prstGeom prst="curvedUpArrow">
            <a:avLst>
              <a:gd name="adj1" fmla="val 25000"/>
              <a:gd name="adj2" fmla="val 50000"/>
              <a:gd name="adj3" fmla="val 41749"/>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上カーブ矢印 107"/>
          <p:cNvSpPr/>
          <p:nvPr/>
        </p:nvSpPr>
        <p:spPr>
          <a:xfrm rot="214687" flipV="1">
            <a:off x="3194900" y="3009317"/>
            <a:ext cx="3321234" cy="540405"/>
          </a:xfrm>
          <a:prstGeom prst="curvedUpArrow">
            <a:avLst>
              <a:gd name="adj1" fmla="val 22812"/>
              <a:gd name="adj2" fmla="val 64562"/>
              <a:gd name="adj3" fmla="val 41749"/>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1951452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キー</a:t>
            </a:r>
          </a:p>
        </p:txBody>
      </p:sp>
      <p:sp>
        <p:nvSpPr>
          <p:cNvPr id="3" name="コンテンツ プレースホルダー 2"/>
          <p:cNvSpPr>
            <a:spLocks noGrp="1"/>
          </p:cNvSpPr>
          <p:nvPr>
            <p:ph idx="1"/>
          </p:nvPr>
        </p:nvSpPr>
        <p:spPr>
          <a:xfrm>
            <a:off x="819807" y="4451636"/>
            <a:ext cx="10610193" cy="2306515"/>
          </a:xfrm>
        </p:spPr>
        <p:txBody>
          <a:bodyPr>
            <a:normAutofit lnSpcReduction="10000"/>
          </a:bodyPr>
          <a:lstStyle/>
          <a:p>
            <a:pPr marL="0" indent="0">
              <a:buNone/>
            </a:pPr>
            <a:r>
              <a:rPr kumimoji="1" lang="en-US" altLang="ja-JP" sz="3200" dirty="0"/>
              <a:t>RDB</a:t>
            </a:r>
            <a:r>
              <a:rPr kumimoji="1" lang="ja-JP" altLang="en-US" sz="3200" dirty="0"/>
              <a:t>ではテーブルにリレーションを持たせるための</a:t>
            </a:r>
            <a:r>
              <a:rPr kumimoji="1" lang="en-US" altLang="ja-JP" sz="3200" dirty="0"/>
              <a:t/>
            </a:r>
            <a:br>
              <a:rPr kumimoji="1" lang="en-US" altLang="ja-JP" sz="3200" dirty="0"/>
            </a:br>
            <a:r>
              <a:rPr kumimoji="1" lang="ja-JP" altLang="en-US" sz="3200" dirty="0"/>
              <a:t>カラム（</a:t>
            </a:r>
            <a:r>
              <a:rPr kumimoji="1" lang="ja-JP" altLang="en-US" sz="3200" dirty="0">
                <a:solidFill>
                  <a:srgbClr val="FF0000"/>
                </a:solidFill>
              </a:rPr>
              <a:t>キー</a:t>
            </a:r>
            <a:r>
              <a:rPr kumimoji="1" lang="ja-JP" altLang="en-US" sz="3200" dirty="0"/>
              <a:t>）を設定する。</a:t>
            </a:r>
            <a:endParaRPr kumimoji="1" lang="en-US" altLang="ja-JP" sz="3200" dirty="0"/>
          </a:p>
          <a:p>
            <a:pPr marL="0" indent="0">
              <a:buNone/>
            </a:pPr>
            <a:r>
              <a:rPr kumimoji="1" lang="ja-JP" altLang="en-US" sz="3200" dirty="0"/>
              <a:t>そのテーブル内で値がユニーク（重複しない）カラムを</a:t>
            </a:r>
            <a:r>
              <a:rPr kumimoji="1" lang="ja-JP" altLang="en-US" sz="3200" dirty="0">
                <a:solidFill>
                  <a:srgbClr val="FF0000"/>
                </a:solidFill>
              </a:rPr>
              <a:t>主キー</a:t>
            </a:r>
            <a:r>
              <a:rPr kumimoji="1" lang="en-US" altLang="ja-JP" sz="3200" dirty="0">
                <a:solidFill>
                  <a:srgbClr val="FF0000"/>
                </a:solidFill>
              </a:rPr>
              <a:t/>
            </a:r>
            <a:br>
              <a:rPr kumimoji="1" lang="en-US" altLang="ja-JP" sz="3200" dirty="0">
                <a:solidFill>
                  <a:srgbClr val="FF0000"/>
                </a:solidFill>
              </a:rPr>
            </a:br>
            <a:r>
              <a:rPr kumimoji="1" lang="ja-JP" altLang="en-US" sz="3200" dirty="0"/>
              <a:t>主キーと同じ値をもつ関連付けされたカラムを</a:t>
            </a:r>
            <a:r>
              <a:rPr kumimoji="1" lang="ja-JP" altLang="en-US" sz="3200" dirty="0">
                <a:solidFill>
                  <a:schemeClr val="accent2">
                    <a:lumMod val="60000"/>
                    <a:lumOff val="40000"/>
                  </a:schemeClr>
                </a:solidFill>
              </a:rPr>
              <a:t>外部キー</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202</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756727366"/>
              </p:ext>
            </p:extLst>
          </p:nvPr>
        </p:nvGraphicFramePr>
        <p:xfrm>
          <a:off x="1049029" y="1742048"/>
          <a:ext cx="4272483" cy="2207045"/>
        </p:xfrm>
        <a:graphic>
          <a:graphicData uri="http://schemas.openxmlformats.org/drawingml/2006/table">
            <a:tbl>
              <a:tblPr firstRow="1" bandRow="1">
                <a:tableStyleId>{5C22544A-7EE6-4342-B048-85BDC9FD1C3A}</a:tableStyleId>
              </a:tblPr>
              <a:tblGrid>
                <a:gridCol w="1424161">
                  <a:extLst>
                    <a:ext uri="{9D8B030D-6E8A-4147-A177-3AD203B41FA5}">
                      <a16:colId xmlns:a16="http://schemas.microsoft.com/office/drawing/2014/main" val="3257144504"/>
                    </a:ext>
                  </a:extLst>
                </a:gridCol>
                <a:gridCol w="1424161">
                  <a:extLst>
                    <a:ext uri="{9D8B030D-6E8A-4147-A177-3AD203B41FA5}">
                      <a16:colId xmlns:a16="http://schemas.microsoft.com/office/drawing/2014/main" val="3544047779"/>
                    </a:ext>
                  </a:extLst>
                </a:gridCol>
                <a:gridCol w="1424161">
                  <a:extLst>
                    <a:ext uri="{9D8B030D-6E8A-4147-A177-3AD203B41FA5}">
                      <a16:colId xmlns:a16="http://schemas.microsoft.com/office/drawing/2014/main" val="3093738889"/>
                    </a:ext>
                  </a:extLst>
                </a:gridCol>
              </a:tblGrid>
              <a:tr h="441409">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注文番号</a:t>
                      </a:r>
                    </a:p>
                  </a:txBody>
                  <a:tcPr marL="84332" marR="84332" marT="42166" marB="42166" anchor="ctr">
                    <a:solidFill>
                      <a:srgbClr val="62B4C6"/>
                    </a:solidFill>
                  </a:tcPr>
                </a:tc>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商品コード</a:t>
                      </a:r>
                    </a:p>
                  </a:txBody>
                  <a:tcPr marL="84332" marR="84332" marT="42166" marB="42166" anchor="ctr">
                    <a:solidFill>
                      <a:schemeClr val="accent5">
                        <a:lumMod val="60000"/>
                        <a:lumOff val="40000"/>
                      </a:schemeClr>
                    </a:solidFill>
                  </a:tcPr>
                </a:tc>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購入数</a:t>
                      </a:r>
                    </a:p>
                  </a:txBody>
                  <a:tcPr marL="84332" marR="84332" marT="42166" marB="42166" anchor="ctr"/>
                </a:tc>
                <a:extLst>
                  <a:ext uri="{0D108BD9-81ED-4DB2-BD59-A6C34878D82A}">
                    <a16:rowId xmlns:a16="http://schemas.microsoft.com/office/drawing/2014/main" val="367866381"/>
                  </a:ext>
                </a:extLst>
              </a:tr>
              <a:tr h="441409">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001</a:t>
                      </a: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KP001</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476617341"/>
                  </a:ext>
                </a:extLst>
              </a:tr>
              <a:tr h="441409">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002</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SKB003</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10</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3565459360"/>
                  </a:ext>
                </a:extLst>
              </a:tr>
              <a:tr h="441409">
                <a:tc>
                  <a:txBody>
                    <a:bodyPr/>
                    <a:lstStyle/>
                    <a:p>
                      <a:pPr algn="ctr"/>
                      <a:r>
                        <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4332" marR="84332" marT="42166" marB="42166" anchor="ctr"/>
                </a:tc>
                <a:tc>
                  <a:txBody>
                    <a:bodyPr/>
                    <a:lstStyle/>
                    <a:p>
                      <a:pPr algn="ct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4293265667"/>
                  </a:ext>
                </a:extLst>
              </a:tr>
              <a:tr h="441409">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009</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KP001</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tc>
                  <a:txBody>
                    <a:bodyPr/>
                    <a:lstStyle/>
                    <a:p>
                      <a:pPr algn="ctr"/>
                      <a:r>
                        <a:rPr kumimoji="1" lang="en-US" altLang="ja-JP" sz="1700" dirty="0">
                          <a:latin typeface="Tahoma" panose="020B0604030504040204" pitchFamily="34" charset="0"/>
                          <a:ea typeface="UD デジタル 教科書体 NK-R" panose="02020400000000000000" pitchFamily="18" charset="-128"/>
                          <a:cs typeface="Tahoma" panose="020B0604030504040204" pitchFamily="34" charset="0"/>
                        </a:rPr>
                        <a:t>5</a:t>
                      </a:r>
                      <a:endParaRPr kumimoji="1" lang="ja-JP" altLang="en-US" sz="17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4332" marR="84332" marT="42166" marB="42166" anchor="ctr"/>
                </a:tc>
                <a:extLst>
                  <a:ext uri="{0D108BD9-81ED-4DB2-BD59-A6C34878D82A}">
                    <a16:rowId xmlns:a16="http://schemas.microsoft.com/office/drawing/2014/main" val="310844525"/>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954586309"/>
              </p:ext>
            </p:extLst>
          </p:nvPr>
        </p:nvGraphicFramePr>
        <p:xfrm>
          <a:off x="6737485" y="1818868"/>
          <a:ext cx="4226955" cy="1688816"/>
        </p:xfrm>
        <a:graphic>
          <a:graphicData uri="http://schemas.openxmlformats.org/drawingml/2006/table">
            <a:tbl>
              <a:tblPr firstRow="1" bandRow="1">
                <a:tableStyleId>{5C22544A-7EE6-4342-B048-85BDC9FD1C3A}</a:tableStyleId>
              </a:tblPr>
              <a:tblGrid>
                <a:gridCol w="1408985">
                  <a:extLst>
                    <a:ext uri="{9D8B030D-6E8A-4147-A177-3AD203B41FA5}">
                      <a16:colId xmlns:a16="http://schemas.microsoft.com/office/drawing/2014/main" val="3257144504"/>
                    </a:ext>
                  </a:extLst>
                </a:gridCol>
                <a:gridCol w="1408985">
                  <a:extLst>
                    <a:ext uri="{9D8B030D-6E8A-4147-A177-3AD203B41FA5}">
                      <a16:colId xmlns:a16="http://schemas.microsoft.com/office/drawing/2014/main" val="3544047779"/>
                    </a:ext>
                  </a:extLst>
                </a:gridCol>
                <a:gridCol w="1408985">
                  <a:extLst>
                    <a:ext uri="{9D8B030D-6E8A-4147-A177-3AD203B41FA5}">
                      <a16:colId xmlns:a16="http://schemas.microsoft.com/office/drawing/2014/main" val="3093738889"/>
                    </a:ext>
                  </a:extLst>
                </a:gridCol>
              </a:tblGrid>
              <a:tr h="422204">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商品コード</a:t>
                      </a:r>
                    </a:p>
                  </a:txBody>
                  <a:tcPr marL="83434" marR="83434" marT="41717" marB="41717" anchor="ctr">
                    <a:solidFill>
                      <a:schemeClr val="accent5">
                        <a:lumMod val="60000"/>
                        <a:lumOff val="40000"/>
                      </a:schemeClr>
                    </a:solidFill>
                  </a:tcP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商品名</a:t>
                      </a: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単価</a:t>
                      </a:r>
                    </a:p>
                  </a:txBody>
                  <a:tcPr marL="83434" marR="83434" marT="41717" marB="41717" anchor="ctr"/>
                </a:tc>
                <a:extLst>
                  <a:ext uri="{0D108BD9-81ED-4DB2-BD59-A6C34878D82A}">
                    <a16:rowId xmlns:a16="http://schemas.microsoft.com/office/drawing/2014/main" val="367866381"/>
                  </a:ext>
                </a:extLst>
              </a:tr>
              <a:tr h="422204">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KP001</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河童</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528</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476617341"/>
                  </a:ext>
                </a:extLst>
              </a:tr>
              <a:tr h="422204">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a:t>
                      </a: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275489856"/>
                  </a:ext>
                </a:extLst>
              </a:tr>
              <a:tr h="422204">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SKB003</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こころ</a:t>
                      </a:r>
                    </a:p>
                  </a:txBody>
                  <a:tcPr marL="83434" marR="83434" marT="41717" marB="41717" anchor="ctr"/>
                </a:tc>
                <a:tc>
                  <a:txBody>
                    <a:bodyPr/>
                    <a:lstStyle/>
                    <a:p>
                      <a:pPr algn="ctr"/>
                      <a:r>
                        <a:rPr kumimoji="1" lang="en-US" altLang="ja-JP" sz="1600" dirty="0">
                          <a:latin typeface="Tahoma" panose="020B0604030504040204" pitchFamily="34" charset="0"/>
                          <a:ea typeface="UD デジタル 教科書体 NK-R" panose="02020400000000000000" pitchFamily="18" charset="-128"/>
                          <a:cs typeface="Tahoma" panose="020B0604030504040204" pitchFamily="34" charset="0"/>
                        </a:rPr>
                        <a:t>408</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83434" marR="83434" marT="41717" marB="41717" anchor="ctr"/>
                </a:tc>
                <a:extLst>
                  <a:ext uri="{0D108BD9-81ED-4DB2-BD59-A6C34878D82A}">
                    <a16:rowId xmlns:a16="http://schemas.microsoft.com/office/drawing/2014/main" val="3565459360"/>
                  </a:ext>
                </a:extLst>
              </a:tr>
            </a:tbl>
          </a:graphicData>
        </a:graphic>
      </p:graphicFrame>
      <p:sp>
        <p:nvSpPr>
          <p:cNvPr id="7" name="テキスト ボックス 6"/>
          <p:cNvSpPr txBox="1"/>
          <p:nvPr/>
        </p:nvSpPr>
        <p:spPr>
          <a:xfrm>
            <a:off x="1049029" y="1372716"/>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明細テーブル</a:t>
            </a:r>
          </a:p>
        </p:txBody>
      </p:sp>
      <p:sp>
        <p:nvSpPr>
          <p:cNvPr id="8" name="テキスト ボックス 7"/>
          <p:cNvSpPr txBox="1"/>
          <p:nvPr/>
        </p:nvSpPr>
        <p:spPr>
          <a:xfrm>
            <a:off x="6875018" y="1472147"/>
            <a:ext cx="197594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商品情報テーブル</a:t>
            </a:r>
          </a:p>
        </p:txBody>
      </p:sp>
      <p:sp>
        <p:nvSpPr>
          <p:cNvPr id="10" name="角丸四角形 9"/>
          <p:cNvSpPr/>
          <p:nvPr/>
        </p:nvSpPr>
        <p:spPr>
          <a:xfrm>
            <a:off x="6558456" y="1742047"/>
            <a:ext cx="1702676" cy="2083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カーブ矢印 8"/>
          <p:cNvSpPr/>
          <p:nvPr/>
        </p:nvSpPr>
        <p:spPr>
          <a:xfrm flipV="1">
            <a:off x="3699396" y="1424460"/>
            <a:ext cx="3321234" cy="417019"/>
          </a:xfrm>
          <a:prstGeom prst="curvedUpArrow">
            <a:avLst>
              <a:gd name="adj1" fmla="val 22812"/>
              <a:gd name="adj2" fmla="val 64562"/>
              <a:gd name="adj3" fmla="val 41749"/>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p:cNvSpPr txBox="1"/>
          <p:nvPr/>
        </p:nvSpPr>
        <p:spPr>
          <a:xfrm>
            <a:off x="7020630" y="3481812"/>
            <a:ext cx="1008994" cy="369332"/>
          </a:xfrm>
          <a:prstGeom prst="rect">
            <a:avLst/>
          </a:prstGeom>
          <a:noFill/>
        </p:spPr>
        <p:txBody>
          <a:bodyPr wrap="square" rtlCol="0">
            <a:spAutoFit/>
          </a:bodyPr>
          <a:lstStyle/>
          <a:p>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主キー</a:t>
            </a:r>
          </a:p>
        </p:txBody>
      </p:sp>
      <p:sp>
        <p:nvSpPr>
          <p:cNvPr id="12" name="角丸四角形 11"/>
          <p:cNvSpPr/>
          <p:nvPr/>
        </p:nvSpPr>
        <p:spPr>
          <a:xfrm>
            <a:off x="2333932" y="1662389"/>
            <a:ext cx="1702676" cy="257328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endParaRPr>
          </a:p>
        </p:txBody>
      </p:sp>
      <p:sp>
        <p:nvSpPr>
          <p:cNvPr id="13" name="テキスト ボックス 12"/>
          <p:cNvSpPr txBox="1"/>
          <p:nvPr/>
        </p:nvSpPr>
        <p:spPr>
          <a:xfrm>
            <a:off x="2697075" y="3907221"/>
            <a:ext cx="1147562" cy="369332"/>
          </a:xfrm>
          <a:prstGeom prst="rect">
            <a:avLst/>
          </a:prstGeom>
          <a:noFill/>
          <a:ln>
            <a:noFill/>
          </a:ln>
        </p:spPr>
        <p:txBody>
          <a:bodyPr wrap="square" rtlCol="0">
            <a:spAutoFit/>
          </a:bodyPr>
          <a:lstStyle/>
          <a:p>
            <a:r>
              <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rPr>
              <a:t>外部キー</a:t>
            </a:r>
          </a:p>
        </p:txBody>
      </p:sp>
    </p:spTree>
    <p:extLst>
      <p:ext uri="{BB962C8B-B14F-4D97-AF65-F5344CB8AC3E}">
        <p14:creationId xmlns:p14="http://schemas.microsoft.com/office/powerpoint/2010/main" val="4727309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RDBMS</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203</a:t>
            </a:fld>
            <a:endParaRPr kumimoji="1" lang="ja-JP" altLang="en-US" dirty="0"/>
          </a:p>
        </p:txBody>
      </p:sp>
    </p:spTree>
    <p:extLst>
      <p:ext uri="{BB962C8B-B14F-4D97-AF65-F5344CB8AC3E}">
        <p14:creationId xmlns:p14="http://schemas.microsoft.com/office/powerpoint/2010/main" val="21613508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RDBMS</a:t>
            </a:r>
            <a:endParaRPr kumimoji="1" lang="ja-JP" altLang="en-US" dirty="0"/>
          </a:p>
        </p:txBody>
      </p:sp>
      <p:sp>
        <p:nvSpPr>
          <p:cNvPr id="3" name="コンテンツ プレースホルダー 2"/>
          <p:cNvSpPr>
            <a:spLocks noGrp="1"/>
          </p:cNvSpPr>
          <p:nvPr>
            <p:ph idx="1"/>
          </p:nvPr>
        </p:nvSpPr>
        <p:spPr>
          <a:xfrm>
            <a:off x="838200" y="1307939"/>
            <a:ext cx="10515600" cy="5220182"/>
          </a:xfrm>
        </p:spPr>
        <p:txBody>
          <a:bodyPr>
            <a:normAutofit/>
          </a:bodyPr>
          <a:lstStyle/>
          <a:p>
            <a:pPr marL="0" indent="0">
              <a:buNone/>
            </a:pPr>
            <a:r>
              <a:rPr lang="en-US" altLang="ja-JP" dirty="0">
                <a:solidFill>
                  <a:srgbClr val="FF0000"/>
                </a:solidFill>
              </a:rPr>
              <a:t>R</a:t>
            </a:r>
            <a:r>
              <a:rPr lang="en-US" altLang="ja-JP" dirty="0"/>
              <a:t>elational </a:t>
            </a:r>
            <a:r>
              <a:rPr lang="en-US" altLang="ja-JP" dirty="0" err="1">
                <a:solidFill>
                  <a:srgbClr val="FF0000"/>
                </a:solidFill>
              </a:rPr>
              <a:t>D</a:t>
            </a:r>
            <a:r>
              <a:rPr lang="en-US" altLang="ja-JP" dirty="0" err="1"/>
              <a:t>ata</a:t>
            </a:r>
            <a:r>
              <a:rPr lang="en-US" altLang="ja-JP" dirty="0" err="1">
                <a:solidFill>
                  <a:srgbClr val="FF0000"/>
                </a:solidFill>
              </a:rPr>
              <a:t>B</a:t>
            </a:r>
            <a:r>
              <a:rPr lang="en-US" altLang="ja-JP" dirty="0" err="1"/>
              <a:t>ase</a:t>
            </a:r>
            <a:r>
              <a:rPr lang="ja-JP" altLang="en-US" dirty="0"/>
              <a:t> </a:t>
            </a:r>
            <a:r>
              <a:rPr lang="en-US" altLang="ja-JP" dirty="0">
                <a:solidFill>
                  <a:srgbClr val="FF0000"/>
                </a:solidFill>
              </a:rPr>
              <a:t>M</a:t>
            </a:r>
            <a:r>
              <a:rPr lang="en-US" altLang="ja-JP" dirty="0"/>
              <a:t>anagement</a:t>
            </a:r>
            <a:r>
              <a:rPr lang="ja-JP" altLang="en-US" dirty="0"/>
              <a:t> </a:t>
            </a:r>
            <a:r>
              <a:rPr lang="en-US" altLang="ja-JP" dirty="0">
                <a:solidFill>
                  <a:srgbClr val="FF0000"/>
                </a:solidFill>
              </a:rPr>
              <a:t>S</a:t>
            </a:r>
            <a:r>
              <a:rPr lang="en-US" altLang="ja-JP" dirty="0"/>
              <a:t>ystem</a:t>
            </a:r>
          </a:p>
          <a:p>
            <a:pPr marL="0" indent="0">
              <a:buNone/>
            </a:pPr>
            <a:r>
              <a:rPr lang="ja-JP" altLang="en-US" dirty="0"/>
              <a:t>リレーショナルデータベースを管理するシステム</a:t>
            </a:r>
            <a:endParaRPr lang="en-US" altLang="ja-JP" dirty="0"/>
          </a:p>
          <a:p>
            <a:pPr marL="0" indent="0">
              <a:buNone/>
            </a:pPr>
            <a:r>
              <a:rPr kumimoji="1" lang="ja-JP" altLang="en-US" dirty="0"/>
              <a:t>代表的なものでは</a:t>
            </a:r>
            <a:endParaRPr kumimoji="1" lang="en-US" altLang="ja-JP" dirty="0"/>
          </a:p>
          <a:p>
            <a:pPr lvl="1">
              <a:buFont typeface="Arial" panose="020B0604020202020204" pitchFamily="34" charset="0"/>
              <a:buChar char="•"/>
            </a:pPr>
            <a:r>
              <a:rPr kumimoji="1" lang="en-US" altLang="ja-JP" dirty="0"/>
              <a:t>Oracle Database</a:t>
            </a:r>
          </a:p>
          <a:p>
            <a:pPr lvl="1">
              <a:buFont typeface="Arial" panose="020B0604020202020204" pitchFamily="34" charset="0"/>
              <a:buChar char="•"/>
            </a:pPr>
            <a:r>
              <a:rPr lang="en-US" altLang="ja-JP" dirty="0"/>
              <a:t>MS SQL Server</a:t>
            </a:r>
          </a:p>
          <a:p>
            <a:pPr lvl="1">
              <a:buFont typeface="Arial" panose="020B0604020202020204" pitchFamily="34" charset="0"/>
              <a:buChar char="•"/>
            </a:pPr>
            <a:r>
              <a:rPr lang="en-US" altLang="ja-JP" dirty="0"/>
              <a:t>MySQL</a:t>
            </a:r>
          </a:p>
          <a:p>
            <a:pPr lvl="1">
              <a:buFont typeface="Arial" panose="020B0604020202020204" pitchFamily="34" charset="0"/>
              <a:buChar char="•"/>
            </a:pPr>
            <a:r>
              <a:rPr kumimoji="1" lang="en-US" altLang="ja-JP" dirty="0"/>
              <a:t>SQLite</a:t>
            </a:r>
          </a:p>
          <a:p>
            <a:pPr lvl="1">
              <a:buFont typeface="Arial" panose="020B0604020202020204" pitchFamily="34" charset="0"/>
              <a:buChar char="•"/>
            </a:pPr>
            <a:r>
              <a:rPr lang="en-US" altLang="ja-JP" dirty="0"/>
              <a:t>PostgreSQL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204</a:t>
            </a:fld>
            <a:endParaRPr kumimoji="1" lang="ja-JP" altLang="en-US"/>
          </a:p>
        </p:txBody>
      </p:sp>
    </p:spTree>
    <p:extLst>
      <p:ext uri="{BB962C8B-B14F-4D97-AF65-F5344CB8AC3E}">
        <p14:creationId xmlns:p14="http://schemas.microsoft.com/office/powerpoint/2010/main" val="32774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3">
                                            <p:txEl>
                                              <p:pRg st="5" end="5"/>
                                            </p:txEl>
                                          </p:spTgt>
                                        </p:tgtEl>
                                        <p:attrNameLst>
                                          <p:attrName>style.color</p:attrName>
                                        </p:attrNameLst>
                                      </p:cBhvr>
                                      <p:to>
                                        <a:srgbClr val="FF1F1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SQL(</a:t>
            </a:r>
            <a:r>
              <a:rPr lang="en-US" altLang="ja-JP" dirty="0" err="1"/>
              <a:t>StructuredQueryLanguage</a:t>
            </a:r>
            <a:r>
              <a:rPr lang="en-US" altLang="ja-JP" dirty="0"/>
              <a:t>)</a:t>
            </a:r>
            <a:endParaRPr kumimoji="1" lang="ja-JP" altLang="en-US" dirty="0"/>
          </a:p>
        </p:txBody>
      </p:sp>
      <p:sp>
        <p:nvSpPr>
          <p:cNvPr id="3" name="コンテンツ プレースホルダー 2"/>
          <p:cNvSpPr>
            <a:spLocks noGrp="1"/>
          </p:cNvSpPr>
          <p:nvPr>
            <p:ph idx="1"/>
          </p:nvPr>
        </p:nvSpPr>
        <p:spPr>
          <a:xfrm>
            <a:off x="838200" y="1825625"/>
            <a:ext cx="10515600" cy="700599"/>
          </a:xfrm>
        </p:spPr>
        <p:txBody>
          <a:bodyPr/>
          <a:lstStyle/>
          <a:p>
            <a:pPr marL="0" indent="0">
              <a:buNone/>
            </a:pPr>
            <a:r>
              <a:rPr kumimoji="1" lang="en-US" altLang="ja-JP" dirty="0"/>
              <a:t>RDB</a:t>
            </a:r>
            <a:r>
              <a:rPr kumimoji="1" lang="ja-JP" altLang="en-US" dirty="0"/>
              <a:t>の管理や操作を行うための言語</a:t>
            </a:r>
            <a:endParaRPr kumimoji="1" lang="en-US" altLang="ja-JP" dirty="0"/>
          </a:p>
          <a:p>
            <a:endParaRPr kumimoji="1" lang="ja-JP" altLang="en-US" dirty="0"/>
          </a:p>
        </p:txBody>
      </p:sp>
      <p:grpSp>
        <p:nvGrpSpPr>
          <p:cNvPr id="10" name="グループ化 9">
            <a:extLst>
              <a:ext uri="{FF2B5EF4-FFF2-40B4-BE49-F238E27FC236}">
                <a16:creationId xmlns:a16="http://schemas.microsoft.com/office/drawing/2014/main" id="{969EDE53-6F7F-4EF6-A5A1-E822073361A2}"/>
              </a:ext>
            </a:extLst>
          </p:cNvPr>
          <p:cNvGrpSpPr/>
          <p:nvPr/>
        </p:nvGrpSpPr>
        <p:grpSpPr>
          <a:xfrm>
            <a:off x="1628708" y="3264461"/>
            <a:ext cx="8934583" cy="2134631"/>
            <a:chOff x="2582244" y="3801848"/>
            <a:chExt cx="5372100" cy="1371600"/>
          </a:xfrm>
        </p:grpSpPr>
        <p:pic>
          <p:nvPicPr>
            <p:cNvPr id="1026" name="Picture 2">
              <a:extLst>
                <a:ext uri="{FF2B5EF4-FFF2-40B4-BE49-F238E27FC236}">
                  <a16:creationId xmlns:a16="http://schemas.microsoft.com/office/drawing/2014/main" id="{9D910688-3069-49F6-A9F8-D8A8FD64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44" y="3801848"/>
              <a:ext cx="1339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mputr4">
              <a:extLst>
                <a:ext uri="{FF2B5EF4-FFF2-40B4-BE49-F238E27FC236}">
                  <a16:creationId xmlns:a16="http://schemas.microsoft.com/office/drawing/2014/main" id="{99BFDAD4-661B-4F8E-B10D-38FA0E6BE62C}"/>
                </a:ext>
              </a:extLst>
            </p:cNvPr>
            <p:cNvSpPr>
              <a:spLocks noEditPoints="1" noChangeArrowheads="1"/>
            </p:cNvSpPr>
            <p:nvPr/>
          </p:nvSpPr>
          <p:spPr bwMode="auto">
            <a:xfrm>
              <a:off x="6925644" y="3901860"/>
              <a:ext cx="457200" cy="1257300"/>
            </a:xfrm>
            <a:custGeom>
              <a:avLst/>
              <a:gdLst>
                <a:gd name="T0" fmla="*/ 10800 w 21600"/>
                <a:gd name="T1" fmla="*/ 0 h 21600"/>
                <a:gd name="T2" fmla="*/ 21600 w 21600"/>
                <a:gd name="T3" fmla="*/ 10800 h 21600"/>
                <a:gd name="T4" fmla="*/ 10800 w 21600"/>
                <a:gd name="T5" fmla="*/ 21600 h 21600"/>
                <a:gd name="T6" fmla="*/ 0 w 21600"/>
                <a:gd name="T7" fmla="*/ 10800 h 21600"/>
                <a:gd name="T8" fmla="*/ 3509 w 21600"/>
                <a:gd name="T9" fmla="*/ 2414 h 21600"/>
                <a:gd name="T10" fmla="*/ 18090 w 21600"/>
                <a:gd name="T11" fmla="*/ 11028 h 21600"/>
              </a:gdLst>
              <a:ahLst/>
              <a:cxnLst>
                <a:cxn ang="0">
                  <a:pos x="T0" y="T1"/>
                </a:cxn>
                <a:cxn ang="0">
                  <a:pos x="T2" y="T3"/>
                </a:cxn>
                <a:cxn ang="0">
                  <a:pos x="T4" y="T5"/>
                </a:cxn>
                <a:cxn ang="0">
                  <a:pos x="T6" y="T7"/>
                </a:cxn>
              </a:cxnLst>
              <a:rect l="T8" t="T9" r="T10" b="T11"/>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 name="Line 4">
              <a:extLst>
                <a:ext uri="{FF2B5EF4-FFF2-40B4-BE49-F238E27FC236}">
                  <a16:creationId xmlns:a16="http://schemas.microsoft.com/office/drawing/2014/main" id="{B9F8BDF5-348F-4CB1-8299-6471B6A61E93}"/>
                </a:ext>
              </a:extLst>
            </p:cNvPr>
            <p:cNvSpPr>
              <a:spLocks noChangeShapeType="1"/>
            </p:cNvSpPr>
            <p:nvPr/>
          </p:nvSpPr>
          <p:spPr bwMode="auto">
            <a:xfrm>
              <a:off x="4126263" y="4083589"/>
              <a:ext cx="2514600"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74295" tIns="8890" rIns="74295" bIns="8890" numCol="1" anchor="t" anchorCtr="0" compatLnSpc="1">
              <a:prstTxWarp prst="textNoShape">
                <a:avLst/>
              </a:prstTxWarp>
            </a:bodyPr>
            <a:lstStyle/>
            <a:p>
              <a:endParaRPr lang="ja-JP" altLang="en-US"/>
            </a:p>
          </p:txBody>
        </p:sp>
        <p:sp>
          <p:nvSpPr>
            <p:cNvPr id="8" name="Line 5">
              <a:extLst>
                <a:ext uri="{FF2B5EF4-FFF2-40B4-BE49-F238E27FC236}">
                  <a16:creationId xmlns:a16="http://schemas.microsoft.com/office/drawing/2014/main" id="{6BEB5C5B-B276-493C-9AD3-EA55F40BA423}"/>
                </a:ext>
              </a:extLst>
            </p:cNvPr>
            <p:cNvSpPr>
              <a:spLocks noChangeShapeType="1"/>
            </p:cNvSpPr>
            <p:nvPr/>
          </p:nvSpPr>
          <p:spPr bwMode="auto">
            <a:xfrm flipH="1">
              <a:off x="4126263" y="4773640"/>
              <a:ext cx="2514600"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74295" tIns="8890" rIns="74295" bIns="8890" numCol="1" anchor="t" anchorCtr="0" compatLnSpc="1">
              <a:prstTxWarp prst="textNoShape">
                <a:avLst/>
              </a:prstTxWarp>
            </a:bodyPr>
            <a:lstStyle/>
            <a:p>
              <a:endParaRPr lang="ja-JP" altLang="en-US"/>
            </a:p>
          </p:txBody>
        </p:sp>
        <p:sp>
          <p:nvSpPr>
            <p:cNvPr id="9" name="AutoShape 6">
              <a:extLst>
                <a:ext uri="{FF2B5EF4-FFF2-40B4-BE49-F238E27FC236}">
                  <a16:creationId xmlns:a16="http://schemas.microsoft.com/office/drawing/2014/main" id="{1F900488-0C78-49B7-89B2-73A7B290A1B8}"/>
                </a:ext>
              </a:extLst>
            </p:cNvPr>
            <p:cNvSpPr>
              <a:spLocks noChangeArrowheads="1"/>
            </p:cNvSpPr>
            <p:nvPr/>
          </p:nvSpPr>
          <p:spPr bwMode="auto">
            <a:xfrm>
              <a:off x="7497144" y="4359060"/>
              <a:ext cx="457200" cy="800100"/>
            </a:xfrm>
            <a:prstGeom prst="flowChartMagneticDisk">
              <a:avLst/>
            </a:prstGeom>
            <a:solidFill>
              <a:srgbClr val="FFFFFF"/>
            </a:solidFill>
            <a:ln w="9525">
              <a:solidFill>
                <a:srgbClr val="000000"/>
              </a:solidFill>
              <a:round/>
              <a:headEnd/>
              <a:tailEnd/>
            </a:ln>
          </p:spPr>
          <p:txBody>
            <a:bodyPr vert="horz" wrap="square" lIns="74295" tIns="8890" rIns="74295" bIns="8890" numCol="1" anchor="t" anchorCtr="0" compatLnSpc="1">
              <a:prstTxWarp prst="textNoShape">
                <a:avLst/>
              </a:prstTxWarp>
            </a:bodyPr>
            <a:lstStyle/>
            <a:p>
              <a:endParaRPr lang="ja-JP" altLang="en-US"/>
            </a:p>
          </p:txBody>
        </p:sp>
      </p:grpSp>
      <p:sp>
        <p:nvSpPr>
          <p:cNvPr id="11" name="テキスト ボックス 10">
            <a:extLst>
              <a:ext uri="{FF2B5EF4-FFF2-40B4-BE49-F238E27FC236}">
                <a16:creationId xmlns:a16="http://schemas.microsoft.com/office/drawing/2014/main" id="{60451A26-1729-4122-B221-95EA88BAA545}"/>
              </a:ext>
            </a:extLst>
          </p:cNvPr>
          <p:cNvSpPr txBox="1"/>
          <p:nvPr/>
        </p:nvSpPr>
        <p:spPr>
          <a:xfrm>
            <a:off x="5663028" y="3097548"/>
            <a:ext cx="1120820" cy="461665"/>
          </a:xfrm>
          <a:prstGeom prst="rect">
            <a:avLst/>
          </a:prstGeom>
          <a:noFill/>
        </p:spPr>
        <p:txBody>
          <a:bodyPr wrap="non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SQL</a:t>
            </a:r>
            <a:r>
              <a:rPr kumimoji="1" lang="ja-JP" altLang="en-US" sz="2400" dirty="0">
                <a:latin typeface="UD デジタル 教科書体 NK-R" panose="02020400000000000000" pitchFamily="18" charset="-128"/>
                <a:ea typeface="UD デジタル 教科書体 NK-R" panose="02020400000000000000" pitchFamily="18" charset="-128"/>
              </a:rPr>
              <a:t>文</a:t>
            </a:r>
          </a:p>
        </p:txBody>
      </p:sp>
      <p:sp>
        <p:nvSpPr>
          <p:cNvPr id="18" name="テキスト ボックス 17">
            <a:extLst>
              <a:ext uri="{FF2B5EF4-FFF2-40B4-BE49-F238E27FC236}">
                <a16:creationId xmlns:a16="http://schemas.microsoft.com/office/drawing/2014/main" id="{ECC4F49D-28D0-48A4-955B-91D76FB06456}"/>
              </a:ext>
            </a:extLst>
          </p:cNvPr>
          <p:cNvSpPr txBox="1"/>
          <p:nvPr/>
        </p:nvSpPr>
        <p:spPr>
          <a:xfrm>
            <a:off x="5579822" y="4937427"/>
            <a:ext cx="1415772" cy="461665"/>
          </a:xfrm>
          <a:prstGeom prst="rect">
            <a:avLst/>
          </a:prstGeom>
          <a:noFill/>
        </p:spPr>
        <p:txBody>
          <a:bodyPr wrap="non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実行結果</a:t>
            </a:r>
          </a:p>
        </p:txBody>
      </p:sp>
      <p:sp>
        <p:nvSpPr>
          <p:cNvPr id="19" name="テキスト ボックス 18">
            <a:extLst>
              <a:ext uri="{FF2B5EF4-FFF2-40B4-BE49-F238E27FC236}">
                <a16:creationId xmlns:a16="http://schemas.microsoft.com/office/drawing/2014/main" id="{B5DDD8E5-63F9-42B8-A043-066E31B483BC}"/>
              </a:ext>
            </a:extLst>
          </p:cNvPr>
          <p:cNvSpPr txBox="1"/>
          <p:nvPr/>
        </p:nvSpPr>
        <p:spPr>
          <a:xfrm>
            <a:off x="2035004" y="5547436"/>
            <a:ext cx="1636987" cy="461665"/>
          </a:xfrm>
          <a:prstGeom prst="rect">
            <a:avLst/>
          </a:prstGeom>
          <a:noFill/>
        </p:spPr>
        <p:txBody>
          <a:bodyPr wrap="non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クライアント</a:t>
            </a:r>
          </a:p>
        </p:txBody>
      </p:sp>
      <p:sp>
        <p:nvSpPr>
          <p:cNvPr id="20" name="テキスト ボックス 19">
            <a:extLst>
              <a:ext uri="{FF2B5EF4-FFF2-40B4-BE49-F238E27FC236}">
                <a16:creationId xmlns:a16="http://schemas.microsoft.com/office/drawing/2014/main" id="{573EC04E-DDCB-42BE-9DB8-AC74F5CE3C82}"/>
              </a:ext>
            </a:extLst>
          </p:cNvPr>
          <p:cNvSpPr txBox="1"/>
          <p:nvPr/>
        </p:nvSpPr>
        <p:spPr>
          <a:xfrm>
            <a:off x="8787238" y="5547436"/>
            <a:ext cx="1853392" cy="461665"/>
          </a:xfrm>
          <a:prstGeom prst="rect">
            <a:avLst/>
          </a:prstGeom>
          <a:noFill/>
        </p:spPr>
        <p:txBody>
          <a:bodyPr wrap="non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DB</a:t>
            </a:r>
            <a:r>
              <a:rPr kumimoji="1" lang="ja-JP" altLang="en-US" sz="2400" dirty="0">
                <a:latin typeface="UD デジタル 教科書体 NK-R" panose="02020400000000000000" pitchFamily="18" charset="-128"/>
                <a:ea typeface="UD デジタル 教科書体 NK-R" panose="02020400000000000000" pitchFamily="18" charset="-128"/>
              </a:rPr>
              <a:t>サーバー</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205</a:t>
            </a:fld>
            <a:endParaRPr kumimoji="1" lang="ja-JP" altLang="en-US"/>
          </a:p>
        </p:txBody>
      </p:sp>
    </p:spTree>
    <p:extLst>
      <p:ext uri="{BB962C8B-B14F-4D97-AF65-F5344CB8AC3E}">
        <p14:creationId xmlns:p14="http://schemas.microsoft.com/office/powerpoint/2010/main" val="35680312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6502287" y="1680862"/>
            <a:ext cx="3958884" cy="4959424"/>
          </a:xfrm>
          <a:prstGeom prst="roundRect">
            <a:avLst/>
          </a:prstGeom>
          <a:solidFill>
            <a:srgbClr val="D6F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normAutofit/>
          </a:bodyPr>
          <a:lstStyle/>
          <a:p>
            <a:r>
              <a:rPr lang="en-US" altLang="ja-JP" dirty="0"/>
              <a:t>RDBMS</a:t>
            </a:r>
            <a:r>
              <a:rPr lang="ja-JP" altLang="en-US" dirty="0"/>
              <a:t>：一般的な処理の流れ</a:t>
            </a:r>
            <a:endParaRPr kumimoji="1" lang="ja-JP" altLang="en-US" dirty="0"/>
          </a:p>
        </p:txBody>
      </p:sp>
      <p:pic>
        <p:nvPicPr>
          <p:cNvPr id="4098" name="Picture 2" descr="https://gyazo.com/4348973ea918a61233c8ac1c1ed83b02/thumb/1000"/>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16" b="48299" l="0" r="21300"/>
                    </a14:imgEffect>
                  </a14:imgLayer>
                </a14:imgProps>
              </a:ext>
              <a:ext uri="{28A0092B-C50C-407E-A947-70E740481C1C}">
                <a14:useLocalDpi xmlns:a14="http://schemas.microsoft.com/office/drawing/2010/main" val="0"/>
              </a:ext>
            </a:extLst>
          </a:blip>
          <a:srcRect t="12423" r="78565" b="49172"/>
          <a:stretch/>
        </p:blipFill>
        <p:spPr bwMode="auto">
          <a:xfrm>
            <a:off x="1681514" y="1680862"/>
            <a:ext cx="1779893" cy="1875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yazo.com/4348973ea918a61233c8ac1c1ed83b02/thumb/1000"/>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5442" b="45578" l="55400" r="94700"/>
                    </a14:imgEffect>
                  </a14:imgLayer>
                </a14:imgProps>
              </a:ext>
              <a:ext uri="{28A0092B-C50C-407E-A947-70E740481C1C}">
                <a14:useLocalDpi xmlns:a14="http://schemas.microsoft.com/office/drawing/2010/main" val="0"/>
              </a:ext>
            </a:extLst>
          </a:blip>
          <a:srcRect l="55030" t="13400" r="34769" b="59484"/>
          <a:stretch/>
        </p:blipFill>
        <p:spPr bwMode="auto">
          <a:xfrm>
            <a:off x="6574811" y="1977067"/>
            <a:ext cx="1010249" cy="1579004"/>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solidFill>
                  <a:schemeClr val="tx1"/>
                </a:solidFill>
              </a:rPr>
              <a:t>206</a:t>
            </a:fld>
            <a:endParaRPr kumimoji="1" lang="ja-JP" altLang="en-US">
              <a:solidFill>
                <a:schemeClr val="tx1"/>
              </a:solidFill>
            </a:endParaRPr>
          </a:p>
        </p:txBody>
      </p:sp>
      <p:grpSp>
        <p:nvGrpSpPr>
          <p:cNvPr id="15" name="グループ化 14"/>
          <p:cNvGrpSpPr/>
          <p:nvPr/>
        </p:nvGrpSpPr>
        <p:grpSpPr>
          <a:xfrm>
            <a:off x="7737098" y="5093306"/>
            <a:ext cx="1590675" cy="1188074"/>
            <a:chOff x="7710487" y="5162550"/>
            <a:chExt cx="1590675" cy="1188074"/>
          </a:xfrm>
        </p:grpSpPr>
        <p:grpSp>
          <p:nvGrpSpPr>
            <p:cNvPr id="13" name="グループ化 12"/>
            <p:cNvGrpSpPr/>
            <p:nvPr/>
          </p:nvGrpSpPr>
          <p:grpSpPr>
            <a:xfrm>
              <a:off x="7710487" y="5162550"/>
              <a:ext cx="1590675" cy="1188074"/>
              <a:chOff x="8880248" y="4943475"/>
              <a:chExt cx="1590675" cy="1188074"/>
            </a:xfrm>
          </p:grpSpPr>
          <p:sp>
            <p:nvSpPr>
              <p:cNvPr id="14" name="楕円 13"/>
              <p:cNvSpPr/>
              <p:nvPr/>
            </p:nvSpPr>
            <p:spPr>
              <a:xfrm>
                <a:off x="8880248" y="5731500"/>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フローチャート: 処理 6"/>
              <p:cNvSpPr/>
              <p:nvPr/>
            </p:nvSpPr>
            <p:spPr>
              <a:xfrm>
                <a:off x="8886825" y="5143499"/>
                <a:ext cx="1584098"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楕円 5"/>
              <p:cNvSpPr/>
              <p:nvPr/>
            </p:nvSpPr>
            <p:spPr>
              <a:xfrm>
                <a:off x="8880248" y="4943475"/>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コンテンツ プレースホルダー 2"/>
            <p:cNvSpPr txBox="1">
              <a:spLocks/>
            </p:cNvSpPr>
            <p:nvPr/>
          </p:nvSpPr>
          <p:spPr>
            <a:xfrm>
              <a:off x="8089260" y="5619503"/>
              <a:ext cx="1007116" cy="6561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solidFill>
                    <a:schemeClr val="tx1"/>
                  </a:solidFill>
                </a:rPr>
                <a:t>DB</a:t>
              </a:r>
              <a:endParaRPr lang="ja-JP" altLang="en-US" dirty="0">
                <a:solidFill>
                  <a:schemeClr val="tx1"/>
                </a:solidFill>
              </a:endParaRPr>
            </a:p>
          </p:txBody>
        </p:sp>
      </p:grpSp>
      <p:grpSp>
        <p:nvGrpSpPr>
          <p:cNvPr id="19" name="グループ化 18"/>
          <p:cNvGrpSpPr/>
          <p:nvPr/>
        </p:nvGrpSpPr>
        <p:grpSpPr>
          <a:xfrm>
            <a:off x="3776934" y="1680862"/>
            <a:ext cx="2409825" cy="809367"/>
            <a:chOff x="3764440" y="1680862"/>
            <a:chExt cx="2409825" cy="809367"/>
          </a:xfrm>
        </p:grpSpPr>
        <p:sp>
          <p:nvSpPr>
            <p:cNvPr id="18" name="右矢印 17"/>
            <p:cNvSpPr/>
            <p:nvPr/>
          </p:nvSpPr>
          <p:spPr>
            <a:xfrm>
              <a:off x="3764440" y="2099704"/>
              <a:ext cx="2409825"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コンテンツ プレースホルダー 2"/>
            <p:cNvSpPr txBox="1">
              <a:spLocks/>
            </p:cNvSpPr>
            <p:nvPr/>
          </p:nvSpPr>
          <p:spPr>
            <a:xfrm>
              <a:off x="4281370" y="1680862"/>
              <a:ext cx="1270547" cy="5115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solidFill>
                    <a:schemeClr val="tx1"/>
                  </a:solidFill>
                </a:rPr>
                <a:t>SQL</a:t>
              </a:r>
              <a:r>
                <a:rPr lang="ja-JP" altLang="en-US" dirty="0">
                  <a:solidFill>
                    <a:schemeClr val="tx1"/>
                  </a:solidFill>
                </a:rPr>
                <a:t>文</a:t>
              </a:r>
              <a:endParaRPr lang="en-US" altLang="ja-JP" dirty="0">
                <a:solidFill>
                  <a:schemeClr val="tx1"/>
                </a:solidFill>
              </a:endParaRPr>
            </a:p>
          </p:txBody>
        </p:sp>
      </p:grpSp>
      <p:grpSp>
        <p:nvGrpSpPr>
          <p:cNvPr id="33" name="グループ化 32"/>
          <p:cNvGrpSpPr/>
          <p:nvPr/>
        </p:nvGrpSpPr>
        <p:grpSpPr>
          <a:xfrm>
            <a:off x="3741291" y="2894527"/>
            <a:ext cx="2409825" cy="881726"/>
            <a:chOff x="3764440" y="2894527"/>
            <a:chExt cx="2409825" cy="881726"/>
          </a:xfrm>
        </p:grpSpPr>
        <p:sp>
          <p:nvSpPr>
            <p:cNvPr id="20" name="右矢印 19"/>
            <p:cNvSpPr/>
            <p:nvPr/>
          </p:nvSpPr>
          <p:spPr>
            <a:xfrm rot="10800000">
              <a:off x="3764440" y="2894527"/>
              <a:ext cx="2409825"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コンテンツ プレースホルダー 2"/>
            <p:cNvSpPr txBox="1">
              <a:spLocks/>
            </p:cNvSpPr>
            <p:nvPr/>
          </p:nvSpPr>
          <p:spPr>
            <a:xfrm>
              <a:off x="4281371" y="3264699"/>
              <a:ext cx="1170306" cy="5115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データ</a:t>
              </a:r>
              <a:endParaRPr lang="en-US" altLang="ja-JP" dirty="0">
                <a:solidFill>
                  <a:schemeClr val="tx1"/>
                </a:solidFill>
              </a:endParaRPr>
            </a:p>
          </p:txBody>
        </p:sp>
      </p:grpSp>
      <p:sp>
        <p:nvSpPr>
          <p:cNvPr id="29" name="コンテンツ プレースホルダー 2"/>
          <p:cNvSpPr txBox="1">
            <a:spLocks/>
          </p:cNvSpPr>
          <p:nvPr/>
        </p:nvSpPr>
        <p:spPr>
          <a:xfrm>
            <a:off x="1966931" y="1608504"/>
            <a:ext cx="1718405" cy="49120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solidFill>
                  <a:schemeClr val="tx1"/>
                </a:solidFill>
              </a:rPr>
              <a:t>クライアント</a:t>
            </a:r>
            <a:endParaRPr lang="en-US" altLang="ja-JP" sz="2400" dirty="0">
              <a:solidFill>
                <a:schemeClr val="tx1"/>
              </a:solidFill>
            </a:endParaRPr>
          </a:p>
        </p:txBody>
      </p:sp>
      <p:sp>
        <p:nvSpPr>
          <p:cNvPr id="30" name="コンテンツ プレースホルダー 2"/>
          <p:cNvSpPr txBox="1">
            <a:spLocks/>
          </p:cNvSpPr>
          <p:nvPr/>
        </p:nvSpPr>
        <p:spPr>
          <a:xfrm>
            <a:off x="7949385" y="1246829"/>
            <a:ext cx="1206503" cy="48009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solidFill>
                  <a:schemeClr val="tx1"/>
                </a:solidFill>
              </a:rPr>
              <a:t>サーバ</a:t>
            </a:r>
            <a:endParaRPr lang="en-US" altLang="ja-JP" sz="2400" dirty="0">
              <a:solidFill>
                <a:schemeClr val="tx1"/>
              </a:solidFill>
            </a:endParaRPr>
          </a:p>
        </p:txBody>
      </p:sp>
      <p:grpSp>
        <p:nvGrpSpPr>
          <p:cNvPr id="35" name="グループ化 34"/>
          <p:cNvGrpSpPr/>
          <p:nvPr/>
        </p:nvGrpSpPr>
        <p:grpSpPr>
          <a:xfrm>
            <a:off x="8825124" y="3518245"/>
            <a:ext cx="1706248" cy="1521406"/>
            <a:chOff x="8868475" y="3951990"/>
            <a:chExt cx="1706248" cy="1521406"/>
          </a:xfrm>
        </p:grpSpPr>
        <p:sp>
          <p:nvSpPr>
            <p:cNvPr id="21" name="右矢印 20"/>
            <p:cNvSpPr/>
            <p:nvPr/>
          </p:nvSpPr>
          <p:spPr>
            <a:xfrm rot="5400000">
              <a:off x="8303035" y="4517430"/>
              <a:ext cx="1521406"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コンテンツ プレースホルダー 2"/>
            <p:cNvSpPr txBox="1">
              <a:spLocks/>
            </p:cNvSpPr>
            <p:nvPr/>
          </p:nvSpPr>
          <p:spPr>
            <a:xfrm>
              <a:off x="9196127" y="4174890"/>
              <a:ext cx="1378596" cy="8401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代理</a:t>
              </a:r>
              <a:r>
                <a:rPr lang="en-US" altLang="ja-JP" dirty="0">
                  <a:solidFill>
                    <a:schemeClr val="tx1"/>
                  </a:solidFill>
                </a:rPr>
                <a:t/>
              </a:r>
              <a:br>
                <a:rPr lang="en-US" altLang="ja-JP" dirty="0">
                  <a:solidFill>
                    <a:schemeClr val="tx1"/>
                  </a:solidFill>
                </a:rPr>
              </a:br>
              <a:r>
                <a:rPr lang="ja-JP" altLang="en-US" dirty="0">
                  <a:solidFill>
                    <a:schemeClr val="tx1"/>
                  </a:solidFill>
                </a:rPr>
                <a:t>アクセス</a:t>
              </a:r>
              <a:endParaRPr lang="en-US" altLang="ja-JP" dirty="0">
                <a:solidFill>
                  <a:schemeClr val="tx1"/>
                </a:solidFill>
              </a:endParaRPr>
            </a:p>
          </p:txBody>
        </p:sp>
      </p:grpSp>
      <p:sp>
        <p:nvSpPr>
          <p:cNvPr id="5" name="正方形/長方形 4"/>
          <p:cNvSpPr/>
          <p:nvPr/>
        </p:nvSpPr>
        <p:spPr>
          <a:xfrm>
            <a:off x="7701880" y="2736723"/>
            <a:ext cx="1697481" cy="65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p:nvGrpSpPr>
        <p:grpSpPr>
          <a:xfrm>
            <a:off x="6916590" y="3514996"/>
            <a:ext cx="1291944" cy="1521406"/>
            <a:chOff x="6959941" y="3948741"/>
            <a:chExt cx="1291944" cy="1521406"/>
          </a:xfrm>
        </p:grpSpPr>
        <p:sp>
          <p:nvSpPr>
            <p:cNvPr id="22" name="右矢印 21"/>
            <p:cNvSpPr/>
            <p:nvPr/>
          </p:nvSpPr>
          <p:spPr>
            <a:xfrm rot="16200000">
              <a:off x="7295920" y="4514181"/>
              <a:ext cx="1521406"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コンテンツ プレースホルダー 2"/>
            <p:cNvSpPr txBox="1">
              <a:spLocks/>
            </p:cNvSpPr>
            <p:nvPr/>
          </p:nvSpPr>
          <p:spPr>
            <a:xfrm>
              <a:off x="6959941" y="4166741"/>
              <a:ext cx="1155299" cy="8401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代理</a:t>
              </a:r>
              <a:r>
                <a:rPr lang="en-US" altLang="ja-JP" dirty="0">
                  <a:solidFill>
                    <a:schemeClr val="tx1"/>
                  </a:solidFill>
                </a:rPr>
                <a:t/>
              </a:r>
              <a:br>
                <a:rPr lang="en-US" altLang="ja-JP" dirty="0">
                  <a:solidFill>
                    <a:schemeClr val="tx1"/>
                  </a:solidFill>
                </a:rPr>
              </a:br>
              <a:r>
                <a:rPr lang="ja-JP" altLang="en-US" dirty="0">
                  <a:solidFill>
                    <a:schemeClr val="tx1"/>
                  </a:solidFill>
                </a:rPr>
                <a:t>受取り</a:t>
              </a:r>
              <a:endParaRPr lang="en-US" altLang="ja-JP" dirty="0">
                <a:solidFill>
                  <a:schemeClr val="tx1"/>
                </a:solidFill>
              </a:endParaRPr>
            </a:p>
          </p:txBody>
        </p:sp>
      </p:grpSp>
      <p:sp>
        <p:nvSpPr>
          <p:cNvPr id="16" name="コンテンツ プレースホルダー 2"/>
          <p:cNvSpPr>
            <a:spLocks noGrp="1"/>
          </p:cNvSpPr>
          <p:nvPr>
            <p:ph idx="1"/>
          </p:nvPr>
        </p:nvSpPr>
        <p:spPr>
          <a:xfrm>
            <a:off x="7689732" y="2747659"/>
            <a:ext cx="1922161" cy="656196"/>
          </a:xfrm>
        </p:spPr>
        <p:txBody>
          <a:bodyPr>
            <a:normAutofit lnSpcReduction="10000"/>
          </a:bodyPr>
          <a:lstStyle/>
          <a:p>
            <a:pPr marL="0" indent="0">
              <a:buNone/>
            </a:pPr>
            <a:r>
              <a:rPr kumimoji="1" lang="en-US" altLang="ja-JP" dirty="0"/>
              <a:t>RDBMS</a:t>
            </a:r>
            <a:endParaRPr kumimoji="1" lang="ja-JP" altLang="en-US" dirty="0"/>
          </a:p>
        </p:txBody>
      </p:sp>
    </p:spTree>
    <p:extLst>
      <p:ext uri="{BB962C8B-B14F-4D97-AF65-F5344CB8AC3E}">
        <p14:creationId xmlns:p14="http://schemas.microsoft.com/office/powerpoint/2010/main" val="348890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再</a:t>
            </a:r>
            <a:r>
              <a:rPr lang="en-US" altLang="ja-JP" dirty="0"/>
              <a:t>】</a:t>
            </a:r>
            <a:r>
              <a:rPr kumimoji="1" lang="en-US" altLang="ja-JP" dirty="0"/>
              <a:t>Web</a:t>
            </a:r>
            <a:r>
              <a:rPr lang="ja-JP" altLang="en-US" dirty="0"/>
              <a:t>三層</a:t>
            </a:r>
            <a:r>
              <a:rPr kumimoji="1" lang="ja-JP" altLang="en-US" dirty="0"/>
              <a:t>構成</a:t>
            </a:r>
          </a:p>
        </p:txBody>
      </p:sp>
      <p:grpSp>
        <p:nvGrpSpPr>
          <p:cNvPr id="49" name="グループ化 48"/>
          <p:cNvGrpSpPr/>
          <p:nvPr/>
        </p:nvGrpSpPr>
        <p:grpSpPr>
          <a:xfrm>
            <a:off x="1354255" y="180961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207</a:t>
            </a:fld>
            <a:endParaRPr kumimoji="1" lang="ja-JP" altLang="en-US"/>
          </a:p>
        </p:txBody>
      </p:sp>
    </p:spTree>
    <p:extLst>
      <p:ext uri="{BB962C8B-B14F-4D97-AF65-F5344CB8AC3E}">
        <p14:creationId xmlns:p14="http://schemas.microsoft.com/office/powerpoint/2010/main" val="19551497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endParaRPr kumimoji="1" lang="ja-JP" altLang="en-US" dirty="0"/>
          </a:p>
        </p:txBody>
      </p:sp>
      <p:sp>
        <p:nvSpPr>
          <p:cNvPr id="3" name="コンテンツ プレースホルダー 2"/>
          <p:cNvSpPr>
            <a:spLocks noGrp="1"/>
          </p:cNvSpPr>
          <p:nvPr>
            <p:ph idx="1"/>
          </p:nvPr>
        </p:nvSpPr>
        <p:spPr>
          <a:xfrm>
            <a:off x="486137" y="1018572"/>
            <a:ext cx="11412638" cy="5578999"/>
          </a:xfrm>
        </p:spPr>
        <p:txBody>
          <a:bodyPr>
            <a:normAutofit lnSpcReduction="10000"/>
          </a:bodyPr>
          <a:lstStyle/>
          <a:p>
            <a:pPr marL="0" indent="0">
              <a:buNone/>
            </a:pPr>
            <a:r>
              <a:rPr lang="en-US" altLang="ja-JP" dirty="0"/>
              <a:t>RDBMS		</a:t>
            </a:r>
            <a:r>
              <a:rPr lang="ja-JP" altLang="en-US" dirty="0"/>
              <a:t>→</a:t>
            </a:r>
            <a:r>
              <a:rPr lang="en-US" altLang="ja-JP" dirty="0"/>
              <a:t>	MySQL(</a:t>
            </a:r>
            <a:r>
              <a:rPr lang="ja-JP" altLang="en-US" dirty="0"/>
              <a:t>から派生の</a:t>
            </a:r>
            <a:r>
              <a:rPr lang="en-US" altLang="ja-JP" dirty="0" err="1">
                <a:solidFill>
                  <a:srgbClr val="FF0000"/>
                </a:solidFill>
              </a:rPr>
              <a:t>MariaDB</a:t>
            </a:r>
            <a:r>
              <a:rPr lang="en-US" altLang="ja-JP" dirty="0"/>
              <a:t>)</a:t>
            </a:r>
          </a:p>
          <a:p>
            <a:pPr marL="0" indent="0">
              <a:buNone/>
            </a:pPr>
            <a:r>
              <a:rPr lang="ja-JP" altLang="en-US" dirty="0"/>
              <a:t>ツール</a:t>
            </a:r>
            <a:r>
              <a:rPr lang="en-US" altLang="ja-JP" dirty="0"/>
              <a:t>		</a:t>
            </a:r>
            <a:r>
              <a:rPr lang="ja-JP" altLang="en-US" dirty="0"/>
              <a:t>→</a:t>
            </a:r>
            <a:r>
              <a:rPr lang="en-US" altLang="ja-JP" dirty="0"/>
              <a:t>	</a:t>
            </a:r>
            <a:r>
              <a:rPr lang="en-US" altLang="ja-JP" dirty="0" err="1">
                <a:solidFill>
                  <a:srgbClr val="FF0000"/>
                </a:solidFill>
              </a:rPr>
              <a:t>phpMyAdmin</a:t>
            </a:r>
            <a:endParaRPr lang="en-US" altLang="ja-JP" dirty="0">
              <a:solidFill>
                <a:srgbClr val="FF0000"/>
              </a:solidFill>
            </a:endParaRPr>
          </a:p>
          <a:p>
            <a:pPr marL="0" indent="0">
              <a:buNone/>
            </a:pPr>
            <a:endParaRPr lang="en-US" altLang="ja-JP" dirty="0"/>
          </a:p>
          <a:p>
            <a:pPr marL="0" indent="0">
              <a:buNone/>
            </a:pPr>
            <a:r>
              <a:rPr lang="en-US" altLang="ja-JP" dirty="0"/>
              <a:t>MySQL</a:t>
            </a:r>
          </a:p>
          <a:p>
            <a:pPr marL="457200" lvl="1" indent="0">
              <a:buNone/>
            </a:pPr>
            <a:r>
              <a:rPr lang="en-US" altLang="ja-JP" dirty="0">
                <a:solidFill>
                  <a:srgbClr val="FF0000"/>
                </a:solidFill>
              </a:rPr>
              <a:t>WEB</a:t>
            </a:r>
            <a:r>
              <a:rPr lang="ja-JP" altLang="en-US" dirty="0">
                <a:solidFill>
                  <a:srgbClr val="FF0000"/>
                </a:solidFill>
              </a:rPr>
              <a:t>サイトにおいて多く使用される</a:t>
            </a:r>
            <a:r>
              <a:rPr lang="en-US" altLang="ja-JP" dirty="0">
                <a:solidFill>
                  <a:srgbClr val="FF0000"/>
                </a:solidFill>
              </a:rPr>
              <a:t>RDBMS</a:t>
            </a:r>
          </a:p>
          <a:p>
            <a:pPr marL="457200" lvl="1" indent="0">
              <a:buNone/>
            </a:pPr>
            <a:r>
              <a:rPr lang="ja-JP" altLang="en-US" dirty="0"/>
              <a:t>小～中規模の</a:t>
            </a:r>
            <a:r>
              <a:rPr lang="en-US" altLang="ja-JP" dirty="0"/>
              <a:t>WEB</a:t>
            </a:r>
            <a:r>
              <a:rPr lang="ja-JP" altLang="en-US" dirty="0"/>
              <a:t>サイトの多くが</a:t>
            </a:r>
            <a:r>
              <a:rPr lang="en-US" altLang="ja-JP" dirty="0"/>
              <a:t>MySQL</a:t>
            </a:r>
            <a:r>
              <a:rPr lang="ja-JP" altLang="en-US" dirty="0"/>
              <a:t>からの派生で構築</a:t>
            </a:r>
            <a:endParaRPr lang="en-US" altLang="ja-JP" dirty="0"/>
          </a:p>
          <a:p>
            <a:pPr marL="0" indent="0">
              <a:buNone/>
            </a:pPr>
            <a:r>
              <a:rPr lang="en-US" altLang="ja-JP" dirty="0" err="1"/>
              <a:t>phpMyAdmin</a:t>
            </a:r>
            <a:endParaRPr lang="en-US" altLang="ja-JP" dirty="0"/>
          </a:p>
          <a:p>
            <a:pPr marL="457200" lvl="1" indent="0">
              <a:buNone/>
            </a:pPr>
            <a:r>
              <a:rPr lang="en-US" altLang="ja-JP" dirty="0"/>
              <a:t>MySQL</a:t>
            </a:r>
            <a:r>
              <a:rPr lang="ja-JP" altLang="en-US" dirty="0"/>
              <a:t>をブラウザで管理するための</a:t>
            </a:r>
            <a:r>
              <a:rPr lang="en-US" altLang="ja-JP" dirty="0"/>
              <a:t>DB</a:t>
            </a:r>
            <a:r>
              <a:rPr lang="ja-JP" altLang="en-US" dirty="0"/>
              <a:t>接続クライアントツール </a:t>
            </a:r>
            <a:r>
              <a:rPr lang="en-US" altLang="ja-JP" dirty="0">
                <a:solidFill>
                  <a:srgbClr val="FF0000"/>
                </a:solidFill>
              </a:rPr>
              <a:t>SQL</a:t>
            </a:r>
            <a:r>
              <a:rPr lang="ja-JP" altLang="en-US" dirty="0">
                <a:solidFill>
                  <a:srgbClr val="FF0000"/>
                </a:solidFill>
              </a:rPr>
              <a:t>がかけなくてもある程度</a:t>
            </a:r>
            <a:r>
              <a:rPr lang="en-US" altLang="ja-JP" dirty="0">
                <a:solidFill>
                  <a:srgbClr val="FF0000"/>
                </a:solidFill>
              </a:rPr>
              <a:t>DB</a:t>
            </a:r>
            <a:r>
              <a:rPr lang="ja-JP" altLang="en-US" dirty="0">
                <a:solidFill>
                  <a:srgbClr val="FF0000"/>
                </a:solidFill>
              </a:rPr>
              <a:t>の操作ができる。</a:t>
            </a:r>
            <a:endParaRPr lang="en-US" altLang="ja-JP"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208</a:t>
            </a:fld>
            <a:endParaRPr kumimoji="1" lang="ja-JP" altLang="en-US"/>
          </a:p>
        </p:txBody>
      </p:sp>
    </p:spTree>
    <p:extLst>
      <p:ext uri="{BB962C8B-B14F-4D97-AF65-F5344CB8AC3E}">
        <p14:creationId xmlns:p14="http://schemas.microsoft.com/office/powerpoint/2010/main" val="238939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DB</a:t>
            </a:r>
            <a:r>
              <a:rPr kumimoji="1" lang="ja-JP" altLang="en-US" dirty="0"/>
              <a:t>構築</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209</a:t>
            </a:fld>
            <a:endParaRPr kumimoji="1" lang="ja-JP" altLang="en-US" dirty="0"/>
          </a:p>
        </p:txBody>
      </p:sp>
    </p:spTree>
    <p:extLst>
      <p:ext uri="{BB962C8B-B14F-4D97-AF65-F5344CB8AC3E}">
        <p14:creationId xmlns:p14="http://schemas.microsoft.com/office/powerpoint/2010/main" val="133922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F4F57-90A0-4B0F-AF3F-B20530AF5D8F}"/>
              </a:ext>
            </a:extLst>
          </p:cNvPr>
          <p:cNvSpPr>
            <a:spLocks noGrp="1"/>
          </p:cNvSpPr>
          <p:nvPr>
            <p:ph type="title"/>
          </p:nvPr>
        </p:nvSpPr>
        <p:spPr/>
        <p:txBody>
          <a:bodyPr/>
          <a:lstStyle/>
          <a:p>
            <a:r>
              <a:rPr kumimoji="1" lang="en-US" altLang="ja-JP" dirty="0"/>
              <a:t>IP</a:t>
            </a:r>
            <a:r>
              <a:rPr kumimoji="1" lang="ja-JP" altLang="en-US" dirty="0"/>
              <a:t>アドレスとは</a:t>
            </a:r>
          </a:p>
        </p:txBody>
      </p:sp>
      <p:sp>
        <p:nvSpPr>
          <p:cNvPr id="3" name="コンテンツ プレースホルダー 2">
            <a:extLst>
              <a:ext uri="{FF2B5EF4-FFF2-40B4-BE49-F238E27FC236}">
                <a16:creationId xmlns:a16="http://schemas.microsoft.com/office/drawing/2014/main" id="{FC429996-9FB2-403A-82F7-093DFDBEE13E}"/>
              </a:ext>
            </a:extLst>
          </p:cNvPr>
          <p:cNvSpPr>
            <a:spLocks noGrp="1"/>
          </p:cNvSpPr>
          <p:nvPr>
            <p:ph idx="1"/>
          </p:nvPr>
        </p:nvSpPr>
        <p:spPr>
          <a:xfrm>
            <a:off x="838200" y="2770002"/>
            <a:ext cx="10833100" cy="3964430"/>
          </a:xfrm>
        </p:spPr>
        <p:txBody>
          <a:bodyPr>
            <a:normAutofit/>
          </a:bodyPr>
          <a:lstStyle/>
          <a:p>
            <a:pPr marL="0" indent="0">
              <a:buNone/>
            </a:pPr>
            <a:r>
              <a:rPr kumimoji="1" lang="ja-JP" altLang="en-US" dirty="0">
                <a:solidFill>
                  <a:srgbClr val="FF0000"/>
                </a:solidFill>
              </a:rPr>
              <a:t>インターネット</a:t>
            </a:r>
            <a:r>
              <a:rPr lang="ja-JP" altLang="en-US" dirty="0">
                <a:solidFill>
                  <a:srgbClr val="FF0000"/>
                </a:solidFill>
              </a:rPr>
              <a:t>における</a:t>
            </a:r>
            <a:r>
              <a:rPr kumimoji="1" lang="ja-JP" altLang="en-US" dirty="0">
                <a:solidFill>
                  <a:srgbClr val="FF0000"/>
                </a:solidFill>
              </a:rPr>
              <a:t>住所</a:t>
            </a:r>
            <a:endParaRPr kumimoji="1" lang="en-US" altLang="ja-JP" dirty="0">
              <a:solidFill>
                <a:srgbClr val="FF0000"/>
              </a:solidFill>
            </a:endParaRPr>
          </a:p>
          <a:p>
            <a:pPr marL="0" indent="0">
              <a:buNone/>
            </a:pPr>
            <a:r>
              <a:rPr lang="ja-JP" altLang="en-US" dirty="0"/>
              <a:t>基本的にはユニークなモノ</a:t>
            </a:r>
            <a:endParaRPr lang="en-US" altLang="ja-JP" dirty="0"/>
          </a:p>
          <a:p>
            <a:pPr marL="457200" lvl="1" indent="0">
              <a:buNone/>
            </a:pPr>
            <a:r>
              <a:rPr kumimoji="1" lang="en-US" altLang="ja-JP" dirty="0"/>
              <a:t>IPv4</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32</a:t>
            </a:r>
            <a:r>
              <a:rPr kumimoji="1" lang="ja-JP" altLang="en-US" dirty="0"/>
              <a:t>乗個</a:t>
            </a:r>
            <a:r>
              <a:rPr kumimoji="1" lang="en-US" altLang="ja-JP" dirty="0"/>
              <a:t>(</a:t>
            </a:r>
            <a:r>
              <a:rPr kumimoji="1" lang="ja-JP" altLang="en-US" dirty="0"/>
              <a:t>約</a:t>
            </a:r>
            <a:r>
              <a:rPr kumimoji="1" lang="en-US" altLang="ja-JP" dirty="0"/>
              <a:t>42</a:t>
            </a:r>
            <a:r>
              <a:rPr kumimoji="1" lang="ja-JP" altLang="en-US" dirty="0"/>
              <a:t>億個</a:t>
            </a:r>
            <a:r>
              <a:rPr kumimoji="1" lang="en-US" altLang="ja-JP" dirty="0"/>
              <a:t>)</a:t>
            </a:r>
          </a:p>
          <a:p>
            <a:pPr marL="457200" lvl="1" indent="0">
              <a:buNone/>
            </a:pPr>
            <a:r>
              <a:rPr kumimoji="1" lang="en-US" altLang="ja-JP" dirty="0"/>
              <a:t>IPv6</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128</a:t>
            </a:r>
            <a:r>
              <a:rPr kumimoji="1" lang="ja-JP" altLang="en-US" dirty="0"/>
              <a:t>乗個</a:t>
            </a:r>
            <a:r>
              <a:rPr kumimoji="1" lang="en-US" altLang="ja-JP" dirty="0"/>
              <a:t>(</a:t>
            </a:r>
            <a:r>
              <a:rPr lang="ja-JP" altLang="en-US" dirty="0"/>
              <a:t>約</a:t>
            </a:r>
            <a:r>
              <a:rPr lang="en-US" altLang="ja-JP" dirty="0"/>
              <a:t>340</a:t>
            </a:r>
            <a:r>
              <a:rPr lang="ja-JP" altLang="en-US" dirty="0"/>
              <a:t>澗個）</a:t>
            </a:r>
            <a:endParaRPr kumimoji="1" lang="ja-JP" altLang="en-US" dirty="0"/>
          </a:p>
        </p:txBody>
      </p:sp>
      <p:grpSp>
        <p:nvGrpSpPr>
          <p:cNvPr id="7" name="グループ化 6">
            <a:extLst>
              <a:ext uri="{FF2B5EF4-FFF2-40B4-BE49-F238E27FC236}">
                <a16:creationId xmlns:a16="http://schemas.microsoft.com/office/drawing/2014/main" id="{3AAAAF55-BBB2-4A40-B647-1E79E9CFA273}"/>
              </a:ext>
            </a:extLst>
          </p:cNvPr>
          <p:cNvGrpSpPr/>
          <p:nvPr/>
        </p:nvGrpSpPr>
        <p:grpSpPr>
          <a:xfrm>
            <a:off x="3719736" y="1640737"/>
            <a:ext cx="4752528" cy="1029842"/>
            <a:chOff x="2195736" y="1512508"/>
            <a:chExt cx="4752528" cy="1029842"/>
          </a:xfrm>
        </p:grpSpPr>
        <p:sp>
          <p:nvSpPr>
            <p:cNvPr id="5" name="正方形/長方形 4">
              <a:extLst>
                <a:ext uri="{FF2B5EF4-FFF2-40B4-BE49-F238E27FC236}">
                  <a16:creationId xmlns:a16="http://schemas.microsoft.com/office/drawing/2014/main" id="{CD3DAB18-639A-4250-AFC5-341A6C209D20}"/>
                </a:ext>
              </a:extLst>
            </p:cNvPr>
            <p:cNvSpPr/>
            <p:nvPr/>
          </p:nvSpPr>
          <p:spPr>
            <a:xfrm>
              <a:off x="2195736" y="1512508"/>
              <a:ext cx="4752528" cy="102984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F6E56ED-06F2-47E2-A749-69E026E26CAB}"/>
                </a:ext>
              </a:extLst>
            </p:cNvPr>
            <p:cNvSpPr txBox="1"/>
            <p:nvPr/>
          </p:nvSpPr>
          <p:spPr>
            <a:xfrm>
              <a:off x="2517591" y="1611930"/>
              <a:ext cx="4108817" cy="830997"/>
            </a:xfrm>
            <a:prstGeom prst="rect">
              <a:avLst/>
            </a:prstGeom>
            <a:noFill/>
          </p:spPr>
          <p:txBody>
            <a:bodyPr wrap="none" rtlCol="0">
              <a:spAutoFit/>
            </a:bodyPr>
            <a:lstStyle/>
            <a:p>
              <a:r>
                <a:rPr lang="en-US" altLang="ja-JP" sz="4800" dirty="0">
                  <a:latin typeface="Tahoma" panose="020B0604030504040204" pitchFamily="34" charset="0"/>
                  <a:ea typeface="Tahoma" panose="020B0604030504040204" pitchFamily="34" charset="0"/>
                  <a:cs typeface="Tahoma" panose="020B0604030504040204" pitchFamily="34" charset="0"/>
                </a:rPr>
                <a:t>192.168.0.101</a:t>
              </a:r>
              <a:endParaRPr kumimoji="1" lang="ja-JP" altLang="en-US" sz="4800" dirty="0">
                <a:latin typeface="Tahoma" panose="020B0604030504040204" pitchFamily="34" charset="0"/>
                <a:cs typeface="Tahoma" panose="020B0604030504040204" pitchFamily="34" charset="0"/>
              </a:endParaRPr>
            </a:p>
          </p:txBody>
        </p:sp>
      </p:gr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21</a:t>
            </a:fld>
            <a:endParaRPr kumimoji="1" lang="ja-JP" altLang="en-US"/>
          </a:p>
        </p:txBody>
      </p:sp>
    </p:spTree>
    <p:extLst>
      <p:ext uri="{BB962C8B-B14F-4D97-AF65-F5344CB8AC3E}">
        <p14:creationId xmlns:p14="http://schemas.microsoft.com/office/powerpoint/2010/main" val="20520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p>
        </p:txBody>
      </p:sp>
      <p:sp>
        <p:nvSpPr>
          <p:cNvPr id="3" name="コンテンツ プレースホルダー 2"/>
          <p:cNvSpPr>
            <a:spLocks noGrp="1"/>
          </p:cNvSpPr>
          <p:nvPr>
            <p:ph idx="1"/>
          </p:nvPr>
        </p:nvSpPr>
        <p:spPr>
          <a:xfrm>
            <a:off x="933450" y="4276725"/>
            <a:ext cx="10515600" cy="2657475"/>
          </a:xfrm>
        </p:spPr>
        <p:txBody>
          <a:bodyPr>
            <a:normAutofit lnSpcReduction="10000"/>
          </a:bodyPr>
          <a:lstStyle/>
          <a:p>
            <a:pPr marL="514350" indent="-514350">
              <a:buFont typeface="+mj-lt"/>
              <a:buAutoNum type="arabicPeriod"/>
            </a:pPr>
            <a:r>
              <a:rPr kumimoji="1" lang="en-US" altLang="ja-JP" sz="2800" dirty="0"/>
              <a:t>XAMPP</a:t>
            </a:r>
            <a:r>
              <a:rPr kumimoji="1" lang="ja-JP" altLang="en-US" sz="2800" dirty="0"/>
              <a:t>コンソールから</a:t>
            </a:r>
            <a:r>
              <a:rPr kumimoji="1" lang="en-US" altLang="ja-JP" sz="2800" dirty="0"/>
              <a:t>shell</a:t>
            </a:r>
            <a:r>
              <a:rPr kumimoji="1" lang="ja-JP" altLang="en-US" sz="2800" dirty="0"/>
              <a:t>を起動</a:t>
            </a:r>
            <a:endParaRPr kumimoji="1" lang="en-US" altLang="ja-JP" sz="2800" dirty="0"/>
          </a:p>
          <a:p>
            <a:pPr marL="514350" indent="-514350">
              <a:buFont typeface="+mj-lt"/>
              <a:buAutoNum type="arabicPeriod"/>
            </a:pPr>
            <a:r>
              <a:rPr lang="ja-JP" altLang="en-US" sz="2800" dirty="0"/>
              <a:t>起動後「</a:t>
            </a:r>
            <a:r>
              <a:rPr lang="en-US" altLang="ja-JP" sz="2800" dirty="0" err="1"/>
              <a:t>chcp</a:t>
            </a:r>
            <a:r>
              <a:rPr lang="en-US" altLang="ja-JP" sz="2800" dirty="0"/>
              <a:t> 65001</a:t>
            </a:r>
            <a:r>
              <a:rPr lang="ja-JP" altLang="en-US" sz="2800" dirty="0"/>
              <a:t>」を入力</a:t>
            </a:r>
            <a:r>
              <a:rPr lang="en-US" altLang="ja-JP" sz="2800" dirty="0"/>
              <a:t>(</a:t>
            </a:r>
            <a:r>
              <a:rPr lang="en-US" altLang="ja-JP" sz="2800" dirty="0" err="1"/>
              <a:t>cmd</a:t>
            </a:r>
            <a:r>
              <a:rPr lang="ja-JP" altLang="en-US" sz="2800" dirty="0"/>
              <a:t>の文字コード変更</a:t>
            </a:r>
            <a:r>
              <a:rPr lang="en-US" altLang="ja-JP" sz="2800" dirty="0"/>
              <a:t>)</a:t>
            </a:r>
          </a:p>
          <a:p>
            <a:pPr marL="514350" indent="-514350">
              <a:buFont typeface="+mj-lt"/>
              <a:buAutoNum type="arabicPeriod"/>
            </a:pPr>
            <a:r>
              <a:rPr lang="ja-JP" altLang="en-US" sz="2800" dirty="0"/>
              <a:t>「</a:t>
            </a:r>
            <a:r>
              <a:rPr lang="en-US" altLang="ja-JP" sz="2800" dirty="0" err="1"/>
              <a:t>mysql</a:t>
            </a:r>
            <a:r>
              <a:rPr lang="en-US" altLang="ja-JP" sz="2800" dirty="0"/>
              <a:t>\bin\mysql.exe -u root -p</a:t>
            </a:r>
            <a:r>
              <a:rPr lang="ja-JP" altLang="en-US" sz="2800" dirty="0"/>
              <a:t>」と入力</a:t>
            </a:r>
            <a:endParaRPr lang="en-US" altLang="ja-JP" sz="2800" dirty="0"/>
          </a:p>
          <a:p>
            <a:pPr marL="514350" indent="-514350">
              <a:buFont typeface="+mj-lt"/>
              <a:buAutoNum type="arabicPeriod"/>
            </a:pPr>
            <a:r>
              <a:rPr lang="en-US" altLang="ja-JP" sz="2800" dirty="0"/>
              <a:t>【Enter password:】</a:t>
            </a:r>
            <a:r>
              <a:rPr lang="ja-JP" altLang="en-US" sz="2800" dirty="0"/>
              <a:t>と表示されるがそのままエンターキーを押す</a:t>
            </a:r>
            <a:endParaRPr lang="en-US" altLang="ja-JP" sz="2800" dirty="0"/>
          </a:p>
          <a:p>
            <a:pPr marL="514350" indent="-514350">
              <a:buFont typeface="+mj-lt"/>
              <a:buAutoNum type="arabicPeriod"/>
            </a:pPr>
            <a:r>
              <a:rPr lang="ja-JP" altLang="en-US" sz="2800" dirty="0"/>
              <a:t>右の画像のようになれば起動完了</a:t>
            </a:r>
            <a:endParaRPr kumimoji="1" lang="ja-JP" altLang="en-US" sz="2800" dirty="0"/>
          </a:p>
        </p:txBody>
      </p:sp>
      <p:grpSp>
        <p:nvGrpSpPr>
          <p:cNvPr id="6" name="グループ化 5"/>
          <p:cNvGrpSpPr/>
          <p:nvPr/>
        </p:nvGrpSpPr>
        <p:grpSpPr>
          <a:xfrm>
            <a:off x="933450" y="1147083"/>
            <a:ext cx="4171986" cy="2710542"/>
            <a:chOff x="3152775" y="1217613"/>
            <a:chExt cx="3983456" cy="2588054"/>
          </a:xfrm>
        </p:grpSpPr>
        <p:pic>
          <p:nvPicPr>
            <p:cNvPr id="4" name="図 3"/>
            <p:cNvPicPr>
              <a:picLocks noChangeAspect="1"/>
            </p:cNvPicPr>
            <p:nvPr/>
          </p:nvPicPr>
          <p:blipFill>
            <a:blip r:embed="rId3"/>
            <a:stretch>
              <a:fillRect/>
            </a:stretch>
          </p:blipFill>
          <p:spPr>
            <a:xfrm>
              <a:off x="3152775" y="1217613"/>
              <a:ext cx="3983456" cy="2588054"/>
            </a:xfrm>
            <a:prstGeom prst="rect">
              <a:avLst/>
            </a:prstGeom>
          </p:spPr>
        </p:pic>
        <p:sp>
          <p:nvSpPr>
            <p:cNvPr id="5" name="正方形/長方形 4">
              <a:extLst>
                <a:ext uri="{FF2B5EF4-FFF2-40B4-BE49-F238E27FC236}">
                  <a16:creationId xmlns:a16="http://schemas.microsoft.com/office/drawing/2014/main" id="{04626308-1C07-46DA-B1AF-36CADA11C676}"/>
                </a:ext>
              </a:extLst>
            </p:cNvPr>
            <p:cNvSpPr/>
            <p:nvPr/>
          </p:nvSpPr>
          <p:spPr>
            <a:xfrm>
              <a:off x="6629400" y="1802605"/>
              <a:ext cx="459581" cy="138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rotWithShape="1">
          <a:blip r:embed="rId4"/>
          <a:srcRect r="13376" b="30444"/>
          <a:stretch/>
        </p:blipFill>
        <p:spPr>
          <a:xfrm>
            <a:off x="5615356" y="1147083"/>
            <a:ext cx="5833694" cy="2710542"/>
          </a:xfrm>
          <a:prstGeom prst="rect">
            <a:avLst/>
          </a:prstGeom>
        </p:spPr>
      </p:pic>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210</a:t>
            </a:fld>
            <a:endParaRPr kumimoji="1" lang="ja-JP" altLang="en-US"/>
          </a:p>
        </p:txBody>
      </p:sp>
    </p:spTree>
    <p:extLst>
      <p:ext uri="{BB962C8B-B14F-4D97-AF65-F5344CB8AC3E}">
        <p14:creationId xmlns:p14="http://schemas.microsoft.com/office/powerpoint/2010/main" val="4221824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データベースの作成</a:t>
            </a:r>
          </a:p>
        </p:txBody>
      </p:sp>
      <p:sp>
        <p:nvSpPr>
          <p:cNvPr id="3" name="コンテンツ プレースホルダー 2"/>
          <p:cNvSpPr>
            <a:spLocks noGrp="1"/>
          </p:cNvSpPr>
          <p:nvPr>
            <p:ph idx="1"/>
          </p:nvPr>
        </p:nvSpPr>
        <p:spPr>
          <a:xfrm>
            <a:off x="1384738" y="1299513"/>
            <a:ext cx="4406462" cy="592349"/>
          </a:xfrm>
        </p:spPr>
        <p:txBody>
          <a:bodyPr>
            <a:normAutofit fontScale="92500" lnSpcReduction="20000"/>
          </a:bodyPr>
          <a:lstStyle/>
          <a:p>
            <a:pPr marL="0" indent="0">
              <a:buNone/>
            </a:pPr>
            <a:r>
              <a:rPr kumimoji="1" lang="ja-JP" altLang="en-US" dirty="0"/>
              <a:t>データベースは</a:t>
            </a:r>
            <a:endParaRPr kumimoji="1" lang="en-US" altLang="ja-JP" dirty="0"/>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211</a:t>
            </a:fld>
            <a:endParaRPr kumimoji="1" lang="ja-JP" altLang="en-US"/>
          </a:p>
        </p:txBody>
      </p:sp>
      <p:grpSp>
        <p:nvGrpSpPr>
          <p:cNvPr id="10" name="グループ化 9"/>
          <p:cNvGrpSpPr/>
          <p:nvPr/>
        </p:nvGrpSpPr>
        <p:grpSpPr>
          <a:xfrm>
            <a:off x="2228850" y="1969786"/>
            <a:ext cx="7734300" cy="688491"/>
            <a:chOff x="1390650" y="3045309"/>
            <a:chExt cx="8343900" cy="800720"/>
          </a:xfrm>
        </p:grpSpPr>
        <p:sp>
          <p:nvSpPr>
            <p:cNvPr id="11" name="正方形/長方形 6"/>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CREATE DATABASE </a:t>
              </a:r>
              <a:r>
                <a:rPr lang="ja-JP" altLang="en-US" dirty="0">
                  <a:solidFill>
                    <a:srgbClr val="FF0000"/>
                  </a:solidFill>
                  <a:latin typeface="Tahoma" panose="020B0604030504040204" pitchFamily="34" charset="0"/>
                  <a:cs typeface="Tahoma" panose="020B0604030504040204" pitchFamily="34" charset="0"/>
                </a:rPr>
                <a:t>データベース名</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13" name="コンテンツ プレースホルダー 2"/>
          <p:cNvSpPr txBox="1">
            <a:spLocks/>
          </p:cNvSpPr>
          <p:nvPr/>
        </p:nvSpPr>
        <p:spPr>
          <a:xfrm>
            <a:off x="7249511" y="2804034"/>
            <a:ext cx="4406461" cy="59234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によって作成できる。</a:t>
            </a:r>
            <a:endParaRPr lang="en-US" altLang="ja-JP" dirty="0"/>
          </a:p>
        </p:txBody>
      </p:sp>
      <p:sp>
        <p:nvSpPr>
          <p:cNvPr id="14" name="コンテンツ プレースホルダー 2"/>
          <p:cNvSpPr txBox="1">
            <a:spLocks/>
          </p:cNvSpPr>
          <p:nvPr/>
        </p:nvSpPr>
        <p:spPr>
          <a:xfrm>
            <a:off x="1384738" y="3753148"/>
            <a:ext cx="10040007" cy="1363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同じ名前のデータベースが存在する場合などは</a:t>
            </a:r>
            <a:r>
              <a:rPr lang="en-US" altLang="ja-JP" dirty="0"/>
              <a:t/>
            </a:r>
            <a:br>
              <a:rPr lang="en-US" altLang="ja-JP" dirty="0"/>
            </a:br>
            <a:r>
              <a:rPr lang="ja-JP" altLang="en-US" dirty="0"/>
              <a:t>作成できない。</a:t>
            </a:r>
            <a:endParaRPr lang="en-US" altLang="ja-JP" dirty="0"/>
          </a:p>
        </p:txBody>
      </p:sp>
      <p:grpSp>
        <p:nvGrpSpPr>
          <p:cNvPr id="15" name="グループ化 14"/>
          <p:cNvGrpSpPr/>
          <p:nvPr/>
        </p:nvGrpSpPr>
        <p:grpSpPr>
          <a:xfrm>
            <a:off x="1384738" y="5688782"/>
            <a:ext cx="5853605" cy="688491"/>
            <a:chOff x="1390650" y="3045309"/>
            <a:chExt cx="8343900" cy="800720"/>
          </a:xfrm>
        </p:grpSpPr>
        <p:sp>
          <p:nvSpPr>
            <p:cNvPr id="16" name="正方形/長方形 6"/>
            <p:cNvSpPr/>
            <p:nvPr/>
          </p:nvSpPr>
          <p:spPr>
            <a:xfrm>
              <a:off x="1390650" y="3045309"/>
              <a:ext cx="8343900"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CREATE DATABASE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phptest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18" name="コンテンツ プレースホルダー 2"/>
          <p:cNvSpPr txBox="1">
            <a:spLocks/>
          </p:cNvSpPr>
          <p:nvPr/>
        </p:nvSpPr>
        <p:spPr>
          <a:xfrm>
            <a:off x="7249511" y="5727532"/>
            <a:ext cx="2094186" cy="75674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を入力。</a:t>
            </a:r>
            <a:endParaRPr lang="en-US" altLang="ja-JP" dirty="0"/>
          </a:p>
        </p:txBody>
      </p:sp>
    </p:spTree>
    <p:extLst>
      <p:ext uri="{BB962C8B-B14F-4D97-AF65-F5344CB8AC3E}">
        <p14:creationId xmlns:p14="http://schemas.microsoft.com/office/powerpoint/2010/main" val="6851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データベースの選択</a:t>
            </a:r>
            <a:endParaRPr kumimoji="1" lang="ja-JP" altLang="en-US" dirty="0"/>
          </a:p>
        </p:txBody>
      </p:sp>
      <p:sp>
        <p:nvSpPr>
          <p:cNvPr id="3" name="コンテンツ プレースホルダー 2"/>
          <p:cNvSpPr>
            <a:spLocks noGrp="1"/>
          </p:cNvSpPr>
          <p:nvPr>
            <p:ph idx="1"/>
          </p:nvPr>
        </p:nvSpPr>
        <p:spPr>
          <a:xfrm>
            <a:off x="133123" y="1255080"/>
            <a:ext cx="7378262" cy="756747"/>
          </a:xfrm>
        </p:spPr>
        <p:txBody>
          <a:bodyPr/>
          <a:lstStyle/>
          <a:p>
            <a:pPr marL="0" indent="0">
              <a:buNone/>
            </a:pPr>
            <a:r>
              <a:rPr lang="ja-JP" altLang="en-US" dirty="0"/>
              <a:t>使用するデータベースを選択するには</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212</a:t>
            </a:fld>
            <a:endParaRPr kumimoji="1" lang="ja-JP" altLang="en-US"/>
          </a:p>
        </p:txBody>
      </p:sp>
      <p:grpSp>
        <p:nvGrpSpPr>
          <p:cNvPr id="5" name="グループ化 4"/>
          <p:cNvGrpSpPr/>
          <p:nvPr/>
        </p:nvGrpSpPr>
        <p:grpSpPr>
          <a:xfrm>
            <a:off x="3936453" y="2040773"/>
            <a:ext cx="4319094" cy="688491"/>
            <a:chOff x="1390650" y="3045309"/>
            <a:chExt cx="8343901" cy="800720"/>
          </a:xfrm>
        </p:grpSpPr>
        <p:sp>
          <p:nvSpPr>
            <p:cNvPr id="6" name="正方形/長方形 6"/>
            <p:cNvSpPr/>
            <p:nvPr/>
          </p:nvSpPr>
          <p:spPr>
            <a:xfrm>
              <a:off x="1390650" y="3045309"/>
              <a:ext cx="8343901"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94674"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USE </a:t>
              </a:r>
              <a:r>
                <a:rPr lang="ja-JP" altLang="en-US" dirty="0">
                  <a:solidFill>
                    <a:srgbClr val="FF0000"/>
                  </a:solidFill>
                  <a:latin typeface="Tahoma" panose="020B0604030504040204" pitchFamily="34" charset="0"/>
                  <a:cs typeface="Tahoma" panose="020B0604030504040204" pitchFamily="34" charset="0"/>
                </a:rPr>
                <a:t>データベース名</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grpSp>
        <p:nvGrpSpPr>
          <p:cNvPr id="8" name="グループ化 7"/>
          <p:cNvGrpSpPr/>
          <p:nvPr/>
        </p:nvGrpSpPr>
        <p:grpSpPr>
          <a:xfrm>
            <a:off x="796261" y="4761867"/>
            <a:ext cx="3047343" cy="688491"/>
            <a:chOff x="1390650" y="3045309"/>
            <a:chExt cx="8343900" cy="800720"/>
          </a:xfrm>
        </p:grpSpPr>
        <p:sp>
          <p:nvSpPr>
            <p:cNvPr id="9" name="正方形/長方形 6"/>
            <p:cNvSpPr/>
            <p:nvPr/>
          </p:nvSpPr>
          <p:spPr>
            <a:xfrm>
              <a:off x="1390650" y="3045309"/>
              <a:ext cx="8343900"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0"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USE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phptest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11" name="コンテンツ プレースホルダー 2"/>
          <p:cNvSpPr txBox="1">
            <a:spLocks/>
          </p:cNvSpPr>
          <p:nvPr/>
        </p:nvSpPr>
        <p:spPr>
          <a:xfrm>
            <a:off x="4069576" y="4761867"/>
            <a:ext cx="1769579" cy="75674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を入力</a:t>
            </a:r>
            <a:endParaRPr lang="en-US" altLang="ja-JP" dirty="0"/>
          </a:p>
        </p:txBody>
      </p:sp>
    </p:spTree>
    <p:extLst>
      <p:ext uri="{BB962C8B-B14F-4D97-AF65-F5344CB8AC3E}">
        <p14:creationId xmlns:p14="http://schemas.microsoft.com/office/powerpoint/2010/main" val="25222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テーブルの作成</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213</a:t>
            </a:fld>
            <a:endParaRPr kumimoji="1" lang="ja-JP" altLang="en-US"/>
          </a:p>
        </p:txBody>
      </p:sp>
      <p:sp>
        <p:nvSpPr>
          <p:cNvPr id="5" name="コンテンツ プレースホルダー 2"/>
          <p:cNvSpPr>
            <a:spLocks noGrp="1"/>
          </p:cNvSpPr>
          <p:nvPr>
            <p:ph idx="1"/>
          </p:nvPr>
        </p:nvSpPr>
        <p:spPr>
          <a:xfrm>
            <a:off x="469900" y="1358901"/>
            <a:ext cx="11442700" cy="647700"/>
          </a:xfrm>
        </p:spPr>
        <p:txBody>
          <a:bodyPr>
            <a:normAutofit/>
          </a:bodyPr>
          <a:lstStyle/>
          <a:p>
            <a:pPr marL="0" indent="0">
              <a:lnSpc>
                <a:spcPct val="100000"/>
              </a:lnSpc>
              <a:buNone/>
            </a:pPr>
            <a:r>
              <a:rPr lang="ja-JP" altLang="en-US" dirty="0"/>
              <a:t>テーブルを作る前に以下の項目について考える必要がある</a:t>
            </a:r>
            <a:endParaRPr lang="en-US" altLang="ja-JP" dirty="0"/>
          </a:p>
          <a:p>
            <a:pPr marL="742950" indent="-742950">
              <a:buFont typeface="+mj-lt"/>
              <a:buAutoNum type="arabicPeriod"/>
            </a:pPr>
            <a:endParaRPr kumimoji="1" lang="ja-JP" altLang="en-US" dirty="0"/>
          </a:p>
        </p:txBody>
      </p:sp>
      <p:sp>
        <p:nvSpPr>
          <p:cNvPr id="6" name="コンテンツ プレースホルダー 2"/>
          <p:cNvSpPr txBox="1">
            <a:spLocks/>
          </p:cNvSpPr>
          <p:nvPr/>
        </p:nvSpPr>
        <p:spPr>
          <a:xfrm>
            <a:off x="469900" y="2781300"/>
            <a:ext cx="5184666" cy="21060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742950" indent="-742950">
              <a:lnSpc>
                <a:spcPct val="100000"/>
              </a:lnSpc>
              <a:buFont typeface="+mj-lt"/>
              <a:buAutoNum type="arabicPeriod"/>
            </a:pPr>
            <a:r>
              <a:rPr lang="ja-JP" altLang="en-US" dirty="0"/>
              <a:t>テーブルの正規化</a:t>
            </a:r>
            <a:endParaRPr lang="en-US" altLang="ja-JP" dirty="0"/>
          </a:p>
          <a:p>
            <a:pPr marL="742950" indent="-742950">
              <a:lnSpc>
                <a:spcPct val="100000"/>
              </a:lnSpc>
              <a:buFont typeface="+mj-lt"/>
              <a:buAutoNum type="arabicPeriod"/>
            </a:pPr>
            <a:r>
              <a:rPr lang="ja-JP" altLang="en-US" dirty="0"/>
              <a:t>カラムのデータ型</a:t>
            </a:r>
            <a:endParaRPr lang="en-US" altLang="ja-JP" dirty="0"/>
          </a:p>
          <a:p>
            <a:pPr marL="742950" indent="-742950">
              <a:lnSpc>
                <a:spcPct val="100000"/>
              </a:lnSpc>
              <a:buFont typeface="+mj-lt"/>
              <a:buAutoNum type="arabicPeriod"/>
            </a:pPr>
            <a:r>
              <a:rPr lang="ja-JP" altLang="en-US" dirty="0"/>
              <a:t>テーブルの制約</a:t>
            </a:r>
          </a:p>
        </p:txBody>
      </p:sp>
    </p:spTree>
    <p:extLst>
      <p:ext uri="{BB962C8B-B14F-4D97-AF65-F5344CB8AC3E}">
        <p14:creationId xmlns:p14="http://schemas.microsoft.com/office/powerpoint/2010/main" val="16981036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正規化</a:t>
            </a:r>
          </a:p>
        </p:txBody>
      </p:sp>
      <p:sp>
        <p:nvSpPr>
          <p:cNvPr id="3" name="コンテンツ プレースホルダー 2"/>
          <p:cNvSpPr>
            <a:spLocks noGrp="1"/>
          </p:cNvSpPr>
          <p:nvPr>
            <p:ph idx="1"/>
          </p:nvPr>
        </p:nvSpPr>
        <p:spPr>
          <a:xfrm>
            <a:off x="720969" y="1393582"/>
            <a:ext cx="11078308" cy="2914649"/>
          </a:xfrm>
        </p:spPr>
        <p:txBody>
          <a:bodyPr/>
          <a:lstStyle/>
          <a:p>
            <a:pPr marL="0" indent="0">
              <a:buNone/>
            </a:pPr>
            <a:r>
              <a:rPr kumimoji="1" lang="ja-JP" altLang="en-US" dirty="0"/>
              <a:t>データの矛盾や無駄（重複）を無くし、</a:t>
            </a:r>
            <a:r>
              <a:rPr kumimoji="1" lang="en-US" altLang="ja-JP" dirty="0"/>
              <a:t/>
            </a:r>
            <a:br>
              <a:rPr kumimoji="1" lang="en-US" altLang="ja-JP" dirty="0"/>
            </a:br>
            <a:r>
              <a:rPr kumimoji="1" lang="ja-JP" altLang="en-US" dirty="0"/>
              <a:t>整合性を持ったデータベースを設計すること。</a:t>
            </a:r>
            <a:endParaRPr lang="en-US" altLang="ja-JP" dirty="0"/>
          </a:p>
          <a:p>
            <a:pPr marL="0" indent="0">
              <a:buNone/>
            </a:pPr>
            <a:r>
              <a:rPr lang="ja-JP" altLang="en-US" dirty="0"/>
              <a:t>段階として</a:t>
            </a:r>
            <a:r>
              <a:rPr kumimoji="1" lang="ja-JP" altLang="en-US" dirty="0"/>
              <a:t>第</a:t>
            </a:r>
            <a:r>
              <a:rPr kumimoji="1" lang="en-US" altLang="ja-JP" dirty="0"/>
              <a:t>1</a:t>
            </a:r>
            <a:r>
              <a:rPr kumimoji="1" lang="ja-JP" altLang="en-US" dirty="0"/>
              <a:t>正規化～第</a:t>
            </a:r>
            <a:r>
              <a:rPr kumimoji="1" lang="en-US" altLang="ja-JP" dirty="0"/>
              <a:t>5</a:t>
            </a:r>
            <a:r>
              <a:rPr kumimoji="1" lang="ja-JP" altLang="en-US" dirty="0"/>
              <a:t>正規化などがあるが</a:t>
            </a:r>
            <a:r>
              <a:rPr kumimoji="1" lang="en-US" altLang="ja-JP" dirty="0"/>
              <a:t/>
            </a:r>
            <a:br>
              <a:rPr kumimoji="1" lang="en-US" altLang="ja-JP" dirty="0"/>
            </a:br>
            <a:r>
              <a:rPr kumimoji="1" lang="ja-JP" altLang="en-US" dirty="0"/>
              <a:t>一般的には</a:t>
            </a:r>
            <a:r>
              <a:rPr lang="ja-JP" altLang="en-US" dirty="0"/>
              <a:t>第</a:t>
            </a:r>
            <a:r>
              <a:rPr lang="en-US" altLang="ja-JP" dirty="0"/>
              <a:t>1</a:t>
            </a:r>
            <a:r>
              <a:rPr lang="ja-JP" altLang="en-US" dirty="0"/>
              <a:t>正規化～第</a:t>
            </a:r>
            <a:r>
              <a:rPr lang="en-US" altLang="ja-JP" dirty="0"/>
              <a:t>3</a:t>
            </a:r>
            <a:r>
              <a:rPr lang="ja-JP" altLang="en-US" dirty="0"/>
              <a:t>正規化までが使用される。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214</a:t>
            </a:fld>
            <a:endParaRPr kumimoji="1" lang="ja-JP" altLang="en-US"/>
          </a:p>
        </p:txBody>
      </p:sp>
    </p:spTree>
    <p:extLst>
      <p:ext uri="{BB962C8B-B14F-4D97-AF65-F5344CB8AC3E}">
        <p14:creationId xmlns:p14="http://schemas.microsoft.com/office/powerpoint/2010/main" val="29217896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非正規形</a:t>
            </a:r>
          </a:p>
        </p:txBody>
      </p:sp>
      <p:sp>
        <p:nvSpPr>
          <p:cNvPr id="3" name="コンテンツ プレースホルダー 2"/>
          <p:cNvSpPr>
            <a:spLocks noGrp="1"/>
          </p:cNvSpPr>
          <p:nvPr>
            <p:ph idx="1"/>
          </p:nvPr>
        </p:nvSpPr>
        <p:spPr>
          <a:xfrm>
            <a:off x="1011355" y="3833774"/>
            <a:ext cx="10178322" cy="1594569"/>
          </a:xfrm>
        </p:spPr>
        <p:txBody>
          <a:bodyPr/>
          <a:lstStyle/>
          <a:p>
            <a:pPr marL="0" indent="0">
              <a:buNone/>
            </a:pPr>
            <a:r>
              <a:rPr kumimoji="1" lang="ja-JP" altLang="en-US" dirty="0"/>
              <a:t>正規化が全く行われておらず、繰り返し項目などが</a:t>
            </a:r>
            <a:r>
              <a:rPr kumimoji="1" lang="en-US" altLang="ja-JP" dirty="0"/>
              <a:t/>
            </a:r>
            <a:br>
              <a:rPr kumimoji="1" lang="en-US" altLang="ja-JP" dirty="0"/>
            </a:br>
            <a:r>
              <a:rPr kumimoji="1" lang="ja-JP" altLang="en-US" dirty="0"/>
              <a:t>存在するようなテーブル。</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215</a:t>
            </a:fld>
            <a:endParaRPr kumimoji="1" lang="ja-JP" altLang="en-US"/>
          </a:p>
        </p:txBody>
      </p:sp>
      <p:pic>
        <p:nvPicPr>
          <p:cNvPr id="2052" name="Picture 4" descr="æ­£è¦åã®äºä¾ï¼éæ­£è¦ãã¼ã¿ï¼"/>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65906" y="1629103"/>
            <a:ext cx="10916651" cy="12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7266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第</a:t>
            </a:r>
            <a:r>
              <a:rPr kumimoji="1" lang="en-US" altLang="ja-JP" dirty="0"/>
              <a:t>1</a:t>
            </a:r>
            <a:r>
              <a:rPr kumimoji="1" lang="ja-JP" altLang="en-US" dirty="0"/>
              <a:t>正規化</a:t>
            </a:r>
          </a:p>
        </p:txBody>
      </p:sp>
      <p:sp>
        <p:nvSpPr>
          <p:cNvPr id="3" name="コンテンツ プレースホルダー 2"/>
          <p:cNvSpPr>
            <a:spLocks noGrp="1"/>
          </p:cNvSpPr>
          <p:nvPr>
            <p:ph idx="1"/>
          </p:nvPr>
        </p:nvSpPr>
        <p:spPr>
          <a:xfrm>
            <a:off x="457200" y="5040619"/>
            <a:ext cx="11277600" cy="1817381"/>
          </a:xfrm>
        </p:spPr>
        <p:txBody>
          <a:bodyPr>
            <a:normAutofit/>
          </a:bodyPr>
          <a:lstStyle/>
          <a:p>
            <a:pPr marL="0" indent="0">
              <a:buNone/>
            </a:pPr>
            <a:r>
              <a:rPr kumimoji="1" lang="ja-JP" altLang="en-US" dirty="0"/>
              <a:t>非正規形から反復の削除を行う。商品名</a:t>
            </a:r>
            <a:r>
              <a:rPr lang="ja-JP" altLang="en-US" dirty="0"/>
              <a:t>・数量・単価が</a:t>
            </a:r>
            <a:r>
              <a:rPr lang="en-US" altLang="ja-JP" dirty="0"/>
              <a:t/>
            </a:r>
            <a:br>
              <a:rPr lang="en-US" altLang="ja-JP" dirty="0"/>
            </a:br>
            <a:r>
              <a:rPr lang="ja-JP" altLang="en-US" dirty="0"/>
              <a:t>列の繰り返しになっていたため、行の繰り返しへと変更した。</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216</a:t>
            </a:fld>
            <a:endParaRPr kumimoji="1" lang="ja-JP" altLang="en-US"/>
          </a:p>
        </p:txBody>
      </p:sp>
      <p:pic>
        <p:nvPicPr>
          <p:cNvPr id="3074" name="Picture 2" descr="æ­£è¦åã®äºä¾ï¼ç¬¬ä¸æ­£è¦åï¼"/>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10626" y="2375808"/>
            <a:ext cx="9170747"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æ­£è¦åã®äºä¾ï¼éæ­£è¦ãã¼ã¿ï¼"/>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89549" y="983851"/>
            <a:ext cx="10916651" cy="120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4441371" y="974644"/>
            <a:ext cx="7064829" cy="1211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9050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第</a:t>
            </a:r>
            <a:r>
              <a:rPr kumimoji="1" lang="en-US" altLang="ja-JP" dirty="0"/>
              <a:t>2</a:t>
            </a:r>
            <a:r>
              <a:rPr lang="ja-JP" altLang="en-US" dirty="0"/>
              <a:t>正規化</a:t>
            </a:r>
            <a:endParaRPr kumimoji="1" lang="ja-JP" altLang="en-US" dirty="0"/>
          </a:p>
        </p:txBody>
      </p:sp>
      <p:sp>
        <p:nvSpPr>
          <p:cNvPr id="3" name="コンテンツ プレースホルダー 2"/>
          <p:cNvSpPr>
            <a:spLocks noGrp="1"/>
          </p:cNvSpPr>
          <p:nvPr>
            <p:ph idx="1"/>
          </p:nvPr>
        </p:nvSpPr>
        <p:spPr>
          <a:xfrm>
            <a:off x="239150" y="4220306"/>
            <a:ext cx="11952849" cy="2475916"/>
          </a:xfrm>
        </p:spPr>
        <p:txBody>
          <a:bodyPr>
            <a:normAutofit lnSpcReduction="10000"/>
          </a:bodyPr>
          <a:lstStyle/>
          <a:p>
            <a:pPr marL="0" indent="0">
              <a:buNone/>
            </a:pPr>
            <a:r>
              <a:rPr kumimoji="1" lang="ja-JP" altLang="en-US" dirty="0"/>
              <a:t>第</a:t>
            </a:r>
            <a:r>
              <a:rPr kumimoji="1" lang="en-US" altLang="ja-JP" dirty="0"/>
              <a:t>1</a:t>
            </a:r>
            <a:r>
              <a:rPr kumimoji="1" lang="ja-JP" altLang="en-US" dirty="0"/>
              <a:t>正規形を見ると伝票番号・顧客名・商品名により</a:t>
            </a:r>
            <a:r>
              <a:rPr kumimoji="1" lang="en-US" altLang="ja-JP" dirty="0"/>
              <a:t/>
            </a:r>
            <a:br>
              <a:rPr kumimoji="1" lang="en-US" altLang="ja-JP" dirty="0"/>
            </a:br>
            <a:r>
              <a:rPr kumimoji="1" lang="ja-JP" altLang="en-US" dirty="0"/>
              <a:t>レコードの特定ができることがわかる。</a:t>
            </a:r>
            <a:endParaRPr kumimoji="1" lang="en-US" altLang="ja-JP" dirty="0"/>
          </a:p>
          <a:p>
            <a:pPr marL="0" indent="0">
              <a:buNone/>
            </a:pPr>
            <a:r>
              <a:rPr lang="ja-JP" altLang="en-US" dirty="0"/>
              <a:t>この中でカラムが</a:t>
            </a:r>
            <a:r>
              <a:rPr lang="en-US" altLang="ja-JP" dirty="0"/>
              <a:t>3</a:t>
            </a:r>
            <a:r>
              <a:rPr lang="ja-JP" altLang="en-US" dirty="0"/>
              <a:t>つ揃わなくても確定できるカラム</a:t>
            </a:r>
            <a:r>
              <a:rPr lang="en-US" altLang="ja-JP" dirty="0"/>
              <a:t/>
            </a:r>
            <a:br>
              <a:rPr lang="en-US" altLang="ja-JP" dirty="0"/>
            </a:br>
            <a:r>
              <a:rPr lang="ja-JP" altLang="en-US" dirty="0"/>
              <a:t>（</a:t>
            </a:r>
            <a:r>
              <a:rPr lang="ja-JP" altLang="en-US" dirty="0">
                <a:solidFill>
                  <a:srgbClr val="FF0000"/>
                </a:solidFill>
              </a:rPr>
              <a:t>部分関数従属</a:t>
            </a:r>
            <a:r>
              <a:rPr lang="ja-JP" altLang="en-US" dirty="0"/>
              <a:t>）を分離させる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217</a:t>
            </a:fld>
            <a:endParaRPr kumimoji="1" lang="ja-JP" altLang="en-US"/>
          </a:p>
        </p:txBody>
      </p:sp>
      <p:pic>
        <p:nvPicPr>
          <p:cNvPr id="5" name="Picture 2" descr="æ­£è¦åã®äºä¾ï¼ç¬¬ä¸æ­£è¦åï¼"/>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13010" y="1275844"/>
            <a:ext cx="9195007" cy="254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p:cNvSpPr/>
          <p:nvPr/>
        </p:nvSpPr>
        <p:spPr>
          <a:xfrm>
            <a:off x="1513011" y="1275844"/>
            <a:ext cx="1357246" cy="348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27258" y="1275843"/>
            <a:ext cx="1357246" cy="348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741505" y="1275842"/>
            <a:ext cx="1357246" cy="348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334753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第</a:t>
            </a:r>
            <a:r>
              <a:rPr lang="en-US" altLang="ja-JP" dirty="0"/>
              <a:t>2</a:t>
            </a:r>
            <a:r>
              <a:rPr lang="ja-JP" altLang="en-US" dirty="0"/>
              <a:t>正規化</a:t>
            </a:r>
            <a:endParaRPr kumimoji="1" lang="ja-JP" altLang="en-US" dirty="0"/>
          </a:p>
        </p:txBody>
      </p:sp>
      <p:sp>
        <p:nvSpPr>
          <p:cNvPr id="3" name="コンテンツ プレースホルダー 2"/>
          <p:cNvSpPr>
            <a:spLocks noGrp="1"/>
          </p:cNvSpPr>
          <p:nvPr>
            <p:ph idx="1"/>
          </p:nvPr>
        </p:nvSpPr>
        <p:spPr>
          <a:xfrm>
            <a:off x="4678954" y="4862455"/>
            <a:ext cx="7208246" cy="1473353"/>
          </a:xfrm>
        </p:spPr>
        <p:txBody>
          <a:bodyPr/>
          <a:lstStyle/>
          <a:p>
            <a:pPr marL="0" indent="0">
              <a:buNone/>
            </a:pPr>
            <a:r>
              <a:rPr kumimoji="1" lang="ja-JP" altLang="en-US" dirty="0"/>
              <a:t>それぞれのテーブルを作り、これらを外部キーで参照できるようにする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218</a:t>
            </a:fld>
            <a:endParaRPr kumimoji="1" lang="ja-JP" altLang="en-US"/>
          </a:p>
        </p:txBody>
      </p:sp>
      <p:grpSp>
        <p:nvGrpSpPr>
          <p:cNvPr id="9" name="グループ化 8"/>
          <p:cNvGrpSpPr/>
          <p:nvPr/>
        </p:nvGrpSpPr>
        <p:grpSpPr>
          <a:xfrm>
            <a:off x="8995228" y="1041004"/>
            <a:ext cx="2510972" cy="2475020"/>
            <a:chOff x="5776686" y="1523999"/>
            <a:chExt cx="2510972" cy="2475020"/>
          </a:xfrm>
        </p:grpSpPr>
        <p:pic>
          <p:nvPicPr>
            <p:cNvPr id="5"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57261" t="2693" r="28848"/>
            <a:stretch>
              <a:fillRect/>
            </a:stretch>
          </p:blipFill>
          <p:spPr bwMode="auto">
            <a:xfrm>
              <a:off x="5776686" y="1523999"/>
              <a:ext cx="1277257"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85754" t="2693" r="828"/>
            <a:stretch>
              <a:fillRect/>
            </a:stretch>
          </p:blipFill>
          <p:spPr bwMode="auto">
            <a:xfrm>
              <a:off x="7053943" y="1523999"/>
              <a:ext cx="1233715"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29243" t="2693" r="44080"/>
          <a:stretch>
            <a:fillRect/>
          </a:stretch>
        </p:blipFill>
        <p:spPr bwMode="auto">
          <a:xfrm>
            <a:off x="580571" y="3870721"/>
            <a:ext cx="2452914"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グループ化 12"/>
          <p:cNvGrpSpPr/>
          <p:nvPr/>
        </p:nvGrpSpPr>
        <p:grpSpPr>
          <a:xfrm>
            <a:off x="4678954" y="1041004"/>
            <a:ext cx="3686627" cy="2475020"/>
            <a:chOff x="504193" y="1523999"/>
            <a:chExt cx="3686627" cy="2475020"/>
          </a:xfrm>
        </p:grpSpPr>
        <p:pic>
          <p:nvPicPr>
            <p:cNvPr id="10"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613" t="2123" r="86916" b="570"/>
            <a:stretch>
              <a:fillRect/>
            </a:stretch>
          </p:blipFill>
          <p:spPr bwMode="auto">
            <a:xfrm>
              <a:off x="504193" y="1523999"/>
              <a:ext cx="1146628"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57170" t="2123" r="28464" b="570"/>
            <a:stretch>
              <a:fillRect/>
            </a:stretch>
          </p:blipFill>
          <p:spPr bwMode="auto">
            <a:xfrm>
              <a:off x="1650821" y="1523999"/>
              <a:ext cx="1320800"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70987" t="2123" r="14688" b="570"/>
            <a:stretch>
              <a:fillRect/>
            </a:stretch>
          </p:blipFill>
          <p:spPr bwMode="auto">
            <a:xfrm>
              <a:off x="2873828" y="1523999"/>
              <a:ext cx="1316992"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descr="æ­£è¦åã®äºä¾ï¼ç¬¬ä¸æ­£è¦åï¼"/>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672" t="2123" r="59379" b="570"/>
          <a:stretch>
            <a:fillRect/>
          </a:stretch>
        </p:blipFill>
        <p:spPr bwMode="auto">
          <a:xfrm>
            <a:off x="580571" y="1041004"/>
            <a:ext cx="3673243" cy="24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8424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第</a:t>
            </a:r>
            <a:r>
              <a:rPr kumimoji="1" lang="en-US" altLang="ja-JP" dirty="0"/>
              <a:t>2</a:t>
            </a:r>
            <a:r>
              <a:rPr kumimoji="1" lang="ja-JP" altLang="en-US" dirty="0"/>
              <a:t>正規形</a:t>
            </a:r>
          </a:p>
        </p:txBody>
      </p:sp>
      <p:sp>
        <p:nvSpPr>
          <p:cNvPr id="3" name="コンテンツ プレースホルダー 2"/>
          <p:cNvSpPr>
            <a:spLocks noGrp="1"/>
          </p:cNvSpPr>
          <p:nvPr>
            <p:ph idx="1"/>
          </p:nvPr>
        </p:nvSpPr>
        <p:spPr>
          <a:xfrm>
            <a:off x="1322017" y="5289452"/>
            <a:ext cx="10178322" cy="1568548"/>
          </a:xfrm>
        </p:spPr>
        <p:txBody>
          <a:bodyPr/>
          <a:lstStyle/>
          <a:p>
            <a:pPr marL="0" indent="0">
              <a:buNone/>
            </a:pPr>
            <a:r>
              <a:rPr kumimoji="1" lang="ja-JP" altLang="en-US" dirty="0"/>
              <a:t>伝票番号の重複を無くし、</a:t>
            </a:r>
            <a:r>
              <a:rPr kumimoji="1" lang="en-US" altLang="ja-JP" dirty="0"/>
              <a:t/>
            </a:r>
            <a:br>
              <a:rPr kumimoji="1" lang="en-US" altLang="ja-JP" dirty="0"/>
            </a:br>
            <a:r>
              <a:rPr kumimoji="1" lang="ja-JP" altLang="en-US" dirty="0"/>
              <a:t>キーとして顧客コード・商品コードを作成する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219</a:t>
            </a:fld>
            <a:endParaRPr kumimoji="1" lang="ja-JP" altLang="en-US"/>
          </a:p>
        </p:txBody>
      </p:sp>
      <p:grpSp>
        <p:nvGrpSpPr>
          <p:cNvPr id="6" name="グループ化 5"/>
          <p:cNvGrpSpPr/>
          <p:nvPr/>
        </p:nvGrpSpPr>
        <p:grpSpPr>
          <a:xfrm>
            <a:off x="1712764" y="1016613"/>
            <a:ext cx="8350694" cy="3991485"/>
            <a:chOff x="1712764" y="1016613"/>
            <a:chExt cx="8350694" cy="3991485"/>
          </a:xfrm>
        </p:grpSpPr>
        <p:pic>
          <p:nvPicPr>
            <p:cNvPr id="4098" name="Picture 2" descr="æ­£è¦åã®äºä¾ï¼ç¬¬äºæ­£è¦åï¼"/>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12764" y="1016613"/>
              <a:ext cx="8350694" cy="399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1716258" y="2504049"/>
              <a:ext cx="1252025" cy="19694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5543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07F64-1653-4C6F-A867-E771A2965717}"/>
              </a:ext>
            </a:extLst>
          </p:cNvPr>
          <p:cNvSpPr>
            <a:spLocks noGrp="1"/>
          </p:cNvSpPr>
          <p:nvPr>
            <p:ph type="title"/>
          </p:nvPr>
        </p:nvSpPr>
        <p:spPr/>
        <p:txBody>
          <a:bodyPr/>
          <a:lstStyle/>
          <a:p>
            <a:r>
              <a:rPr kumimoji="1" lang="en-US" altLang="ja-JP" dirty="0"/>
              <a:t>Web</a:t>
            </a:r>
            <a:r>
              <a:rPr kumimoji="1" lang="ja-JP" altLang="en-US" dirty="0"/>
              <a:t>ページが表示されるまでの仕組み</a:t>
            </a:r>
          </a:p>
        </p:txBody>
      </p:sp>
      <p:sp>
        <p:nvSpPr>
          <p:cNvPr id="3" name="コンテンツ プレースホルダー 2">
            <a:extLst>
              <a:ext uri="{FF2B5EF4-FFF2-40B4-BE49-F238E27FC236}">
                <a16:creationId xmlns:a16="http://schemas.microsoft.com/office/drawing/2014/main" id="{B788978E-2718-47A5-8808-69CD817F1ED4}"/>
              </a:ext>
            </a:extLst>
          </p:cNvPr>
          <p:cNvSpPr>
            <a:spLocks noGrp="1"/>
          </p:cNvSpPr>
          <p:nvPr>
            <p:ph idx="1"/>
          </p:nvPr>
        </p:nvSpPr>
        <p:spPr>
          <a:xfrm>
            <a:off x="503717" y="4787565"/>
            <a:ext cx="11506200" cy="1821273"/>
          </a:xfrm>
        </p:spPr>
        <p:txBody>
          <a:bodyPr>
            <a:normAutofit fontScale="92500" lnSpcReduction="10000"/>
          </a:bodyPr>
          <a:lstStyle/>
          <a:p>
            <a:pPr marL="0" indent="0">
              <a:buNone/>
            </a:pPr>
            <a:r>
              <a:rPr kumimoji="1" lang="en-US" altLang="ja-JP" dirty="0"/>
              <a:t>DNS</a:t>
            </a:r>
            <a:r>
              <a:rPr kumimoji="1" lang="ja-JP" altLang="en-US" dirty="0"/>
              <a:t>サーバ</a:t>
            </a:r>
            <a:r>
              <a:rPr kumimoji="1" lang="en-US" altLang="ja-JP" dirty="0"/>
              <a:t>(Domain Name System</a:t>
            </a:r>
            <a:r>
              <a:rPr kumimoji="1" lang="ja-JP" altLang="en-US" dirty="0"/>
              <a:t>　サーバ</a:t>
            </a:r>
            <a:r>
              <a:rPr kumimoji="1" lang="en-US" altLang="ja-JP" dirty="0"/>
              <a:t>)</a:t>
            </a:r>
          </a:p>
          <a:p>
            <a:pPr marL="457200" lvl="1" indent="0">
              <a:buNone/>
            </a:pPr>
            <a:r>
              <a:rPr kumimoji="1" lang="en-US" altLang="ja-JP" dirty="0"/>
              <a:t>URL</a:t>
            </a:r>
            <a:r>
              <a:rPr lang="ja-JP" altLang="en-US" dirty="0"/>
              <a:t>と</a:t>
            </a:r>
            <a:r>
              <a:rPr kumimoji="1" lang="en-US" altLang="ja-JP" dirty="0"/>
              <a:t>IP</a:t>
            </a:r>
            <a:r>
              <a:rPr kumimoji="1" lang="ja-JP" altLang="en-US" dirty="0"/>
              <a:t>アドレスを対応付ける役割を持つ</a:t>
            </a:r>
            <a:endParaRPr kumimoji="1" lang="en-US" altLang="ja-JP" dirty="0"/>
          </a:p>
          <a:p>
            <a:pPr marL="457200" lvl="1" indent="0">
              <a:buNone/>
            </a:pPr>
            <a:r>
              <a:rPr lang="en-US" altLang="ja-JP" dirty="0"/>
              <a:t>DNS</a:t>
            </a:r>
            <a:r>
              <a:rPr lang="ja-JP" altLang="en-US" dirty="0"/>
              <a:t>サーバからもらった</a:t>
            </a:r>
            <a:r>
              <a:rPr lang="en-US" altLang="ja-JP" dirty="0"/>
              <a:t>IP</a:t>
            </a:r>
            <a:r>
              <a:rPr lang="ja-JP" altLang="en-US" dirty="0"/>
              <a:t>アドレスで</a:t>
            </a:r>
            <a:r>
              <a:rPr lang="en-US" altLang="ja-JP" dirty="0"/>
              <a:t>Web</a:t>
            </a:r>
            <a:r>
              <a:rPr lang="ja-JP" altLang="en-US" dirty="0"/>
              <a:t>サーバへとアクセスする</a:t>
            </a:r>
            <a:endParaRPr kumimoji="1" lang="ja-JP" altLang="en-US" dirty="0"/>
          </a:p>
          <a:p>
            <a:endParaRPr kumimoji="1" lang="ja-JP" altLang="en-US" dirty="0"/>
          </a:p>
        </p:txBody>
      </p:sp>
      <p:grpSp>
        <p:nvGrpSpPr>
          <p:cNvPr id="32" name="グループ化 31">
            <a:extLst>
              <a:ext uri="{FF2B5EF4-FFF2-40B4-BE49-F238E27FC236}">
                <a16:creationId xmlns:a16="http://schemas.microsoft.com/office/drawing/2014/main" id="{88DD543F-259E-43E0-BB46-B4CAA99C0596}"/>
              </a:ext>
            </a:extLst>
          </p:cNvPr>
          <p:cNvGrpSpPr/>
          <p:nvPr/>
        </p:nvGrpSpPr>
        <p:grpSpPr>
          <a:xfrm>
            <a:off x="3337525" y="2936350"/>
            <a:ext cx="1361492" cy="868391"/>
            <a:chOff x="971600" y="1268760"/>
            <a:chExt cx="1573324" cy="936104"/>
          </a:xfrm>
        </p:grpSpPr>
        <p:sp>
          <p:nvSpPr>
            <p:cNvPr id="33" name="フレーム 32">
              <a:extLst>
                <a:ext uri="{FF2B5EF4-FFF2-40B4-BE49-F238E27FC236}">
                  <a16:creationId xmlns:a16="http://schemas.microsoft.com/office/drawing/2014/main" id="{A6CBC7C9-88BF-4DFB-B24F-B4959D6B7CDD}"/>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solidFill>
                  <a:schemeClr val="tx1"/>
                </a:solidFill>
              </a:endParaRPr>
            </a:p>
          </p:txBody>
        </p:sp>
        <p:sp>
          <p:nvSpPr>
            <p:cNvPr id="34" name="正方形/長方形 33">
              <a:extLst>
                <a:ext uri="{FF2B5EF4-FFF2-40B4-BE49-F238E27FC236}">
                  <a16:creationId xmlns:a16="http://schemas.microsoft.com/office/drawing/2014/main" id="{CDBB1BB2-E93A-4127-B2E7-4524A962ABE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5" name="正方形/長方形 34">
              <a:extLst>
                <a:ext uri="{FF2B5EF4-FFF2-40B4-BE49-F238E27FC236}">
                  <a16:creationId xmlns:a16="http://schemas.microsoft.com/office/drawing/2014/main" id="{0A5C1420-7E7D-4ECA-98A7-B2DAD0D34A58}"/>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6" name="正方形/長方形 35">
              <a:extLst>
                <a:ext uri="{FF2B5EF4-FFF2-40B4-BE49-F238E27FC236}">
                  <a16:creationId xmlns:a16="http://schemas.microsoft.com/office/drawing/2014/main" id="{4998507F-DEC6-4F31-9EE1-60B2B063315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grpSp>
        <p:nvGrpSpPr>
          <p:cNvPr id="37" name="グループ化 36">
            <a:extLst>
              <a:ext uri="{FF2B5EF4-FFF2-40B4-BE49-F238E27FC236}">
                <a16:creationId xmlns:a16="http://schemas.microsoft.com/office/drawing/2014/main" id="{A4015750-943E-45E6-BC1C-D76D7D077038}"/>
              </a:ext>
            </a:extLst>
          </p:cNvPr>
          <p:cNvGrpSpPr/>
          <p:nvPr/>
        </p:nvGrpSpPr>
        <p:grpSpPr>
          <a:xfrm>
            <a:off x="7721171" y="2936350"/>
            <a:ext cx="614134" cy="868391"/>
            <a:chOff x="4582394" y="1249186"/>
            <a:chExt cx="709685" cy="936104"/>
          </a:xfrm>
        </p:grpSpPr>
        <p:sp>
          <p:nvSpPr>
            <p:cNvPr id="38" name="正方形/長方形 37">
              <a:extLst>
                <a:ext uri="{FF2B5EF4-FFF2-40B4-BE49-F238E27FC236}">
                  <a16:creationId xmlns:a16="http://schemas.microsoft.com/office/drawing/2014/main" id="{A3BFC690-37D1-4CCD-B566-B365B7FAF4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9" name="正方形/長方形 38">
              <a:extLst>
                <a:ext uri="{FF2B5EF4-FFF2-40B4-BE49-F238E27FC236}">
                  <a16:creationId xmlns:a16="http://schemas.microsoft.com/office/drawing/2014/main" id="{F3F711A5-AB8E-4BD4-91BC-FC831EE02404}"/>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0" name="正方形/長方形 39">
              <a:extLst>
                <a:ext uri="{FF2B5EF4-FFF2-40B4-BE49-F238E27FC236}">
                  <a16:creationId xmlns:a16="http://schemas.microsoft.com/office/drawing/2014/main" id="{5E3D6EAC-AC32-4206-8159-A09129C0B858}"/>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1" name="テキスト ボックス 40">
            <a:extLst>
              <a:ext uri="{FF2B5EF4-FFF2-40B4-BE49-F238E27FC236}">
                <a16:creationId xmlns:a16="http://schemas.microsoft.com/office/drawing/2014/main" id="{C8B3CD52-98FC-4EF5-A4BE-804B018D4C94}"/>
              </a:ext>
            </a:extLst>
          </p:cNvPr>
          <p:cNvSpPr txBox="1"/>
          <p:nvPr/>
        </p:nvSpPr>
        <p:spPr>
          <a:xfrm>
            <a:off x="3435419" y="3865012"/>
            <a:ext cx="1180394" cy="371167"/>
          </a:xfrm>
          <a:prstGeom prst="rect">
            <a:avLst/>
          </a:prstGeom>
          <a:noFill/>
        </p:spPr>
        <p:txBody>
          <a:bodyPr wrap="none" rtlCol="0">
            <a:spAutoFit/>
          </a:bodyPr>
          <a:lstStyle/>
          <a:p>
            <a:r>
              <a:rPr lang="ja-JP" altLang="en-US" sz="1350" dirty="0"/>
              <a:t>クライアント</a:t>
            </a:r>
          </a:p>
        </p:txBody>
      </p:sp>
      <p:sp>
        <p:nvSpPr>
          <p:cNvPr id="42" name="テキスト ボックス 41">
            <a:extLst>
              <a:ext uri="{FF2B5EF4-FFF2-40B4-BE49-F238E27FC236}">
                <a16:creationId xmlns:a16="http://schemas.microsoft.com/office/drawing/2014/main" id="{E746009B-03A5-42F3-8245-02D764195549}"/>
              </a:ext>
            </a:extLst>
          </p:cNvPr>
          <p:cNvSpPr txBox="1"/>
          <p:nvPr/>
        </p:nvSpPr>
        <p:spPr>
          <a:xfrm>
            <a:off x="7471918" y="3865012"/>
            <a:ext cx="1180468" cy="371167"/>
          </a:xfrm>
          <a:prstGeom prst="rect">
            <a:avLst/>
          </a:prstGeom>
          <a:noFill/>
        </p:spPr>
        <p:txBody>
          <a:bodyPr wrap="none" rtlCol="0">
            <a:spAutoFit/>
          </a:bodyPr>
          <a:lstStyle/>
          <a:p>
            <a:r>
              <a:rPr lang="en-US" altLang="ja-JP" sz="1350" dirty="0"/>
              <a:t>Web</a:t>
            </a:r>
            <a:r>
              <a:rPr lang="ja-JP" altLang="en-US" sz="1350" dirty="0"/>
              <a:t>サーバ</a:t>
            </a:r>
          </a:p>
        </p:txBody>
      </p:sp>
      <p:cxnSp>
        <p:nvCxnSpPr>
          <p:cNvPr id="43" name="直線矢印コネクタ 42">
            <a:extLst>
              <a:ext uri="{FF2B5EF4-FFF2-40B4-BE49-F238E27FC236}">
                <a16:creationId xmlns:a16="http://schemas.microsoft.com/office/drawing/2014/main" id="{01BFF461-A13F-4CB9-87B3-702C6B70DFFA}"/>
              </a:ext>
            </a:extLst>
          </p:cNvPr>
          <p:cNvCxnSpPr/>
          <p:nvPr/>
        </p:nvCxnSpPr>
        <p:spPr>
          <a:xfrm>
            <a:off x="5041716" y="3540117"/>
            <a:ext cx="243020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4" name="テキスト ボックス 43">
            <a:extLst>
              <a:ext uri="{FF2B5EF4-FFF2-40B4-BE49-F238E27FC236}">
                <a16:creationId xmlns:a16="http://schemas.microsoft.com/office/drawing/2014/main" id="{DFF495F5-D8C4-43BC-849D-045CAE9512B4}"/>
              </a:ext>
            </a:extLst>
          </p:cNvPr>
          <p:cNvSpPr txBox="1"/>
          <p:nvPr/>
        </p:nvSpPr>
        <p:spPr>
          <a:xfrm>
            <a:off x="5293589" y="3272098"/>
            <a:ext cx="2280167" cy="300082"/>
          </a:xfrm>
          <a:prstGeom prst="rect">
            <a:avLst/>
          </a:prstGeom>
          <a:noFill/>
        </p:spPr>
        <p:txBody>
          <a:bodyPr wrap="square" rtlCol="0">
            <a:spAutoFit/>
          </a:bodyPr>
          <a:lstStyle/>
          <a:p>
            <a:r>
              <a:rPr lang="en-US" altLang="ja-JP" sz="1350" dirty="0"/>
              <a:t>IP</a:t>
            </a:r>
            <a:r>
              <a:rPr lang="ja-JP" altLang="en-US" sz="1350" dirty="0"/>
              <a:t>アドレスによりアクセス</a:t>
            </a:r>
          </a:p>
        </p:txBody>
      </p:sp>
      <p:grpSp>
        <p:nvGrpSpPr>
          <p:cNvPr id="45" name="グループ化 44">
            <a:extLst>
              <a:ext uri="{FF2B5EF4-FFF2-40B4-BE49-F238E27FC236}">
                <a16:creationId xmlns:a16="http://schemas.microsoft.com/office/drawing/2014/main" id="{44758D36-B5F8-4A81-9FDB-20C1918E8315}"/>
              </a:ext>
            </a:extLst>
          </p:cNvPr>
          <p:cNvGrpSpPr/>
          <p:nvPr/>
        </p:nvGrpSpPr>
        <p:grpSpPr>
          <a:xfrm>
            <a:off x="7721171" y="1533833"/>
            <a:ext cx="614134" cy="868391"/>
            <a:chOff x="4582394" y="1249186"/>
            <a:chExt cx="709685" cy="936104"/>
          </a:xfrm>
        </p:grpSpPr>
        <p:sp>
          <p:nvSpPr>
            <p:cNvPr id="46" name="正方形/長方形 45">
              <a:extLst>
                <a:ext uri="{FF2B5EF4-FFF2-40B4-BE49-F238E27FC236}">
                  <a16:creationId xmlns:a16="http://schemas.microsoft.com/office/drawing/2014/main" id="{3EF075C4-9987-460D-9084-7A2F7BB3359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7" name="正方形/長方形 46">
              <a:extLst>
                <a:ext uri="{FF2B5EF4-FFF2-40B4-BE49-F238E27FC236}">
                  <a16:creationId xmlns:a16="http://schemas.microsoft.com/office/drawing/2014/main" id="{1873D0C9-760F-4D9F-9C3A-E4317E9006F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8" name="正方形/長方形 47">
              <a:extLst>
                <a:ext uri="{FF2B5EF4-FFF2-40B4-BE49-F238E27FC236}">
                  <a16:creationId xmlns:a16="http://schemas.microsoft.com/office/drawing/2014/main" id="{C58586E9-5991-4DDF-9521-7FEA4FC92D99}"/>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9" name="テキスト ボックス 48">
            <a:extLst>
              <a:ext uri="{FF2B5EF4-FFF2-40B4-BE49-F238E27FC236}">
                <a16:creationId xmlns:a16="http://schemas.microsoft.com/office/drawing/2014/main" id="{AC6D22A7-B5DD-4942-BA13-42DBC68D4FC4}"/>
              </a:ext>
            </a:extLst>
          </p:cNvPr>
          <p:cNvSpPr txBox="1"/>
          <p:nvPr/>
        </p:nvSpPr>
        <p:spPr>
          <a:xfrm>
            <a:off x="7432267" y="2462495"/>
            <a:ext cx="1148950" cy="371167"/>
          </a:xfrm>
          <a:prstGeom prst="rect">
            <a:avLst/>
          </a:prstGeom>
          <a:noFill/>
        </p:spPr>
        <p:txBody>
          <a:bodyPr wrap="none" rtlCol="0">
            <a:spAutoFit/>
          </a:bodyPr>
          <a:lstStyle/>
          <a:p>
            <a:r>
              <a:rPr lang="en-US" altLang="ja-JP" sz="1350" dirty="0"/>
              <a:t>DNS</a:t>
            </a:r>
            <a:r>
              <a:rPr lang="ja-JP" altLang="en-US" sz="1350" dirty="0"/>
              <a:t>サーバ</a:t>
            </a:r>
          </a:p>
        </p:txBody>
      </p:sp>
      <p:cxnSp>
        <p:nvCxnSpPr>
          <p:cNvPr id="50" name="直線矢印コネクタ 49">
            <a:extLst>
              <a:ext uri="{FF2B5EF4-FFF2-40B4-BE49-F238E27FC236}">
                <a16:creationId xmlns:a16="http://schemas.microsoft.com/office/drawing/2014/main" id="{B23BE0C3-3087-4598-AEC0-B441DDBDF354}"/>
              </a:ext>
            </a:extLst>
          </p:cNvPr>
          <p:cNvCxnSpPr>
            <a:cxnSpLocks/>
          </p:cNvCxnSpPr>
          <p:nvPr/>
        </p:nvCxnSpPr>
        <p:spPr>
          <a:xfrm flipV="1">
            <a:off x="4825133" y="1943415"/>
            <a:ext cx="2604950" cy="10919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1" name="直線矢印コネクタ 50">
            <a:extLst>
              <a:ext uri="{FF2B5EF4-FFF2-40B4-BE49-F238E27FC236}">
                <a16:creationId xmlns:a16="http://schemas.microsoft.com/office/drawing/2014/main" id="{B2457F0D-5D9E-40C3-B9B0-488CE764C790}"/>
              </a:ext>
            </a:extLst>
          </p:cNvPr>
          <p:cNvCxnSpPr>
            <a:cxnSpLocks/>
          </p:cNvCxnSpPr>
          <p:nvPr/>
        </p:nvCxnSpPr>
        <p:spPr>
          <a:xfrm flipV="1">
            <a:off x="4862290" y="2181562"/>
            <a:ext cx="2628839" cy="1101994"/>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2" name="テキスト ボックス 51">
            <a:extLst>
              <a:ext uri="{FF2B5EF4-FFF2-40B4-BE49-F238E27FC236}">
                <a16:creationId xmlns:a16="http://schemas.microsoft.com/office/drawing/2014/main" id="{F9AB1786-DCC4-4D67-B759-9322FEBFC883}"/>
              </a:ext>
            </a:extLst>
          </p:cNvPr>
          <p:cNvSpPr txBox="1"/>
          <p:nvPr/>
        </p:nvSpPr>
        <p:spPr>
          <a:xfrm>
            <a:off x="5041716" y="1812230"/>
            <a:ext cx="1992853" cy="507831"/>
          </a:xfrm>
          <a:prstGeom prst="rect">
            <a:avLst/>
          </a:prstGeom>
          <a:noFill/>
        </p:spPr>
        <p:txBody>
          <a:bodyPr wrap="none" rtlCol="0">
            <a:spAutoFit/>
          </a:bodyPr>
          <a:lstStyle/>
          <a:p>
            <a:r>
              <a:rPr lang="en-US" altLang="ja-JP" sz="1350" dirty="0"/>
              <a:t>http://www.hoge.co.jp</a:t>
            </a:r>
          </a:p>
          <a:p>
            <a:r>
              <a:rPr lang="ja-JP" altLang="en-US" sz="1350" dirty="0"/>
              <a:t>の照会</a:t>
            </a:r>
          </a:p>
        </p:txBody>
      </p:sp>
      <p:sp>
        <p:nvSpPr>
          <p:cNvPr id="53" name="テキスト ボックス 52">
            <a:extLst>
              <a:ext uri="{FF2B5EF4-FFF2-40B4-BE49-F238E27FC236}">
                <a16:creationId xmlns:a16="http://schemas.microsoft.com/office/drawing/2014/main" id="{11265064-F504-49E1-A1D4-3803F1017FA0}"/>
              </a:ext>
            </a:extLst>
          </p:cNvPr>
          <p:cNvSpPr txBox="1"/>
          <p:nvPr/>
        </p:nvSpPr>
        <p:spPr>
          <a:xfrm>
            <a:off x="6153474" y="2801221"/>
            <a:ext cx="1182505" cy="300082"/>
          </a:xfrm>
          <a:prstGeom prst="rect">
            <a:avLst/>
          </a:prstGeom>
          <a:noFill/>
        </p:spPr>
        <p:txBody>
          <a:bodyPr wrap="square" rtlCol="0">
            <a:spAutoFit/>
          </a:bodyPr>
          <a:lstStyle/>
          <a:p>
            <a:r>
              <a:rPr lang="en-US" altLang="ja-JP" sz="1350" dirty="0"/>
              <a:t>IP</a:t>
            </a:r>
            <a:r>
              <a:rPr lang="ja-JP" altLang="en-US" sz="1350" dirty="0"/>
              <a:t>アドレス</a:t>
            </a:r>
          </a:p>
        </p:txBody>
      </p:sp>
      <p:cxnSp>
        <p:nvCxnSpPr>
          <p:cNvPr id="54" name="直線矢印コネクタ 53">
            <a:extLst>
              <a:ext uri="{FF2B5EF4-FFF2-40B4-BE49-F238E27FC236}">
                <a16:creationId xmlns:a16="http://schemas.microsoft.com/office/drawing/2014/main" id="{B675B399-F539-4458-9602-726FF251EB87}"/>
              </a:ext>
            </a:extLst>
          </p:cNvPr>
          <p:cNvCxnSpPr/>
          <p:nvPr/>
        </p:nvCxnSpPr>
        <p:spPr>
          <a:xfrm>
            <a:off x="5041716" y="3796175"/>
            <a:ext cx="2430202" cy="0"/>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5" name="テキスト ボックス 54">
            <a:extLst>
              <a:ext uri="{FF2B5EF4-FFF2-40B4-BE49-F238E27FC236}">
                <a16:creationId xmlns:a16="http://schemas.microsoft.com/office/drawing/2014/main" id="{37AAF5D2-78E1-4CD2-912E-537CBF4B7E31}"/>
              </a:ext>
            </a:extLst>
          </p:cNvPr>
          <p:cNvSpPr txBox="1"/>
          <p:nvPr/>
        </p:nvSpPr>
        <p:spPr>
          <a:xfrm>
            <a:off x="5496633" y="3870811"/>
            <a:ext cx="1705449" cy="628130"/>
          </a:xfrm>
          <a:prstGeom prst="rect">
            <a:avLst/>
          </a:prstGeom>
          <a:noFill/>
        </p:spPr>
        <p:txBody>
          <a:bodyPr wrap="none" rtlCol="0">
            <a:spAutoFit/>
          </a:bodyPr>
          <a:lstStyle/>
          <a:p>
            <a:pPr algn="ctr"/>
            <a:r>
              <a:rPr lang="ja-JP" altLang="en-US" sz="1350" dirty="0"/>
              <a:t>各種データ</a:t>
            </a:r>
            <a:r>
              <a:rPr lang="en-US" altLang="ja-JP" sz="1350" dirty="0"/>
              <a:t/>
            </a:r>
            <a:br>
              <a:rPr lang="en-US" altLang="ja-JP" sz="1350" dirty="0"/>
            </a:br>
            <a:r>
              <a:rPr lang="en-US" altLang="ja-JP" sz="1350" dirty="0"/>
              <a:t>(HTML, </a:t>
            </a:r>
            <a:r>
              <a:rPr lang="ja-JP" altLang="en-US" sz="1350" dirty="0"/>
              <a:t>画像ほか</a:t>
            </a:r>
            <a:r>
              <a:rPr lang="en-US" altLang="ja-JP" sz="1350" dirty="0"/>
              <a:t>)</a:t>
            </a:r>
            <a:endParaRPr lang="ja-JP" altLang="en-US" sz="1350" dirty="0"/>
          </a:p>
        </p:txBody>
      </p:sp>
      <p:sp>
        <p:nvSpPr>
          <p:cNvPr id="59" name="テキスト ボックス 58">
            <a:extLst>
              <a:ext uri="{FF2B5EF4-FFF2-40B4-BE49-F238E27FC236}">
                <a16:creationId xmlns:a16="http://schemas.microsoft.com/office/drawing/2014/main" id="{6AE9FED8-E095-4537-BBCE-79BCCA9F65BE}"/>
              </a:ext>
            </a:extLst>
          </p:cNvPr>
          <p:cNvSpPr txBox="1"/>
          <p:nvPr/>
        </p:nvSpPr>
        <p:spPr>
          <a:xfrm>
            <a:off x="4715568" y="1684628"/>
            <a:ext cx="432619" cy="369332"/>
          </a:xfrm>
          <a:prstGeom prst="rect">
            <a:avLst/>
          </a:prstGeom>
          <a:noFill/>
        </p:spPr>
        <p:txBody>
          <a:bodyPr wrap="square" rtlCol="0">
            <a:spAutoFit/>
          </a:bodyPr>
          <a:lstStyle/>
          <a:p>
            <a:r>
              <a:rPr lang="ja-JP" altLang="en-US" dirty="0"/>
              <a:t>①</a:t>
            </a:r>
            <a:endParaRPr kumimoji="1" lang="ja-JP" altLang="en-US" dirty="0"/>
          </a:p>
        </p:txBody>
      </p:sp>
      <p:sp>
        <p:nvSpPr>
          <p:cNvPr id="60" name="テキスト ボックス 59">
            <a:extLst>
              <a:ext uri="{FF2B5EF4-FFF2-40B4-BE49-F238E27FC236}">
                <a16:creationId xmlns:a16="http://schemas.microsoft.com/office/drawing/2014/main" id="{5919035F-D0CF-4721-9953-AE09F8DF541C}"/>
              </a:ext>
            </a:extLst>
          </p:cNvPr>
          <p:cNvSpPr txBox="1"/>
          <p:nvPr/>
        </p:nvSpPr>
        <p:spPr>
          <a:xfrm>
            <a:off x="5904221" y="2783890"/>
            <a:ext cx="432619" cy="369332"/>
          </a:xfrm>
          <a:prstGeom prst="rect">
            <a:avLst/>
          </a:prstGeom>
          <a:noFill/>
        </p:spPr>
        <p:txBody>
          <a:bodyPr wrap="square" rtlCol="0">
            <a:spAutoFit/>
          </a:bodyPr>
          <a:lstStyle/>
          <a:p>
            <a:r>
              <a:rPr kumimoji="1" lang="ja-JP" altLang="en-US" dirty="0"/>
              <a:t>②</a:t>
            </a:r>
          </a:p>
        </p:txBody>
      </p:sp>
      <p:sp>
        <p:nvSpPr>
          <p:cNvPr id="61" name="テキスト ボックス 60">
            <a:extLst>
              <a:ext uri="{FF2B5EF4-FFF2-40B4-BE49-F238E27FC236}">
                <a16:creationId xmlns:a16="http://schemas.microsoft.com/office/drawing/2014/main" id="{D9FCF68F-8933-4687-B824-2C1B406D6CB9}"/>
              </a:ext>
            </a:extLst>
          </p:cNvPr>
          <p:cNvSpPr txBox="1"/>
          <p:nvPr/>
        </p:nvSpPr>
        <p:spPr>
          <a:xfrm>
            <a:off x="5044337" y="3225645"/>
            <a:ext cx="432619" cy="369332"/>
          </a:xfrm>
          <a:prstGeom prst="rect">
            <a:avLst/>
          </a:prstGeom>
          <a:noFill/>
        </p:spPr>
        <p:txBody>
          <a:bodyPr wrap="square" rtlCol="0">
            <a:spAutoFit/>
          </a:bodyPr>
          <a:lstStyle/>
          <a:p>
            <a:r>
              <a:rPr lang="ja-JP" altLang="en-US" dirty="0"/>
              <a:t>③</a:t>
            </a:r>
            <a:endParaRPr kumimoji="1" lang="ja-JP" altLang="en-US" dirty="0"/>
          </a:p>
        </p:txBody>
      </p:sp>
      <p:sp>
        <p:nvSpPr>
          <p:cNvPr id="62" name="テキスト ボックス 61">
            <a:extLst>
              <a:ext uri="{FF2B5EF4-FFF2-40B4-BE49-F238E27FC236}">
                <a16:creationId xmlns:a16="http://schemas.microsoft.com/office/drawing/2014/main" id="{E186FE8F-478C-4EE8-A009-45998997F6C5}"/>
              </a:ext>
            </a:extLst>
          </p:cNvPr>
          <p:cNvSpPr txBox="1"/>
          <p:nvPr/>
        </p:nvSpPr>
        <p:spPr>
          <a:xfrm>
            <a:off x="5582040" y="3844949"/>
            <a:ext cx="432619" cy="369332"/>
          </a:xfrm>
          <a:prstGeom prst="rect">
            <a:avLst/>
          </a:prstGeom>
          <a:noFill/>
        </p:spPr>
        <p:txBody>
          <a:bodyPr wrap="square" rtlCol="0">
            <a:spAutoFit/>
          </a:bodyPr>
          <a:lstStyle/>
          <a:p>
            <a:r>
              <a:rPr lang="ja-JP" altLang="en-US" dirty="0"/>
              <a:t>④</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22</a:t>
            </a:fld>
            <a:endParaRPr kumimoji="1" lang="ja-JP" altLang="en-US"/>
          </a:p>
        </p:txBody>
      </p:sp>
    </p:spTree>
    <p:extLst>
      <p:ext uri="{BB962C8B-B14F-4D97-AF65-F5344CB8AC3E}">
        <p14:creationId xmlns:p14="http://schemas.microsoft.com/office/powerpoint/2010/main" val="60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5" grpId="0"/>
      <p:bldP spid="59" grpId="0"/>
      <p:bldP spid="60" grpId="0"/>
      <p:bldP spid="61" grpId="0"/>
      <p:bldP spid="6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第</a:t>
            </a:r>
            <a:r>
              <a:rPr kumimoji="1" lang="en-US" altLang="ja-JP" dirty="0"/>
              <a:t>3</a:t>
            </a:r>
            <a:r>
              <a:rPr kumimoji="1" lang="ja-JP" altLang="en-US" dirty="0"/>
              <a:t>正規化</a:t>
            </a:r>
          </a:p>
        </p:txBody>
      </p:sp>
      <p:sp>
        <p:nvSpPr>
          <p:cNvPr id="3" name="コンテンツ プレースホルダー 2"/>
          <p:cNvSpPr>
            <a:spLocks noGrp="1"/>
          </p:cNvSpPr>
          <p:nvPr>
            <p:ph idx="1"/>
          </p:nvPr>
        </p:nvSpPr>
        <p:spPr>
          <a:xfrm>
            <a:off x="740229" y="2900855"/>
            <a:ext cx="10689771" cy="3601545"/>
          </a:xfrm>
        </p:spPr>
        <p:txBody>
          <a:bodyPr>
            <a:normAutofit/>
          </a:bodyPr>
          <a:lstStyle/>
          <a:p>
            <a:pPr marL="0" indent="0">
              <a:buNone/>
            </a:pPr>
            <a:r>
              <a:rPr kumimoji="1" lang="ja-JP" altLang="en-US" dirty="0"/>
              <a:t>顧客コードのテーブルに注目する。</a:t>
            </a:r>
            <a:endParaRPr kumimoji="1" lang="en-US" altLang="ja-JP" dirty="0"/>
          </a:p>
          <a:p>
            <a:pPr marL="0" indent="0">
              <a:buNone/>
            </a:pPr>
            <a:r>
              <a:rPr kumimoji="1" lang="en-US" altLang="ja-JP" dirty="0"/>
              <a:t>【</a:t>
            </a:r>
            <a:r>
              <a:rPr kumimoji="1" lang="ja-JP" altLang="en-US" dirty="0"/>
              <a:t>顧客コード</a:t>
            </a:r>
            <a:r>
              <a:rPr kumimoji="1" lang="en-US" altLang="ja-JP" dirty="0"/>
              <a:t>】</a:t>
            </a:r>
            <a:r>
              <a:rPr kumimoji="1" lang="ja-JP" altLang="en-US" dirty="0"/>
              <a:t>から</a:t>
            </a:r>
            <a:r>
              <a:rPr kumimoji="1" lang="en-US" altLang="ja-JP" dirty="0"/>
              <a:t>【</a:t>
            </a:r>
            <a:r>
              <a:rPr kumimoji="1" lang="ja-JP" altLang="en-US" dirty="0"/>
              <a:t>顧客名</a:t>
            </a:r>
            <a:r>
              <a:rPr kumimoji="1" lang="en-US" altLang="ja-JP" dirty="0"/>
              <a:t>】</a:t>
            </a:r>
            <a:r>
              <a:rPr kumimoji="1" lang="ja-JP" altLang="en-US" dirty="0"/>
              <a:t>が確定するテーブルだが、</a:t>
            </a:r>
            <a:r>
              <a:rPr kumimoji="1" lang="en-US" altLang="ja-JP" dirty="0"/>
              <a:t/>
            </a:r>
            <a:br>
              <a:rPr kumimoji="1" lang="en-US" altLang="ja-JP" dirty="0"/>
            </a:br>
            <a:r>
              <a:rPr kumimoji="1" lang="en-US" altLang="ja-JP" dirty="0"/>
              <a:t>【</a:t>
            </a:r>
            <a:r>
              <a:rPr kumimoji="1" lang="ja-JP" altLang="en-US" dirty="0"/>
              <a:t>顧客名</a:t>
            </a:r>
            <a:r>
              <a:rPr kumimoji="1" lang="en-US" altLang="ja-JP" dirty="0"/>
              <a:t>】</a:t>
            </a:r>
            <a:r>
              <a:rPr kumimoji="1" lang="ja-JP" altLang="en-US" dirty="0"/>
              <a:t>が確定すると同時に</a:t>
            </a:r>
            <a:r>
              <a:rPr kumimoji="1" lang="en-US" altLang="ja-JP" dirty="0"/>
              <a:t>【</a:t>
            </a:r>
            <a:r>
              <a:rPr kumimoji="1" lang="ja-JP" altLang="en-US" dirty="0"/>
              <a:t>所在地</a:t>
            </a:r>
            <a:r>
              <a:rPr kumimoji="1" lang="en-US" altLang="ja-JP" dirty="0"/>
              <a:t>】</a:t>
            </a:r>
            <a:r>
              <a:rPr kumimoji="1" lang="ja-JP" altLang="en-US" dirty="0"/>
              <a:t>も確定する。</a:t>
            </a:r>
            <a:endParaRPr kumimoji="1" lang="en-US" altLang="ja-JP" dirty="0"/>
          </a:p>
          <a:p>
            <a:pPr marL="0" indent="0">
              <a:buNone/>
            </a:pPr>
            <a:r>
              <a:rPr lang="ja-JP" altLang="en-US" dirty="0"/>
              <a:t>これを</a:t>
            </a:r>
            <a:r>
              <a:rPr lang="ja-JP" altLang="en-US" dirty="0">
                <a:solidFill>
                  <a:srgbClr val="FF0000"/>
                </a:solidFill>
              </a:rPr>
              <a:t>推移関数従属</a:t>
            </a:r>
            <a:r>
              <a:rPr lang="ja-JP" altLang="en-US" dirty="0"/>
              <a:t>と呼び、</a:t>
            </a:r>
            <a:r>
              <a:rPr lang="en-US" altLang="ja-JP" dirty="0"/>
              <a:t/>
            </a:r>
            <a:br>
              <a:rPr lang="en-US" altLang="ja-JP" dirty="0"/>
            </a:br>
            <a:r>
              <a:rPr lang="ja-JP" altLang="en-US" dirty="0"/>
              <a:t>第３正規化ではこれを排除する。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220</a:t>
            </a:fld>
            <a:endParaRPr kumimoji="1" lang="ja-JP" altLang="en-US"/>
          </a:p>
        </p:txBody>
      </p:sp>
      <p:grpSp>
        <p:nvGrpSpPr>
          <p:cNvPr id="5" name="グループ化 4"/>
          <p:cNvGrpSpPr/>
          <p:nvPr/>
        </p:nvGrpSpPr>
        <p:grpSpPr>
          <a:xfrm>
            <a:off x="2801257" y="1454070"/>
            <a:ext cx="5085057" cy="1262130"/>
            <a:chOff x="1716258" y="1512127"/>
            <a:chExt cx="5125028" cy="1262130"/>
          </a:xfrm>
        </p:grpSpPr>
        <p:pic>
          <p:nvPicPr>
            <p:cNvPr id="6" name="Picture 2" descr="æ­£è¦åã®äºä¾ï¼ç¬¬äºæ­£è¦åï¼"/>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55445" b="68379"/>
            <a:stretch>
              <a:fillRect/>
            </a:stretch>
          </p:blipFill>
          <p:spPr bwMode="auto">
            <a:xfrm>
              <a:off x="3120571" y="1512127"/>
              <a:ext cx="3720715" cy="126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p:cNvSpPr/>
            <p:nvPr/>
          </p:nvSpPr>
          <p:spPr>
            <a:xfrm>
              <a:off x="1716258" y="2504049"/>
              <a:ext cx="1252025" cy="19694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962167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第３正規形</a:t>
            </a:r>
          </a:p>
        </p:txBody>
      </p:sp>
      <p:sp>
        <p:nvSpPr>
          <p:cNvPr id="3" name="コンテンツ プレースホルダー 2"/>
          <p:cNvSpPr>
            <a:spLocks noGrp="1"/>
          </p:cNvSpPr>
          <p:nvPr>
            <p:ph idx="1"/>
          </p:nvPr>
        </p:nvSpPr>
        <p:spPr>
          <a:xfrm>
            <a:off x="1164592" y="5181600"/>
            <a:ext cx="10178322" cy="1452736"/>
          </a:xfrm>
        </p:spPr>
        <p:txBody>
          <a:bodyPr/>
          <a:lstStyle/>
          <a:p>
            <a:pPr marL="0" indent="0">
              <a:buNone/>
            </a:pPr>
            <a:r>
              <a:rPr kumimoji="1" lang="ja-JP" altLang="en-US" dirty="0"/>
              <a:t>ひとまずはここまでできれば、データベースとして</a:t>
            </a:r>
            <a:r>
              <a:rPr kumimoji="1" lang="en-US" altLang="ja-JP" dirty="0"/>
              <a:t/>
            </a:r>
            <a:br>
              <a:rPr kumimoji="1" lang="en-US" altLang="ja-JP" dirty="0"/>
            </a:br>
            <a:r>
              <a:rPr kumimoji="1" lang="ja-JP" altLang="en-US" dirty="0"/>
              <a:t>整合性が担保できる。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221</a:t>
            </a:fld>
            <a:endParaRPr kumimoji="1" lang="ja-JP" altLang="en-US"/>
          </a:p>
        </p:txBody>
      </p:sp>
      <p:pic>
        <p:nvPicPr>
          <p:cNvPr id="5122" name="Picture 2" descr="æ­£è¦åã®äºä¾ï¼ç¬¬ä¸æ­£è¦åï¼"/>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27379" y="1064304"/>
            <a:ext cx="11098226" cy="372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1881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カラムのデータ型</a:t>
            </a:r>
          </a:p>
        </p:txBody>
      </p:sp>
      <p:sp>
        <p:nvSpPr>
          <p:cNvPr id="3" name="コンテンツ プレースホルダー 2"/>
          <p:cNvSpPr>
            <a:spLocks noGrp="1"/>
          </p:cNvSpPr>
          <p:nvPr>
            <p:ph idx="1"/>
          </p:nvPr>
        </p:nvSpPr>
        <p:spPr>
          <a:xfrm>
            <a:off x="637388" y="4979103"/>
            <a:ext cx="10878207" cy="1625703"/>
          </a:xfrm>
        </p:spPr>
        <p:txBody>
          <a:bodyPr/>
          <a:lstStyle/>
          <a:p>
            <a:pPr marL="0" indent="0">
              <a:buNone/>
            </a:pPr>
            <a:r>
              <a:rPr kumimoji="1" lang="ja-JP" altLang="en-US" dirty="0"/>
              <a:t>それぞれのカラムには文字列・数値・日付等</a:t>
            </a:r>
            <a:r>
              <a:rPr lang="ja-JP" altLang="en-US" dirty="0"/>
              <a:t>入るべき</a:t>
            </a:r>
            <a:r>
              <a:rPr lang="en-US" altLang="ja-JP" dirty="0"/>
              <a:t/>
            </a:r>
            <a:br>
              <a:rPr lang="en-US" altLang="ja-JP" dirty="0"/>
            </a:br>
            <a:r>
              <a:rPr lang="ja-JP" altLang="en-US" dirty="0"/>
              <a:t>値の種類が存在する。これをカラムの</a:t>
            </a:r>
            <a:r>
              <a:rPr lang="ja-JP" altLang="en-US" dirty="0">
                <a:solidFill>
                  <a:srgbClr val="FF0000"/>
                </a:solidFill>
              </a:rPr>
              <a:t>データ型</a:t>
            </a:r>
            <a:r>
              <a:rPr lang="ja-JP" altLang="en-US" dirty="0"/>
              <a:t>と呼ぶ。</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222</a:t>
            </a:fld>
            <a:endParaRPr kumimoji="1" lang="ja-JP" altLang="en-US"/>
          </a:p>
        </p:txBody>
      </p:sp>
      <p:pic>
        <p:nvPicPr>
          <p:cNvPr id="5" name="Picture 2" descr="æ­£è¦åã®äºä¾ï¼ç¬¬ä¸æ­£è¦åï¼"/>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7379" y="1064304"/>
            <a:ext cx="11098226" cy="372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136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データ型：数値型の代表例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223</a:t>
            </a:fld>
            <a:endParaRPr kumimoji="1" lang="ja-JP" altLang="en-US"/>
          </a:p>
        </p:txBody>
      </p:sp>
      <mc:AlternateContent xmlns:mc="http://schemas.openxmlformats.org/markup-compatibility/2006" xmlns:a14="http://schemas.microsoft.com/office/drawing/2010/main">
        <mc:Choice Requires="a14">
          <p:graphicFrame>
            <p:nvGraphicFramePr>
              <p:cNvPr id="3" name="表 2"/>
              <p:cNvGraphicFramePr>
                <a:graphicFrameLocks noGrp="1"/>
              </p:cNvGraphicFramePr>
              <p:nvPr/>
            </p:nvGraphicFramePr>
            <p:xfrm>
              <a:off x="505429" y="1529892"/>
              <a:ext cx="11204292" cy="4192397"/>
            </p:xfrm>
            <a:graphic>
              <a:graphicData uri="http://schemas.openxmlformats.org/drawingml/2006/table">
                <a:tbl>
                  <a:tblPr firstRow="1" bandRow="1">
                    <a:tableStyleId>{5C22544A-7EE6-4342-B048-85BDC9FD1C3A}</a:tableStyleId>
                  </a:tblPr>
                  <a:tblGrid>
                    <a:gridCol w="1462267">
                      <a:extLst>
                        <a:ext uri="{9D8B030D-6E8A-4147-A177-3AD203B41FA5}">
                          <a16:colId xmlns:a16="http://schemas.microsoft.com/office/drawing/2014/main" val="973198426"/>
                        </a:ext>
                      </a:extLst>
                    </a:gridCol>
                    <a:gridCol w="3507129">
                      <a:extLst>
                        <a:ext uri="{9D8B030D-6E8A-4147-A177-3AD203B41FA5}">
                          <a16:colId xmlns:a16="http://schemas.microsoft.com/office/drawing/2014/main" val="3174374459"/>
                        </a:ext>
                      </a:extLst>
                    </a:gridCol>
                    <a:gridCol w="6234896">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格納範囲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-2147483648〜2147483647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最もよく使われる型。特に理由がなければ整数値の型はこれ。</a:t>
                          </a: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TYNYINT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-128〜127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INT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よりもメモリの使用量が少ない。小さい整数値を格納。</a:t>
                          </a:r>
                        </a:p>
                      </a:txBody>
                      <a:tcPr/>
                    </a:tc>
                    <a:extLst>
                      <a:ext uri="{0D108BD9-81ED-4DB2-BD59-A6C34878D82A}">
                        <a16:rowId xmlns:a16="http://schemas.microsoft.com/office/drawing/2014/main" val="3784516836"/>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BOOLEAN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0(false) or 1(true)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か</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例：説明会に来た人は</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来なかった人に</a:t>
                          </a:r>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を付けて分類等</a:t>
                          </a:r>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96713268"/>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DOUBLE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-1.7976931348623157×</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r>
                            <a:rPr kumimoji="1" lang="en-US" altLang="ja-JP" sz="1400" dirty="0">
                              <a:latin typeface="Tahoma" panose="020B0604030504040204" pitchFamily="34" charset="0"/>
                              <a:ea typeface="Tahoma" panose="020B0604030504040204" pitchFamily="34" charset="0"/>
                              <a:cs typeface="Tahoma" panose="020B0604030504040204" pitchFamily="34" charset="0"/>
                            </a:rPr>
                            <a:t/>
                          </a:r>
                          <a:br>
                            <a:rPr kumimoji="1" lang="en-US" altLang="ja-JP" sz="1400" dirty="0">
                              <a:latin typeface="Tahoma" panose="020B0604030504040204" pitchFamily="34" charset="0"/>
                              <a:ea typeface="Tahoma" panose="020B0604030504040204" pitchFamily="34" charset="0"/>
                              <a:cs typeface="Tahoma" panose="020B0604030504040204" pitchFamily="34" charset="0"/>
                            </a:rPr>
                          </a:br>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から</a:t>
                          </a:r>
                          <a:r>
                            <a:rPr kumimoji="1" lang="en-US" altLang="ja-JP" sz="1400" dirty="0">
                              <a:latin typeface="Tahoma" panose="020B0604030504040204" pitchFamily="34" charset="0"/>
                              <a:ea typeface="Tahoma" panose="020B0604030504040204" pitchFamily="34" charset="0"/>
                              <a:cs typeface="Tahoma" panose="020B0604030504040204" pitchFamily="34" charset="0"/>
                            </a:rPr>
                            <a:t>-2.2250738585072014×</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endParaRPr kumimoji="1" lang="en-US" altLang="ja-JP" sz="1400" dirty="0">
                            <a:latin typeface="Tahoma" panose="020B0604030504040204" pitchFamily="34" charset="0"/>
                            <a:ea typeface="Tahoma" panose="020B0604030504040204" pitchFamily="34" charset="0"/>
                            <a:cs typeface="Tahoma" panose="020B0604030504040204" pitchFamily="34" charset="0"/>
                          </a:endParaRPr>
                        </a:p>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0</a:t>
                          </a:r>
                        </a:p>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2.2250738585072014×</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r>
                            <a:rPr kumimoji="1" lang="en-US" altLang="ja-JP" sz="1400" dirty="0">
                              <a:latin typeface="Tahoma" panose="020B0604030504040204" pitchFamily="34" charset="0"/>
                              <a:ea typeface="Tahoma" panose="020B0604030504040204" pitchFamily="34" charset="0"/>
                              <a:cs typeface="Tahoma" panose="020B0604030504040204" pitchFamily="34" charset="0"/>
                            </a:rPr>
                            <a:t/>
                          </a:r>
                          <a:br>
                            <a:rPr kumimoji="1" lang="en-US" altLang="ja-JP" sz="1400" dirty="0">
                              <a:latin typeface="Tahoma" panose="020B0604030504040204" pitchFamily="34" charset="0"/>
                              <a:ea typeface="Tahoma" panose="020B0604030504040204" pitchFamily="34" charset="0"/>
                              <a:cs typeface="Tahoma" panose="020B0604030504040204" pitchFamily="34" charset="0"/>
                            </a:rPr>
                          </a:br>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から</a:t>
                          </a:r>
                          <a:r>
                            <a:rPr kumimoji="1" lang="en-US" altLang="ja-JP" sz="1400" dirty="0">
                              <a:latin typeface="Tahoma" panose="020B0604030504040204" pitchFamily="34" charset="0"/>
                              <a:ea typeface="Tahoma" panose="020B0604030504040204" pitchFamily="34" charset="0"/>
                              <a:cs typeface="Tahoma" panose="020B0604030504040204" pitchFamily="34" charset="0"/>
                            </a:rPr>
                            <a:t>1.7976931348623157</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endPar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実数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小数点以下</a:t>
                          </a:r>
                          <a:r>
                            <a:rPr kumimoji="1" lang="en-US" altLang="ja-JP" dirty="0">
                              <a:latin typeface="Tahoma" panose="020B0604030504040204" pitchFamily="34" charset="0"/>
                              <a:ea typeface="Tahoma" panose="020B0604030504040204" pitchFamily="34" charset="0"/>
                              <a:cs typeface="Tahoma" panose="020B0604030504040204" pitchFamily="34" charset="0"/>
                            </a:rPr>
                            <a:t>17</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桁程度までの精度を持つが、循環小数に対する丸め込みによる誤差が発生する。</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そのため、お金などの計算に使ったりしてはいけない。</a:t>
                          </a:r>
                        </a:p>
                      </a:txBody>
                      <a:tcPr/>
                    </a:tc>
                    <a:extLst>
                      <a:ext uri="{0D108BD9-81ED-4DB2-BD59-A6C34878D82A}">
                        <a16:rowId xmlns:a16="http://schemas.microsoft.com/office/drawing/2014/main" val="796920218"/>
                      </a:ext>
                    </a:extLst>
                  </a:tr>
                  <a:tr h="443357">
                    <a:tc>
                      <a:txBody>
                        <a:bodyPr/>
                        <a:lstStyle/>
                        <a:p>
                          <a:pPr algn="ctr"/>
                          <a:r>
                            <a:rPr kumimoji="1" lang="en-US" altLang="ja-JP" u="none" dirty="0">
                              <a:latin typeface="Tahoma" panose="020B0604030504040204" pitchFamily="34" charset="0"/>
                              <a:ea typeface="Tahoma" panose="020B0604030504040204" pitchFamily="34" charset="0"/>
                              <a:cs typeface="Tahoma" panose="020B0604030504040204" pitchFamily="34" charset="0"/>
                            </a:rPr>
                            <a:t>DECIMAL</a:t>
                          </a:r>
                          <a:endParaRPr kumimoji="1" lang="ja-JP" altLang="en-US" u="none"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a:latin typeface="Tahoma" panose="020B0604030504040204" pitchFamily="34" charset="0"/>
                              <a:ea typeface="Tahoma" panose="020B0604030504040204" pitchFamily="34" charset="0"/>
                              <a:cs typeface="Tahoma" panose="020B0604030504040204" pitchFamily="34" charset="0"/>
                            </a:rPr>
                            <a:t>65</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桁、小数部</a:t>
                          </a:r>
                          <a:r>
                            <a:rPr kumimoji="1" lang="en-US" altLang="ja-JP" dirty="0">
                              <a:latin typeface="Tahoma" panose="020B0604030504040204" pitchFamily="34" charset="0"/>
                              <a:ea typeface="Tahoma" panose="020B0604030504040204" pitchFamily="34" charset="0"/>
                              <a:cs typeface="Tahoma" panose="020B0604030504040204" pitchFamily="34" charset="0"/>
                            </a:rPr>
                            <a:t>30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桁まで</a:t>
                          </a: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最大桁数と小数の桁数を指定して格納。精度の高い小数の計算が行えるが、</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DOUBLE</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より複雑な構造のため処理が遅くなる。</a:t>
                          </a:r>
                        </a:p>
                      </a:txBody>
                      <a:tcPr/>
                    </a:tc>
                    <a:extLst>
                      <a:ext uri="{0D108BD9-81ED-4DB2-BD59-A6C34878D82A}">
                        <a16:rowId xmlns:a16="http://schemas.microsoft.com/office/drawing/2014/main" val="820622249"/>
                      </a:ext>
                    </a:extLst>
                  </a:tr>
                </a:tbl>
              </a:graphicData>
            </a:graphic>
          </p:graphicFrame>
        </mc:Choice>
        <mc:Fallback xmlns="">
          <p:graphicFrame>
            <p:nvGraphicFramePr>
              <p:cNvPr id="3" name="表 2"/>
              <p:cNvGraphicFramePr>
                <a:graphicFrameLocks noGrp="1"/>
              </p:cNvGraphicFramePr>
              <p:nvPr>
                <p:extLst>
                  <p:ext uri="{D42A27DB-BD31-4B8C-83A1-F6EECF244321}">
                    <p14:modId xmlns:p14="http://schemas.microsoft.com/office/powerpoint/2010/main" val="2125476651"/>
                  </p:ext>
                </p:extLst>
              </p:nvPr>
            </p:nvGraphicFramePr>
            <p:xfrm>
              <a:off x="505429" y="1529892"/>
              <a:ext cx="11204292" cy="4192397"/>
            </p:xfrm>
            <a:graphic>
              <a:graphicData uri="http://schemas.openxmlformats.org/drawingml/2006/table">
                <a:tbl>
                  <a:tblPr firstRow="1" bandRow="1">
                    <a:tableStyleId>{5C22544A-7EE6-4342-B048-85BDC9FD1C3A}</a:tableStyleId>
                  </a:tblPr>
                  <a:tblGrid>
                    <a:gridCol w="1462267">
                      <a:extLst>
                        <a:ext uri="{9D8B030D-6E8A-4147-A177-3AD203B41FA5}">
                          <a16:colId xmlns:a16="http://schemas.microsoft.com/office/drawing/2014/main" val="973198426"/>
                        </a:ext>
                      </a:extLst>
                    </a:gridCol>
                    <a:gridCol w="3507129">
                      <a:extLst>
                        <a:ext uri="{9D8B030D-6E8A-4147-A177-3AD203B41FA5}">
                          <a16:colId xmlns:a16="http://schemas.microsoft.com/office/drawing/2014/main" val="3174374459"/>
                        </a:ext>
                      </a:extLst>
                    </a:gridCol>
                    <a:gridCol w="6234896">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格納範囲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-2147483648〜2147483647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最もよく使われる型。特に理由がなければ整数値の型はこれ。</a:t>
                          </a:r>
                        </a:p>
                      </a:txBody>
                      <a:tcPr/>
                    </a:tc>
                    <a:extLst>
                      <a:ext uri="{0D108BD9-81ED-4DB2-BD59-A6C34878D82A}">
                        <a16:rowId xmlns:a16="http://schemas.microsoft.com/office/drawing/2014/main" val="416142691"/>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TYNYINT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-128〜127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INT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よりもメモリの使用量が少ない。小さい整数値を格納。</a:t>
                          </a:r>
                        </a:p>
                      </a:txBody>
                      <a:tcPr/>
                    </a:tc>
                    <a:extLst>
                      <a:ext uri="{0D108BD9-81ED-4DB2-BD59-A6C34878D82A}">
                        <a16:rowId xmlns:a16="http://schemas.microsoft.com/office/drawing/2014/main" val="3784516836"/>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BOOLEAN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0(false) or 1(true)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か</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例：説明会に来た人は</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来なかった人に</a:t>
                          </a:r>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を付けて分類等</a:t>
                          </a:r>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96713268"/>
                      </a:ext>
                    </a:extLst>
                  </a:tr>
                  <a:tr h="118872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DOUBLE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endParaRPr lang="ja-JP"/>
                        </a:p>
                      </a:txBody>
                      <a:tcPr anchor="ctr">
                        <a:blipFill>
                          <a:blip r:embed="rId3"/>
                          <a:stretch>
                            <a:fillRect l="-41840" t="-198469" r="-178472" b="-62245"/>
                          </a:stretch>
                        </a:blipFill>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実数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小数点以下</a:t>
                          </a:r>
                          <a:r>
                            <a:rPr kumimoji="1" lang="en-US" altLang="ja-JP" dirty="0">
                              <a:latin typeface="Tahoma" panose="020B0604030504040204" pitchFamily="34" charset="0"/>
                              <a:ea typeface="Tahoma" panose="020B0604030504040204" pitchFamily="34" charset="0"/>
                              <a:cs typeface="Tahoma" panose="020B0604030504040204" pitchFamily="34" charset="0"/>
                            </a:rPr>
                            <a:t>17</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桁程度までの精度を持つが、循環小数に対する丸め込みによる誤差が発生する。</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そのため、お金などの計算に使ったりしてはいけない。</a:t>
                          </a:r>
                        </a:p>
                      </a:txBody>
                      <a:tcPr/>
                    </a:tc>
                    <a:extLst>
                      <a:ext uri="{0D108BD9-81ED-4DB2-BD59-A6C34878D82A}">
                        <a16:rowId xmlns:a16="http://schemas.microsoft.com/office/drawing/2014/main" val="796920218"/>
                      </a:ext>
                    </a:extLst>
                  </a:tr>
                  <a:tr h="640080">
                    <a:tc>
                      <a:txBody>
                        <a:bodyPr/>
                        <a:lstStyle/>
                        <a:p>
                          <a:pPr algn="ctr"/>
                          <a:r>
                            <a:rPr kumimoji="1" lang="en-US" altLang="ja-JP" u="none" dirty="0">
                              <a:latin typeface="Tahoma" panose="020B0604030504040204" pitchFamily="34" charset="0"/>
                              <a:ea typeface="Tahoma" panose="020B0604030504040204" pitchFamily="34" charset="0"/>
                              <a:cs typeface="Tahoma" panose="020B0604030504040204" pitchFamily="34" charset="0"/>
                            </a:rPr>
                            <a:t>DECIMAL</a:t>
                          </a:r>
                          <a:endParaRPr kumimoji="1" lang="ja-JP" altLang="en-US" u="none"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a:latin typeface="Tahoma" panose="020B0604030504040204" pitchFamily="34" charset="0"/>
                              <a:ea typeface="Tahoma" panose="020B0604030504040204" pitchFamily="34" charset="0"/>
                              <a:cs typeface="Tahoma" panose="020B0604030504040204" pitchFamily="34" charset="0"/>
                            </a:rPr>
                            <a:t>65</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桁、小数部</a:t>
                          </a:r>
                          <a:r>
                            <a:rPr kumimoji="1" lang="en-US" altLang="ja-JP" dirty="0">
                              <a:latin typeface="Tahoma" panose="020B0604030504040204" pitchFamily="34" charset="0"/>
                              <a:ea typeface="Tahoma" panose="020B0604030504040204" pitchFamily="34" charset="0"/>
                              <a:cs typeface="Tahoma" panose="020B0604030504040204" pitchFamily="34" charset="0"/>
                            </a:rPr>
                            <a:t>30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桁まで</a:t>
                          </a: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最大桁数と小数の桁数を指定して格納。精度の高い小数の計算が行えるが、</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DOUBLE</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より複雑な構造のため処理が遅くなる。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820622249"/>
                      </a:ext>
                    </a:extLst>
                  </a:tr>
                </a:tbl>
              </a:graphicData>
            </a:graphic>
          </p:graphicFrame>
        </mc:Fallback>
      </mc:AlternateContent>
    </p:spTree>
    <p:extLst>
      <p:ext uri="{BB962C8B-B14F-4D97-AF65-F5344CB8AC3E}">
        <p14:creationId xmlns:p14="http://schemas.microsoft.com/office/powerpoint/2010/main" val="41271151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データ型：文字型の代表例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224</a:t>
            </a:fld>
            <a:endParaRPr kumimoji="1" lang="ja-JP" altLang="en-US"/>
          </a:p>
        </p:txBody>
      </p:sp>
      <p:graphicFrame>
        <p:nvGraphicFramePr>
          <p:cNvPr id="3" name="表 2"/>
          <p:cNvGraphicFramePr>
            <a:graphicFrameLocks noGrp="1"/>
          </p:cNvGraphicFramePr>
          <p:nvPr/>
        </p:nvGraphicFramePr>
        <p:xfrm>
          <a:off x="505429" y="1529892"/>
          <a:ext cx="11393346" cy="1723517"/>
        </p:xfrm>
        <a:graphic>
          <a:graphicData uri="http://schemas.openxmlformats.org/drawingml/2006/table">
            <a:tbl>
              <a:tblPr firstRow="1" bandRow="1">
                <a:tableStyleId>{5C22544A-7EE6-4342-B048-85BDC9FD1C3A}</a:tableStyleId>
              </a:tblPr>
              <a:tblGrid>
                <a:gridCol w="2164449">
                  <a:extLst>
                    <a:ext uri="{9D8B030D-6E8A-4147-A177-3AD203B41FA5}">
                      <a16:colId xmlns:a16="http://schemas.microsoft.com/office/drawing/2014/main" val="973198426"/>
                    </a:ext>
                  </a:extLst>
                </a:gridCol>
                <a:gridCol w="9228897">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CHAR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文字の格納を</a:t>
                      </a: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固定長</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で行う型。 </a:t>
                      </a:r>
                      <a:r>
                        <a:rPr kumimoji="1" lang="en-US" altLang="ja-JP" dirty="0">
                          <a:latin typeface="Tahoma" panose="020B0604030504040204" pitchFamily="34" charset="0"/>
                          <a:ea typeface="Tahoma" panose="020B0604030504040204" pitchFamily="34" charset="0"/>
                          <a:cs typeface="Tahoma" panose="020B0604030504040204" pitchFamily="34" charset="0"/>
                        </a:rPr>
                        <a:t>CHAR(100)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とすれば</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文字分のデータを格納できる。</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データとして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文字しか入らなくても、</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文字分の領域を確保する。</a:t>
                      </a: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VARCHAR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文字の格納を</a:t>
                      </a: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可変長</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で行う型。 </a:t>
                      </a:r>
                      <a:r>
                        <a:rPr kumimoji="1" lang="en-US" altLang="ja-JP" dirty="0">
                          <a:latin typeface="Tahoma" panose="020B0604030504040204" pitchFamily="34" charset="0"/>
                          <a:ea typeface="Tahoma" panose="020B0604030504040204" pitchFamily="34" charset="0"/>
                          <a:cs typeface="Tahoma" panose="020B0604030504040204" pitchFamily="34" charset="0"/>
                        </a:rPr>
                        <a:t>VARCHAR(100)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とすれば</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文字分のデータを格納できる。</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データとして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文字しか入らなかった場合、領域幅はそのデータに合わせて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文字分となる。</a:t>
                      </a:r>
                    </a:p>
                  </a:txBody>
                  <a:tcPr/>
                </a:tc>
                <a:extLst>
                  <a:ext uri="{0D108BD9-81ED-4DB2-BD59-A6C34878D82A}">
                    <a16:rowId xmlns:a16="http://schemas.microsoft.com/office/drawing/2014/main" val="3784516836"/>
                  </a:ext>
                </a:extLst>
              </a:tr>
            </a:tbl>
          </a:graphicData>
        </a:graphic>
      </p:graphicFrame>
      <p:sp>
        <p:nvSpPr>
          <p:cNvPr id="5" name="正方形/長方形 4"/>
          <p:cNvSpPr/>
          <p:nvPr/>
        </p:nvSpPr>
        <p:spPr>
          <a:xfrm>
            <a:off x="1229327" y="3762192"/>
            <a:ext cx="9112169" cy="1077218"/>
          </a:xfrm>
          <a:prstGeom prst="rect">
            <a:avLst/>
          </a:prstGeom>
        </p:spPr>
        <p:txBody>
          <a:bodyPr wrap="square">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電話番号や製品の型番など</a:t>
            </a:r>
            <a:r>
              <a:rPr lang="en-US" altLang="ja-JP" sz="32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a:t>
            </a:r>
            <a:r>
              <a:rPr lang="en-US" altLang="ja-JP" sz="3200" dirty="0">
                <a:latin typeface="UD デジタル 教科書体 NK-R" panose="02020400000000000000" pitchFamily="18" charset="-128"/>
                <a:ea typeface="UD デジタル 教科書体 NK-R" panose="02020400000000000000" pitchFamily="18" charset="-128"/>
              </a:rPr>
              <a:t>	CHAR</a:t>
            </a:r>
            <a:r>
              <a:rPr lang="ja-JP" altLang="en-US" sz="3200" dirty="0">
                <a:latin typeface="UD デジタル 教科書体 NK-R" panose="02020400000000000000" pitchFamily="18" charset="-128"/>
                <a:ea typeface="UD デジタル 教科書体 NK-R" panose="02020400000000000000" pitchFamily="18" charset="-128"/>
              </a:rPr>
              <a:t>型</a:t>
            </a:r>
            <a:endParaRPr lang="en-US" altLang="ja-JP" sz="3200" dirty="0">
              <a:latin typeface="UD デジタル 教科書体 NK-R" panose="02020400000000000000" pitchFamily="18" charset="-128"/>
              <a:ea typeface="UD デジタル 教科書体 NK-R" panose="02020400000000000000" pitchFamily="18" charset="-128"/>
            </a:endParaRPr>
          </a:p>
          <a:p>
            <a:r>
              <a:rPr lang="ja-JP" altLang="en-US" sz="3200" dirty="0">
                <a:latin typeface="UD デジタル 教科書体 NK-R" panose="02020400000000000000" pitchFamily="18" charset="-128"/>
                <a:ea typeface="UD デジタル 教科書体 NK-R" panose="02020400000000000000" pitchFamily="18" charset="-128"/>
              </a:rPr>
              <a:t>人名や自由入力できるもの</a:t>
            </a:r>
            <a:r>
              <a:rPr lang="en-US" altLang="ja-JP" sz="32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a:t>
            </a:r>
            <a:r>
              <a:rPr lang="en-US" altLang="ja-JP" sz="3200" dirty="0">
                <a:latin typeface="UD デジタル 教科書体 NK-R" panose="02020400000000000000" pitchFamily="18" charset="-128"/>
                <a:ea typeface="UD デジタル 教科書体 NK-R" panose="02020400000000000000" pitchFamily="18" charset="-128"/>
              </a:rPr>
              <a:t>	VARCHAR</a:t>
            </a:r>
            <a:r>
              <a:rPr lang="ja-JP" altLang="en-US" sz="3200" dirty="0">
                <a:latin typeface="UD デジタル 教科書体 NK-R" panose="02020400000000000000" pitchFamily="18" charset="-128"/>
                <a:ea typeface="UD デジタル 教科書体 NK-R" panose="02020400000000000000" pitchFamily="18" charset="-128"/>
              </a:rPr>
              <a:t>型</a:t>
            </a:r>
          </a:p>
        </p:txBody>
      </p:sp>
      <p:sp>
        <p:nvSpPr>
          <p:cNvPr id="6" name="正方形/長方形 5"/>
          <p:cNvSpPr/>
          <p:nvPr/>
        </p:nvSpPr>
        <p:spPr>
          <a:xfrm>
            <a:off x="1651322" y="5348193"/>
            <a:ext cx="8268181" cy="584775"/>
          </a:xfrm>
          <a:prstGeom prst="rect">
            <a:avLst/>
          </a:prstGeom>
        </p:spPr>
        <p:txBody>
          <a:bodyPr wrap="square">
            <a:spAutoFit/>
          </a:bodyPr>
          <a:lstStyle/>
          <a:p>
            <a:r>
              <a:rPr lang="ja-JP" altLang="en-US" sz="3200" dirty="0">
                <a:solidFill>
                  <a:srgbClr val="FF0000"/>
                </a:solidFill>
                <a:latin typeface="UD デジタル 教科書体 NK-R" panose="02020400000000000000" pitchFamily="18" charset="-128"/>
                <a:ea typeface="UD デジタル 教科書体 NK-R" panose="02020400000000000000" pitchFamily="18" charset="-128"/>
              </a:rPr>
              <a:t>入力文字数が決まっているかどうか</a:t>
            </a:r>
            <a:r>
              <a:rPr lang="ja-JP" altLang="en-US" sz="3200" dirty="0">
                <a:latin typeface="UD デジタル 教科書体 NK-R" panose="02020400000000000000" pitchFamily="18" charset="-128"/>
                <a:ea typeface="UD デジタル 教科書体 NK-R" panose="02020400000000000000" pitchFamily="18" charset="-128"/>
              </a:rPr>
              <a:t>で使い分け</a:t>
            </a:r>
          </a:p>
        </p:txBody>
      </p:sp>
    </p:spTree>
    <p:extLst>
      <p:ext uri="{BB962C8B-B14F-4D97-AF65-F5344CB8AC3E}">
        <p14:creationId xmlns:p14="http://schemas.microsoft.com/office/powerpoint/2010/main" val="282921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データ型：日付・時刻型の代表例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225</a:t>
            </a:fld>
            <a:endParaRPr kumimoji="1" lang="ja-JP" altLang="en-US"/>
          </a:p>
        </p:txBody>
      </p:sp>
      <p:graphicFrame>
        <p:nvGraphicFramePr>
          <p:cNvPr id="3" name="表 2"/>
          <p:cNvGraphicFramePr>
            <a:graphicFrameLocks noGrp="1"/>
          </p:cNvGraphicFramePr>
          <p:nvPr/>
        </p:nvGraphicFramePr>
        <p:xfrm>
          <a:off x="399327" y="1448869"/>
          <a:ext cx="11393346" cy="2363597"/>
        </p:xfrm>
        <a:graphic>
          <a:graphicData uri="http://schemas.openxmlformats.org/drawingml/2006/table">
            <a:tbl>
              <a:tblPr firstRow="1" bandRow="1">
                <a:tableStyleId>{5C22544A-7EE6-4342-B048-85BDC9FD1C3A}</a:tableStyleId>
              </a:tblPr>
              <a:tblGrid>
                <a:gridCol w="1890530">
                  <a:extLst>
                    <a:ext uri="{9D8B030D-6E8A-4147-A177-3AD203B41FA5}">
                      <a16:colId xmlns:a16="http://schemas.microsoft.com/office/drawing/2014/main" val="973198426"/>
                    </a:ext>
                  </a:extLst>
                </a:gridCol>
                <a:gridCol w="4201611">
                  <a:extLst>
                    <a:ext uri="{9D8B030D-6E8A-4147-A177-3AD203B41FA5}">
                      <a16:colId xmlns:a16="http://schemas.microsoft.com/office/drawing/2014/main" val="1745225215"/>
                    </a:ext>
                  </a:extLst>
                </a:gridCol>
                <a:gridCol w="5301205">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DATE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1000-01-01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9999-12-31</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YYYY-MM-DD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を基本とし日付を格納。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YY-MM-DD</a:t>
                      </a:r>
                      <a:r>
                        <a:rPr kumimoji="1" lang="en-US" altLang="ja-JP" baseline="0" dirty="0">
                          <a:latin typeface="Tahoma" panose="020B0604030504040204" pitchFamily="34" charset="0"/>
                          <a:ea typeface="Tahoma" panose="020B0604030504040204" pitchFamily="34" charset="0"/>
                          <a:cs typeface="Tahoma" panose="020B0604030504040204" pitchFamily="34" charset="0"/>
                        </a:rPr>
                        <a:t> </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や </a:t>
                      </a:r>
                      <a:r>
                        <a:rPr kumimoji="1" lang="en-US" altLang="ja-JP" baseline="0" dirty="0">
                          <a:latin typeface="Tahoma" panose="020B0604030504040204" pitchFamily="34" charset="0"/>
                          <a:ea typeface="Tahoma" panose="020B0604030504040204" pitchFamily="34" charset="0"/>
                          <a:cs typeface="Tahoma" panose="020B0604030504040204" pitchFamily="34" charset="0"/>
                        </a:rPr>
                        <a:t>YY/MM/DD</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などにも対応。</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TIME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-838</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dirty="0">
                          <a:latin typeface="Tahoma" panose="020B0604030504040204" pitchFamily="34" charset="0"/>
                          <a:ea typeface="Tahoma" panose="020B0604030504040204" pitchFamily="34" charset="0"/>
                          <a:cs typeface="Tahoma" panose="020B0604030504040204" pitchFamily="34" charset="0"/>
                        </a:rPr>
                        <a:t>838</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HH:MM:SS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を基本として時刻を格納。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D HH:MM:SS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で日数</a:t>
                      </a:r>
                      <a:r>
                        <a:rPr kumimoji="1" lang="en-US" altLang="ja-JP" baseline="0" dirty="0">
                          <a:latin typeface="Tahoma" panose="020B0604030504040204" pitchFamily="34" charset="0"/>
                          <a:ea typeface="Tahoma" panose="020B0604030504040204" pitchFamily="34" charset="0"/>
                          <a:cs typeface="Tahoma" panose="020B0604030504040204" pitchFamily="34" charset="0"/>
                        </a:rPr>
                        <a:t> </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時間表示ができる。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4516836"/>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DATETIME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b="0" dirty="0">
                          <a:latin typeface="Tahoma" panose="020B0604030504040204" pitchFamily="34" charset="0"/>
                          <a:ea typeface="Tahoma" panose="020B0604030504040204" pitchFamily="34" charset="0"/>
                          <a:cs typeface="Tahoma" panose="020B0604030504040204" pitchFamily="34" charset="0"/>
                        </a:rPr>
                        <a:t>1000-01-01 00</a:t>
                      </a:r>
                      <a:r>
                        <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b="0" dirty="0">
                          <a:latin typeface="Tahoma" panose="020B0604030504040204" pitchFamily="34" charset="0"/>
                          <a:ea typeface="Tahoma" panose="020B0604030504040204" pitchFamily="34" charset="0"/>
                          <a:cs typeface="Tahoma" panose="020B0604030504040204" pitchFamily="34" charset="0"/>
                        </a:rPr>
                        <a:t>00</a:t>
                      </a:r>
                      <a:r>
                        <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b="0" dirty="0">
                          <a:latin typeface="Tahoma" panose="020B0604030504040204" pitchFamily="34" charset="0"/>
                          <a:ea typeface="Tahoma" panose="020B0604030504040204" pitchFamily="34" charset="0"/>
                          <a:cs typeface="Tahoma" panose="020B0604030504040204" pitchFamily="34" charset="0"/>
                        </a:rPr>
                        <a:t>00.000000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9999-12-31 23</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YY-MM-SS HH:MM:SS</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 を基本として日付・時刻を格納。</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770542694"/>
                  </a:ext>
                </a:extLst>
              </a:tr>
            </a:tbl>
          </a:graphicData>
        </a:graphic>
      </p:graphicFrame>
      <p:sp>
        <p:nvSpPr>
          <p:cNvPr id="7" name="正方形/長方形 6"/>
          <p:cNvSpPr/>
          <p:nvPr/>
        </p:nvSpPr>
        <p:spPr>
          <a:xfrm>
            <a:off x="1773337" y="4386420"/>
            <a:ext cx="8157742" cy="1200329"/>
          </a:xfrm>
          <a:prstGeom prst="rect">
            <a:avLst/>
          </a:prstGeom>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記述方法は基本形以外にも複数ある。</a:t>
            </a:r>
            <a:r>
              <a:rPr lang="en-US" altLang="ja-JP" sz="3600" dirty="0">
                <a:latin typeface="UD デジタル 教科書体 NK-R" panose="02020400000000000000" pitchFamily="18" charset="-128"/>
                <a:ea typeface="UD デジタル 教科書体 NK-R" panose="02020400000000000000" pitchFamily="18" charset="-128"/>
              </a:rPr>
              <a:t/>
            </a:r>
            <a:br>
              <a:rPr lang="en-US" altLang="ja-JP" sz="3600" dirty="0">
                <a:latin typeface="UD デジタル 教科書体 NK-R" panose="02020400000000000000" pitchFamily="18" charset="-128"/>
                <a:ea typeface="UD デジタル 教科書体 NK-R" panose="02020400000000000000" pitchFamily="18" charset="-128"/>
              </a:rPr>
            </a:br>
            <a:r>
              <a:rPr lang="en-US" altLang="ja-JP" sz="3600" dirty="0">
                <a:latin typeface="UD デジタル 教科書体 NK-R" panose="02020400000000000000" pitchFamily="18" charset="-128"/>
                <a:ea typeface="UD デジタル 教科書体 NK-R" panose="02020400000000000000" pitchFamily="18" charset="-128"/>
              </a:rPr>
              <a:t>RDBMS</a:t>
            </a:r>
            <a:r>
              <a:rPr lang="ja-JP" altLang="en-US" sz="3600" dirty="0">
                <a:latin typeface="UD デジタル 教科書体 NK-R" panose="02020400000000000000" pitchFamily="18" charset="-128"/>
                <a:ea typeface="UD デジタル 教科書体 NK-R" panose="02020400000000000000" pitchFamily="18" charset="-128"/>
              </a:rPr>
              <a:t>によるところが大きい。</a:t>
            </a:r>
          </a:p>
        </p:txBody>
      </p:sp>
    </p:spTree>
    <p:extLst>
      <p:ext uri="{BB962C8B-B14F-4D97-AF65-F5344CB8AC3E}">
        <p14:creationId xmlns:p14="http://schemas.microsoft.com/office/powerpoint/2010/main" val="260618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テーブルの制約</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226</a:t>
            </a:fld>
            <a:endParaRPr kumimoji="1" lang="ja-JP" altLang="en-US"/>
          </a:p>
        </p:txBody>
      </p:sp>
      <p:graphicFrame>
        <p:nvGraphicFramePr>
          <p:cNvPr id="8" name="表 7">
            <a:extLst>
              <a:ext uri="{FF2B5EF4-FFF2-40B4-BE49-F238E27FC236}">
                <a16:creationId xmlns:a16="http://schemas.microsoft.com/office/drawing/2014/main" id="{C1587CDA-72B6-2BD1-8182-323F33932DCC}"/>
              </a:ext>
            </a:extLst>
          </p:cNvPr>
          <p:cNvGraphicFramePr>
            <a:graphicFrameLocks noGrp="1"/>
          </p:cNvGraphicFramePr>
          <p:nvPr/>
        </p:nvGraphicFramePr>
        <p:xfrm>
          <a:off x="917443" y="2977768"/>
          <a:ext cx="10357113" cy="3139566"/>
        </p:xfrm>
        <a:graphic>
          <a:graphicData uri="http://schemas.openxmlformats.org/drawingml/2006/table">
            <a:tbl>
              <a:tblPr firstRow="1" firstCol="1" lastRow="1" lastCol="1" bandRow="1" bandCol="1"/>
              <a:tblGrid>
                <a:gridCol w="4642316">
                  <a:extLst>
                    <a:ext uri="{9D8B030D-6E8A-4147-A177-3AD203B41FA5}">
                      <a16:colId xmlns:a16="http://schemas.microsoft.com/office/drawing/2014/main" val="574608748"/>
                    </a:ext>
                  </a:extLst>
                </a:gridCol>
                <a:gridCol w="5714797">
                  <a:extLst>
                    <a:ext uri="{9D8B030D-6E8A-4147-A177-3AD203B41FA5}">
                      <a16:colId xmlns:a16="http://schemas.microsoft.com/office/drawing/2014/main" val="1168245460"/>
                    </a:ext>
                  </a:extLst>
                </a:gridCol>
              </a:tblGrid>
              <a:tr h="313956">
                <a:tc>
                  <a:txBody>
                    <a:bodyPr/>
                    <a:lstStyle/>
                    <a:p>
                      <a:pPr algn="l"/>
                      <a:r>
                        <a:rPr lang="ja-JP" sz="1700" b="1" kern="100" dirty="0">
                          <a:solidFill>
                            <a:srgbClr val="000000"/>
                          </a:solidFill>
                          <a:effectLst/>
                          <a:latin typeface="Tahoma" panose="020B0604030504040204" pitchFamily="34" charset="0"/>
                          <a:ea typeface="UD デジタル 教科書体 NK-R" panose="02020400000000000000" pitchFamily="18" charset="-128"/>
                          <a:cs typeface="Tahoma" panose="020B0604030504040204" pitchFamily="34" charset="0"/>
                        </a:rPr>
                        <a:t>制約名</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r>
                        <a:rPr lang="ja-JP" sz="1700" b="1" kern="100">
                          <a:solidFill>
                            <a:srgbClr val="000000"/>
                          </a:solidFill>
                          <a:effectLst/>
                          <a:latin typeface="Tahoma" panose="020B0604030504040204" pitchFamily="34" charset="0"/>
                          <a:ea typeface="UD デジタル 教科書体 NK-R" panose="02020400000000000000" pitchFamily="18" charset="-128"/>
                          <a:cs typeface="Tahoma" panose="020B0604030504040204" pitchFamily="34" charset="0"/>
                        </a:rPr>
                        <a:t>意味</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504088338"/>
                  </a:ext>
                </a:extLst>
              </a:tr>
              <a:tr h="941870">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主キー制約（</a:t>
                      </a:r>
                      <a: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PRIMARY KEY</a:t>
                      </a: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列に</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値ではない一意の値が挿入されることを保証。この制約を設定する列の値は、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値および重複値以外でなければならない。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050589"/>
                  </a:ext>
                </a:extLst>
              </a:tr>
              <a:tr h="313956">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一意制約（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UNIQUE</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列に一意の値が挿入されることを保証。</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2390517"/>
                  </a:ext>
                </a:extLst>
              </a:tr>
              <a:tr h="627914">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参照整合性制約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
                      </a:r>
                      <a:b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b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外部キー制約または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FOREIGN KEY</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親表にない値は子表に存在しないことを保証。ある表の</a:t>
                      </a:r>
                      <a: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
                      </a:r>
                      <a:b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b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データを別の表のデータに関連付けることができる。</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465726"/>
                  </a:ext>
                </a:extLst>
              </a:tr>
              <a:tr h="627914">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チェック制約（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CHECK</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あらかじめ指定された条件に適した値だけが、列に挿入されることを保証。</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MySQL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では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2019/04/25</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に実装。</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342672"/>
                  </a:ext>
                </a:extLst>
              </a:tr>
              <a:tr h="313956">
                <a:tc>
                  <a:txBody>
                    <a:bodyPr/>
                    <a:lstStyle/>
                    <a:p>
                      <a:pPr algn="l"/>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NOT 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列に</a:t>
                      </a:r>
                      <a: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値が挿入されないことを保証。</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88471"/>
                  </a:ext>
                </a:extLst>
              </a:tr>
            </a:tbl>
          </a:graphicData>
        </a:graphic>
      </p:graphicFrame>
      <p:sp>
        <p:nvSpPr>
          <p:cNvPr id="9" name="コンテンツ プレースホルダー 2">
            <a:extLst>
              <a:ext uri="{FF2B5EF4-FFF2-40B4-BE49-F238E27FC236}">
                <a16:creationId xmlns:a16="http://schemas.microsoft.com/office/drawing/2014/main" id="{BA1694B0-87C5-DF69-F737-3E40E101C1E6}"/>
              </a:ext>
            </a:extLst>
          </p:cNvPr>
          <p:cNvSpPr txBox="1">
            <a:spLocks/>
          </p:cNvSpPr>
          <p:nvPr/>
        </p:nvSpPr>
        <p:spPr>
          <a:xfrm>
            <a:off x="659892" y="1289304"/>
            <a:ext cx="11417300" cy="16200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t>利用者がテーブルに誤った値を入力するなど</a:t>
            </a:r>
            <a:r>
              <a:rPr lang="en-US"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br>
            <a:r>
              <a:rPr lang="ja-JP"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t>データの破壊を起こさないように設ける制限</a:t>
            </a:r>
            <a:endParaRPr lang="en-US" altLang="ja-JP" sz="3200" dirty="0">
              <a:effectLst/>
              <a:latin typeface="Tahoma" panose="020B0604030504040204" pitchFamily="34" charset="0"/>
              <a:ea typeface="UD デジタル 教科書体 NK-R" panose="02020400000000000000" pitchFamily="18" charset="-128"/>
              <a:cs typeface="Tahoma" panose="020B0604030504040204" pitchFamily="34" charset="0"/>
            </a:endParaRPr>
          </a:p>
          <a:p>
            <a:pPr marL="0" indent="0">
              <a:buNone/>
            </a:pPr>
            <a:r>
              <a:rPr lang="ja-JP" altLang="en-US" sz="3200" dirty="0"/>
              <a:t>テーブル作成時に型と合わせて記述する</a:t>
            </a:r>
            <a:endParaRPr lang="en-US" altLang="ja-JP" sz="3200" dirty="0"/>
          </a:p>
        </p:txBody>
      </p:sp>
    </p:spTree>
    <p:extLst>
      <p:ext uri="{BB962C8B-B14F-4D97-AF65-F5344CB8AC3E}">
        <p14:creationId xmlns:p14="http://schemas.microsoft.com/office/powerpoint/2010/main" val="11062248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0C852-9602-CA72-CD4C-D04C913C79A9}"/>
              </a:ext>
            </a:extLst>
          </p:cNvPr>
          <p:cNvSpPr>
            <a:spLocks noGrp="1"/>
          </p:cNvSpPr>
          <p:nvPr>
            <p:ph type="title"/>
          </p:nvPr>
        </p:nvSpPr>
        <p:spPr/>
        <p:txBody>
          <a:bodyPr/>
          <a:lstStyle/>
          <a:p>
            <a:r>
              <a:rPr kumimoji="1" lang="ja-JP" altLang="en-US" dirty="0"/>
              <a:t>列フラグ機能</a:t>
            </a:r>
          </a:p>
        </p:txBody>
      </p:sp>
      <p:sp>
        <p:nvSpPr>
          <p:cNvPr id="3" name="コンテンツ プレースホルダー 2">
            <a:extLst>
              <a:ext uri="{FF2B5EF4-FFF2-40B4-BE49-F238E27FC236}">
                <a16:creationId xmlns:a16="http://schemas.microsoft.com/office/drawing/2014/main" id="{7779AC78-791C-7F8C-9548-87E3D5E139B6}"/>
              </a:ext>
            </a:extLst>
          </p:cNvPr>
          <p:cNvSpPr>
            <a:spLocks noGrp="1"/>
          </p:cNvSpPr>
          <p:nvPr>
            <p:ph idx="1"/>
          </p:nvPr>
        </p:nvSpPr>
        <p:spPr>
          <a:xfrm>
            <a:off x="653143" y="1200150"/>
            <a:ext cx="11392677" cy="5263711"/>
          </a:xfrm>
        </p:spPr>
        <p:txBody>
          <a:bodyPr/>
          <a:lstStyle/>
          <a:p>
            <a:r>
              <a:rPr kumimoji="1" lang="en-US" altLang="ja-JP" dirty="0"/>
              <a:t>AUTO_INCREMENT</a:t>
            </a:r>
          </a:p>
          <a:p>
            <a:pPr marL="457200" lvl="1" indent="0">
              <a:buNone/>
            </a:pPr>
            <a:r>
              <a:rPr lang="ja-JP" altLang="en-US" dirty="0"/>
              <a:t>指定した数値型のカラムの値をレコードが追加される度に</a:t>
            </a:r>
            <a:r>
              <a:rPr lang="en-US" altLang="ja-JP" dirty="0"/>
              <a:t/>
            </a:r>
            <a:br>
              <a:rPr lang="en-US" altLang="ja-JP" dirty="0"/>
            </a:br>
            <a:r>
              <a:rPr lang="ja-JP" altLang="en-US" dirty="0"/>
              <a:t>自動で</a:t>
            </a:r>
            <a:r>
              <a:rPr lang="en-US" altLang="ja-JP" dirty="0"/>
              <a:t>1</a:t>
            </a:r>
            <a:r>
              <a:rPr lang="ja-JP" altLang="en-US" dirty="0"/>
              <a:t>増やす</a:t>
            </a:r>
            <a:endParaRPr lang="en-US" altLang="ja-JP" dirty="0"/>
          </a:p>
          <a:p>
            <a:pPr marL="457200" lvl="1" indent="0">
              <a:buNone/>
            </a:pPr>
            <a:r>
              <a:rPr lang="en-US" altLang="ja-JP" dirty="0"/>
              <a:t>PRIMARY KEY</a:t>
            </a:r>
            <a:r>
              <a:rPr lang="ja-JP" altLang="en-US" dirty="0"/>
              <a:t>制約、</a:t>
            </a:r>
            <a:r>
              <a:rPr lang="en-US" altLang="ja-JP" dirty="0"/>
              <a:t>UNIQUE</a:t>
            </a:r>
            <a:r>
              <a:rPr lang="ja-JP" altLang="en-US" dirty="0"/>
              <a:t>制約を持ったカラムに適用できる</a:t>
            </a:r>
            <a:endParaRPr lang="en-US" altLang="ja-JP" dirty="0"/>
          </a:p>
          <a:p>
            <a:pPr marL="457200" lvl="1" indent="0">
              <a:buNone/>
            </a:pPr>
            <a:r>
              <a:rPr lang="en-US" altLang="ja-JP" dirty="0"/>
              <a:t>1</a:t>
            </a:r>
            <a:r>
              <a:rPr lang="ja-JP" altLang="en-US" dirty="0"/>
              <a:t>テーブルに</a:t>
            </a:r>
            <a:r>
              <a:rPr lang="en-US" altLang="ja-JP" dirty="0"/>
              <a:t>1</a:t>
            </a:r>
            <a:r>
              <a:rPr lang="ja-JP" altLang="en-US" dirty="0"/>
              <a:t>カラムのみ</a:t>
            </a:r>
            <a:endParaRPr lang="en-US" altLang="ja-JP" dirty="0"/>
          </a:p>
          <a:p>
            <a:r>
              <a:rPr lang="en-US" altLang="ja-JP" dirty="0"/>
              <a:t>DEFAULT </a:t>
            </a:r>
            <a:r>
              <a:rPr lang="ja-JP" altLang="en-US" dirty="0"/>
              <a:t>値</a:t>
            </a:r>
            <a:endParaRPr lang="en-US" altLang="ja-JP" dirty="0"/>
          </a:p>
          <a:p>
            <a:pPr marL="457200" lvl="1" indent="0">
              <a:buNone/>
            </a:pPr>
            <a:r>
              <a:rPr lang="ja-JP" altLang="en-US" dirty="0"/>
              <a:t>設定したカラムに値が入力されなかった場合、</a:t>
            </a:r>
            <a:endParaRPr lang="en-US" altLang="ja-JP" dirty="0"/>
          </a:p>
          <a:p>
            <a:pPr marL="457200" lvl="1" indent="0">
              <a:buNone/>
            </a:pPr>
            <a:r>
              <a:rPr lang="ja-JP" altLang="en-US" dirty="0"/>
              <a:t>自動で値を入力する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19800B6B-8ABE-95D5-71B7-16CE62FDF6CE}"/>
              </a:ext>
            </a:extLst>
          </p:cNvPr>
          <p:cNvSpPr>
            <a:spLocks noGrp="1"/>
          </p:cNvSpPr>
          <p:nvPr>
            <p:ph type="sldNum" sz="quarter" idx="12"/>
          </p:nvPr>
        </p:nvSpPr>
        <p:spPr/>
        <p:txBody>
          <a:bodyPr/>
          <a:lstStyle/>
          <a:p>
            <a:fld id="{5A94AD81-C81A-455B-A87B-15031EE15849}" type="slidenum">
              <a:rPr kumimoji="1" lang="ja-JP" altLang="en-US" smtClean="0"/>
              <a:t>227</a:t>
            </a:fld>
            <a:endParaRPr kumimoji="1" lang="ja-JP" altLang="en-US"/>
          </a:p>
        </p:txBody>
      </p:sp>
    </p:spTree>
    <p:extLst>
      <p:ext uri="{BB962C8B-B14F-4D97-AF65-F5344CB8AC3E}">
        <p14:creationId xmlns:p14="http://schemas.microsoft.com/office/powerpoint/2010/main" val="6431305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新規テーブルの作成</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627526178"/>
              </p:ext>
            </p:extLst>
          </p:nvPr>
        </p:nvGraphicFramePr>
        <p:xfrm>
          <a:off x="1006474" y="1189639"/>
          <a:ext cx="10179051" cy="2595880"/>
        </p:xfrm>
        <a:graphic>
          <a:graphicData uri="http://schemas.openxmlformats.org/drawingml/2006/table">
            <a:tbl>
              <a:tblPr firstRow="1" bandRow="1">
                <a:tableStyleId>{5C22544A-7EE6-4342-B048-85BDC9FD1C3A}</a:tableStyleId>
              </a:tblPr>
              <a:tblGrid>
                <a:gridCol w="3393017">
                  <a:extLst>
                    <a:ext uri="{9D8B030D-6E8A-4147-A177-3AD203B41FA5}">
                      <a16:colId xmlns:a16="http://schemas.microsoft.com/office/drawing/2014/main" val="3569559426"/>
                    </a:ext>
                  </a:extLst>
                </a:gridCol>
                <a:gridCol w="3393017">
                  <a:extLst>
                    <a:ext uri="{9D8B030D-6E8A-4147-A177-3AD203B41FA5}">
                      <a16:colId xmlns:a16="http://schemas.microsoft.com/office/drawing/2014/main" val="1822066956"/>
                    </a:ext>
                  </a:extLst>
                </a:gridCol>
                <a:gridCol w="3393017">
                  <a:extLst>
                    <a:ext uri="{9D8B030D-6E8A-4147-A177-3AD203B41FA5}">
                      <a16:colId xmlns:a16="http://schemas.microsoft.com/office/drawing/2014/main" val="2987697057"/>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カラム名</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データ型</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概要</a:t>
                      </a:r>
                    </a:p>
                  </a:txBody>
                  <a:tcPr anchor="ctr"/>
                </a:tc>
                <a:extLst>
                  <a:ext uri="{0D108BD9-81ED-4DB2-BD59-A6C34878D82A}">
                    <a16:rowId xmlns:a16="http://schemas.microsoft.com/office/drawing/2014/main" val="3413232139"/>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会員</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ID</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（主キー、自動連番</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079846493"/>
                  </a:ext>
                </a:extLst>
              </a:tr>
              <a:tr h="370840">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nam</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VARCHAR(255)</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氏名</a:t>
                      </a:r>
                    </a:p>
                  </a:txBody>
                  <a:tcPr/>
                </a:tc>
                <a:extLst>
                  <a:ext uri="{0D108BD9-81ED-4DB2-BD59-A6C34878D82A}">
                    <a16:rowId xmlns:a16="http://schemas.microsoft.com/office/drawing/2014/main" val="2922371533"/>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gen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CHAR(1)</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性別</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(DEFAULT: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男）</a:t>
                      </a:r>
                    </a:p>
                  </a:txBody>
                  <a:tcPr/>
                </a:tc>
                <a:extLst>
                  <a:ext uri="{0D108BD9-81ED-4DB2-BD59-A6C34878D82A}">
                    <a16:rowId xmlns:a16="http://schemas.microsoft.com/office/drawing/2014/main" val="3911303904"/>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old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年齢</a:t>
                      </a:r>
                    </a:p>
                  </a:txBody>
                  <a:tcPr/>
                </a:tc>
                <a:extLst>
                  <a:ext uri="{0D108BD9-81ED-4DB2-BD59-A6C34878D82A}">
                    <a16:rowId xmlns:a16="http://schemas.microsoft.com/office/drawing/2014/main" val="1579140150"/>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enter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入会日</a:t>
                      </a:r>
                    </a:p>
                  </a:txBody>
                  <a:tcPr/>
                </a:tc>
                <a:extLst>
                  <a:ext uri="{0D108BD9-81ED-4DB2-BD59-A6C34878D82A}">
                    <a16:rowId xmlns:a16="http://schemas.microsoft.com/office/drawing/2014/main" val="616964984"/>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memo</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VARCHAR(255)</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備考</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817554957"/>
                  </a:ext>
                </a:extLst>
              </a:tr>
            </a:tbl>
          </a:graphicData>
        </a:graphic>
      </p:graphicFrame>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228</a:t>
            </a:fld>
            <a:endParaRPr kumimoji="1" lang="ja-JP" altLang="en-US"/>
          </a:p>
        </p:txBody>
      </p:sp>
    </p:spTree>
    <p:extLst>
      <p:ext uri="{BB962C8B-B14F-4D97-AF65-F5344CB8AC3E}">
        <p14:creationId xmlns:p14="http://schemas.microsoft.com/office/powerpoint/2010/main" val="11583917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CREATE TABLE</a:t>
            </a:r>
            <a:endParaRPr kumimoji="1" lang="ja-JP" altLang="en-US" dirty="0"/>
          </a:p>
        </p:txBody>
      </p:sp>
      <p:sp>
        <p:nvSpPr>
          <p:cNvPr id="3" name="コンテンツ プレースホルダー 2"/>
          <p:cNvSpPr>
            <a:spLocks noGrp="1"/>
          </p:cNvSpPr>
          <p:nvPr>
            <p:ph idx="1"/>
          </p:nvPr>
        </p:nvSpPr>
        <p:spPr>
          <a:xfrm>
            <a:off x="838200" y="4856263"/>
            <a:ext cx="10515600" cy="714114"/>
          </a:xfrm>
        </p:spPr>
        <p:txBody>
          <a:bodyPr>
            <a:normAutofit/>
          </a:bodyPr>
          <a:lstStyle/>
          <a:p>
            <a:pPr marL="0" indent="0">
              <a:lnSpc>
                <a:spcPct val="100000"/>
              </a:lnSpc>
              <a:buNone/>
            </a:pPr>
            <a:r>
              <a:rPr lang="ja-JP" altLang="en-US" dirty="0"/>
              <a:t>テーブルを作成するためには上記の文を使用する</a:t>
            </a:r>
            <a:endParaRPr lang="en-US" altLang="ja-JP" dirty="0"/>
          </a:p>
          <a:p>
            <a:pPr marL="742950" indent="-742950">
              <a:lnSpc>
                <a:spcPts val="3500"/>
              </a:lnSpc>
              <a:buFont typeface="+mj-lt"/>
              <a:buAutoNum type="arabicPeriod"/>
            </a:pP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229</a:t>
            </a:fld>
            <a:endParaRPr kumimoji="1" lang="ja-JP" altLang="en-US"/>
          </a:p>
        </p:txBody>
      </p:sp>
      <p:grpSp>
        <p:nvGrpSpPr>
          <p:cNvPr id="12" name="グループ化 11">
            <a:extLst>
              <a:ext uri="{FF2B5EF4-FFF2-40B4-BE49-F238E27FC236}">
                <a16:creationId xmlns:a16="http://schemas.microsoft.com/office/drawing/2014/main" id="{B8DB77DD-3381-5A1D-544D-C229A4EA092B}"/>
              </a:ext>
            </a:extLst>
          </p:cNvPr>
          <p:cNvGrpSpPr/>
          <p:nvPr/>
        </p:nvGrpSpPr>
        <p:grpSpPr>
          <a:xfrm>
            <a:off x="3427445" y="1401774"/>
            <a:ext cx="5361992" cy="2927629"/>
            <a:chOff x="818814" y="1261815"/>
            <a:chExt cx="5482609" cy="2812660"/>
          </a:xfrm>
        </p:grpSpPr>
        <p:sp>
          <p:nvSpPr>
            <p:cNvPr id="8" name="正方形/長方形 6">
              <a:extLst>
                <a:ext uri="{FF2B5EF4-FFF2-40B4-BE49-F238E27FC236}">
                  <a16:creationId xmlns:a16="http://schemas.microsoft.com/office/drawing/2014/main" id="{9D3D7F77-90E7-E292-B776-0938B8F406F7}"/>
                </a:ext>
              </a:extLst>
            </p:cNvPr>
            <p:cNvSpPr/>
            <p:nvPr/>
          </p:nvSpPr>
          <p:spPr>
            <a:xfrm>
              <a:off x="818814" y="1261815"/>
              <a:ext cx="5482609" cy="281266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7A7A5CB4-C67E-3C92-57CE-900A73BA43B3}"/>
                </a:ext>
              </a:extLst>
            </p:cNvPr>
            <p:cNvSpPr txBox="1"/>
            <p:nvPr/>
          </p:nvSpPr>
          <p:spPr>
            <a:xfrm>
              <a:off x="1059025" y="1544760"/>
              <a:ext cx="5033865" cy="2246769"/>
            </a:xfrm>
            <a:prstGeom prst="rect">
              <a:avLst/>
            </a:prstGeom>
            <a:noFill/>
          </p:spPr>
          <p:txBody>
            <a:bodyPr wrap="square">
              <a:spAutoFit/>
            </a:bodyPr>
            <a:lstStyle/>
            <a:p>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CREATE </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TABLE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テーブル名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1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型 制約</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2</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型 制約</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3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型 制約・・・</a:t>
              </a:r>
              <a:endPar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a:p>
              <a:r>
                <a:rPr lang="en-US" altLang="ja-JP" sz="2800" dirty="0">
                  <a:latin typeface="Tahoma" panose="020B0604030504040204" pitchFamily="34" charset="0"/>
                  <a:ea typeface="Tahoma" panose="020B0604030504040204" pitchFamily="34" charset="0"/>
                  <a:cs typeface="Tahoma" panose="020B0604030504040204" pitchFamily="34" charset="0"/>
                </a:rPr>
                <a:t>);</a:t>
              </a:r>
              <a:endParaRPr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09855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DCB3F-40C1-46A2-8AC5-9BCB29E75ADD}"/>
              </a:ext>
            </a:extLst>
          </p:cNvPr>
          <p:cNvSpPr>
            <a:spLocks noGrp="1"/>
          </p:cNvSpPr>
          <p:nvPr>
            <p:ph type="title"/>
          </p:nvPr>
        </p:nvSpPr>
        <p:spPr/>
        <p:txBody>
          <a:bodyPr/>
          <a:lstStyle/>
          <a:p>
            <a:r>
              <a:rPr kumimoji="1" lang="en-US" altLang="ja-JP" dirty="0"/>
              <a:t>Web</a:t>
            </a:r>
            <a:r>
              <a:rPr kumimoji="1" lang="ja-JP" altLang="en-US" dirty="0"/>
              <a:t>サーバとは</a:t>
            </a:r>
          </a:p>
        </p:txBody>
      </p:sp>
      <p:sp>
        <p:nvSpPr>
          <p:cNvPr id="3" name="コンテンツ プレースホルダー 2">
            <a:extLst>
              <a:ext uri="{FF2B5EF4-FFF2-40B4-BE49-F238E27FC236}">
                <a16:creationId xmlns:a16="http://schemas.microsoft.com/office/drawing/2014/main" id="{FBDF7999-2CA6-475B-8845-D7473703A51A}"/>
              </a:ext>
            </a:extLst>
          </p:cNvPr>
          <p:cNvSpPr>
            <a:spLocks noGrp="1"/>
          </p:cNvSpPr>
          <p:nvPr>
            <p:ph idx="1"/>
          </p:nvPr>
        </p:nvSpPr>
        <p:spPr>
          <a:xfrm>
            <a:off x="407773" y="965200"/>
            <a:ext cx="11784227" cy="5892800"/>
          </a:xfrm>
        </p:spPr>
        <p:txBody>
          <a:bodyPr>
            <a:normAutofit fontScale="70000" lnSpcReduction="20000"/>
          </a:bodyPr>
          <a:lstStyle/>
          <a:p>
            <a:r>
              <a:rPr kumimoji="1" lang="ja-JP" altLang="en-US" dirty="0"/>
              <a:t>機器の基本構成としては、</a:t>
            </a:r>
            <a:r>
              <a:rPr kumimoji="1" lang="en-US" altLang="ja-JP" dirty="0"/>
              <a:t>Web</a:t>
            </a:r>
            <a:r>
              <a:rPr kumimoji="1" lang="ja-JP" altLang="en-US" dirty="0"/>
              <a:t>サーバも普通の</a:t>
            </a:r>
            <a:r>
              <a:rPr kumimoji="1" lang="en-US" altLang="ja-JP" dirty="0"/>
              <a:t>PC</a:t>
            </a:r>
            <a:r>
              <a:rPr kumimoji="1" lang="ja-JP" altLang="en-US" dirty="0"/>
              <a:t>も同じ</a:t>
            </a:r>
            <a:endParaRPr kumimoji="1" lang="en-US" altLang="ja-JP" dirty="0"/>
          </a:p>
          <a:p>
            <a:pPr lvl="1"/>
            <a:r>
              <a:rPr lang="en-US" altLang="ja-JP" dirty="0"/>
              <a:t>CPU, </a:t>
            </a:r>
            <a:r>
              <a:rPr lang="ja-JP" altLang="en-US" dirty="0"/>
              <a:t>メモリ</a:t>
            </a:r>
            <a:r>
              <a:rPr lang="en-US" altLang="ja-JP" dirty="0"/>
              <a:t>, SSD/HDD</a:t>
            </a:r>
            <a:r>
              <a:rPr lang="ja-JP" altLang="en-US" dirty="0"/>
              <a:t>等で構成される</a:t>
            </a:r>
            <a:endParaRPr lang="en-US" altLang="ja-JP" dirty="0"/>
          </a:p>
          <a:p>
            <a:pPr lvl="1"/>
            <a:r>
              <a:rPr kumimoji="1" lang="en-US" altLang="ja-JP" dirty="0"/>
              <a:t>Web</a:t>
            </a:r>
            <a:r>
              <a:rPr kumimoji="1" lang="ja-JP" altLang="en-US" dirty="0"/>
              <a:t>サーバ用のソフトウェアをインストールすれば、普通の</a:t>
            </a:r>
            <a:r>
              <a:rPr kumimoji="1" lang="en-US" altLang="ja-JP" dirty="0"/>
              <a:t>PC</a:t>
            </a:r>
            <a:r>
              <a:rPr kumimoji="1" lang="ja-JP" altLang="en-US" dirty="0"/>
              <a:t>も</a:t>
            </a:r>
            <a:r>
              <a:rPr kumimoji="1" lang="en-US" altLang="ja-JP" dirty="0"/>
              <a:t>Web</a:t>
            </a:r>
            <a:r>
              <a:rPr kumimoji="1" lang="ja-JP" altLang="en-US" dirty="0"/>
              <a:t>サーバになる</a:t>
            </a:r>
            <a:endParaRPr kumimoji="1" lang="en-US" altLang="ja-JP" dirty="0"/>
          </a:p>
          <a:p>
            <a:pPr lvl="1"/>
            <a:r>
              <a:rPr lang="en-US" altLang="ja-JP" dirty="0"/>
              <a:t>Web</a:t>
            </a:r>
            <a:r>
              <a:rPr lang="ja-JP" altLang="en-US" dirty="0"/>
              <a:t>サーバ用のソフトウェアとは</a:t>
            </a:r>
            <a:r>
              <a:rPr lang="en-US" altLang="ja-JP" dirty="0"/>
              <a:t>…</a:t>
            </a:r>
          </a:p>
          <a:p>
            <a:pPr lvl="2"/>
            <a:r>
              <a:rPr kumimoji="1" lang="en-US" altLang="ja-JP" dirty="0"/>
              <a:t>Apache, </a:t>
            </a:r>
            <a:r>
              <a:rPr kumimoji="1" lang="en-US" altLang="ja-JP" dirty="0" err="1"/>
              <a:t>nginx</a:t>
            </a:r>
            <a:r>
              <a:rPr kumimoji="1" lang="en-US" altLang="ja-JP" dirty="0"/>
              <a:t>, IIS</a:t>
            </a:r>
            <a:r>
              <a:rPr kumimoji="1" lang="ja-JP" altLang="en-US" dirty="0"/>
              <a:t>など</a:t>
            </a:r>
            <a:endParaRPr kumimoji="1" lang="en-US" altLang="ja-JP" dirty="0"/>
          </a:p>
          <a:p>
            <a:pPr lvl="2"/>
            <a:endParaRPr kumimoji="1" lang="en-US" altLang="ja-JP" dirty="0"/>
          </a:p>
          <a:p>
            <a:r>
              <a:rPr lang="ja-JP" altLang="en-US" dirty="0"/>
              <a:t>実業務で使われている</a:t>
            </a:r>
            <a:r>
              <a:rPr lang="en-US" altLang="ja-JP" dirty="0"/>
              <a:t>Web</a:t>
            </a:r>
            <a:r>
              <a:rPr lang="ja-JP" altLang="en-US" dirty="0"/>
              <a:t>サーバは信頼性の高い専用品である事が大半</a:t>
            </a:r>
            <a:endParaRPr lang="en-US" altLang="ja-JP" dirty="0"/>
          </a:p>
          <a:p>
            <a:pPr lvl="1"/>
            <a:r>
              <a:rPr kumimoji="1" lang="en-US" altLang="ja-JP" dirty="0"/>
              <a:t>CPU</a:t>
            </a:r>
            <a:r>
              <a:rPr kumimoji="1" lang="ja-JP" altLang="en-US" dirty="0"/>
              <a:t>やメモリ等、スペックが高い</a:t>
            </a:r>
            <a:endParaRPr kumimoji="1" lang="en-US" altLang="ja-JP" dirty="0"/>
          </a:p>
          <a:p>
            <a:pPr lvl="1"/>
            <a:r>
              <a:rPr lang="ja-JP" altLang="en-US" dirty="0"/>
              <a:t>信頼性が高く、壊れづらい</a:t>
            </a:r>
            <a:endParaRPr lang="en-US" altLang="ja-JP" dirty="0"/>
          </a:p>
          <a:p>
            <a:pPr lvl="1"/>
            <a:r>
              <a:rPr kumimoji="1" lang="ja-JP" altLang="en-US" dirty="0"/>
              <a:t>保守性を考慮し、長期間にわたって同様の部品が入手可能なものを使用</a:t>
            </a:r>
            <a:endParaRPr kumimoji="1" lang="en-US" altLang="ja-JP" dirty="0"/>
          </a:p>
          <a:p>
            <a:pPr lvl="1"/>
            <a:endParaRPr kumimoji="1" lang="en-US" altLang="ja-JP" dirty="0"/>
          </a:p>
          <a:p>
            <a:r>
              <a:rPr kumimoji="1" lang="en-US" altLang="ja-JP" dirty="0"/>
              <a:t>Web</a:t>
            </a:r>
            <a:r>
              <a:rPr kumimoji="1" lang="ja-JP" altLang="en-US" dirty="0"/>
              <a:t>サーバの</a:t>
            </a:r>
            <a:r>
              <a:rPr kumimoji="1" lang="en-US" altLang="ja-JP" dirty="0"/>
              <a:t>OS</a:t>
            </a:r>
            <a:r>
              <a:rPr kumimoji="1" lang="ja-JP" altLang="en-US" dirty="0"/>
              <a:t>には</a:t>
            </a:r>
            <a:r>
              <a:rPr kumimoji="1" lang="en-US" altLang="ja-JP" dirty="0"/>
              <a:t>Linux</a:t>
            </a:r>
            <a:r>
              <a:rPr kumimoji="1" lang="ja-JP" altLang="en-US" dirty="0"/>
              <a:t>系の</a:t>
            </a:r>
            <a:r>
              <a:rPr kumimoji="1" lang="en-US" altLang="ja-JP" dirty="0"/>
              <a:t>OS</a:t>
            </a:r>
            <a:r>
              <a:rPr kumimoji="1" lang="ja-JP" altLang="en-US" dirty="0"/>
              <a:t>を使うことが多い</a:t>
            </a:r>
            <a:endParaRPr kumimoji="1" lang="en-US" altLang="ja-JP" dirty="0"/>
          </a:p>
          <a:p>
            <a:pPr lvl="1"/>
            <a:r>
              <a:rPr lang="en-US" altLang="ja-JP" dirty="0"/>
              <a:t>Linux</a:t>
            </a:r>
            <a:r>
              <a:rPr lang="ja-JP" altLang="en-US" dirty="0"/>
              <a:t>系</a:t>
            </a:r>
            <a:r>
              <a:rPr lang="en-US" altLang="ja-JP" dirty="0"/>
              <a:t>OS</a:t>
            </a:r>
            <a:r>
              <a:rPr lang="ja-JP" altLang="en-US" dirty="0"/>
              <a:t>：</a:t>
            </a:r>
            <a:r>
              <a:rPr lang="en-US" altLang="ja-JP" dirty="0"/>
              <a:t>Ubuntu </a:t>
            </a:r>
            <a:r>
              <a:rPr lang="en-US" altLang="ja-JP" dirty="0">
                <a:solidFill>
                  <a:srgbClr val="FF0000"/>
                </a:solidFill>
              </a:rPr>
              <a:t>Cent</a:t>
            </a:r>
            <a:r>
              <a:rPr lang="en-US" altLang="ja-JP" dirty="0"/>
              <a:t> Debian…</a:t>
            </a:r>
          </a:p>
          <a:p>
            <a:pPr lvl="1"/>
            <a:r>
              <a:rPr kumimoji="1" lang="en-US" altLang="ja-JP" dirty="0"/>
              <a:t>Windows</a:t>
            </a:r>
            <a:r>
              <a:rPr kumimoji="1" lang="ja-JP" altLang="en-US" dirty="0"/>
              <a:t>も用いることはある</a:t>
            </a:r>
            <a:r>
              <a:rPr kumimoji="1" lang="en-US" altLang="ja-JP" dirty="0"/>
              <a:t>… Windows Server</a:t>
            </a:r>
          </a:p>
          <a:p>
            <a:endParaRPr kumimoji="1" lang="ja-JP" altLang="en-US" dirty="0"/>
          </a:p>
        </p:txBody>
      </p:sp>
      <p:pic>
        <p:nvPicPr>
          <p:cNvPr id="4" name="図 3">
            <a:extLst>
              <a:ext uri="{FF2B5EF4-FFF2-40B4-BE49-F238E27FC236}">
                <a16:creationId xmlns:a16="http://schemas.microsoft.com/office/drawing/2014/main" id="{362831FD-B24D-4CB6-BE73-5D020FB2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096" y="4015946"/>
            <a:ext cx="1041146" cy="2472722"/>
          </a:xfrm>
          <a:prstGeom prst="rect">
            <a:avLst/>
          </a:prstGeom>
        </p:spPr>
      </p:pic>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23</a:t>
            </a:fld>
            <a:endParaRPr kumimoji="1" lang="ja-JP" altLang="en-US"/>
          </a:p>
        </p:txBody>
      </p:sp>
    </p:spTree>
    <p:extLst>
      <p:ext uri="{BB962C8B-B14F-4D97-AF65-F5344CB8AC3E}">
        <p14:creationId xmlns:p14="http://schemas.microsoft.com/office/powerpoint/2010/main" val="25785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fade">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err="1"/>
              <a:t>phpMyAdmin</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230</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1005673" y="6105802"/>
            <a:ext cx="11582400"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http://localhost:8080/phpmyadmin/</a:t>
            </a:r>
            <a:r>
              <a:rPr lang="ja-JP" altLang="en-US" dirty="0">
                <a:latin typeface="Tahoma" panose="020B0604030504040204" pitchFamily="34" charset="0"/>
                <a:ea typeface="Tahoma" panose="020B0604030504040204" pitchFamily="34" charset="0"/>
                <a:cs typeface="Tahoma" panose="020B0604030504040204" pitchFamily="34" charset="0"/>
              </a:rPr>
              <a:t>　</a:t>
            </a:r>
            <a:r>
              <a:rPr lang="ja-JP" altLang="en-US" dirty="0">
                <a:cs typeface="Tahoma" panose="020B0604030504040204" pitchFamily="34" charset="0"/>
              </a:rPr>
              <a:t>でアクセス</a:t>
            </a:r>
            <a:endParaRPr lang="en-US" altLang="ja-JP" dirty="0">
              <a:cs typeface="Tahoma" panose="020B0604030504040204" pitchFamily="34" charset="0"/>
            </a:endParaRPr>
          </a:p>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pic>
        <p:nvPicPr>
          <p:cNvPr id="6" name="図 5"/>
          <p:cNvPicPr>
            <a:picLocks noChangeAspect="1"/>
          </p:cNvPicPr>
          <p:nvPr/>
        </p:nvPicPr>
        <p:blipFill>
          <a:blip r:embed="rId3"/>
          <a:stretch>
            <a:fillRect/>
          </a:stretch>
        </p:blipFill>
        <p:spPr>
          <a:xfrm>
            <a:off x="1664037" y="1175367"/>
            <a:ext cx="8231079" cy="4629982"/>
          </a:xfrm>
          <a:prstGeom prst="rect">
            <a:avLst/>
          </a:prstGeom>
        </p:spPr>
      </p:pic>
    </p:spTree>
    <p:extLst>
      <p:ext uri="{BB962C8B-B14F-4D97-AF65-F5344CB8AC3E}">
        <p14:creationId xmlns:p14="http://schemas.microsoft.com/office/powerpoint/2010/main" val="528305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ｐｈｐｍｙＡｄｍｉｎでＳＱＬ実行</a:t>
            </a:r>
          </a:p>
        </p:txBody>
      </p:sp>
      <p:sp>
        <p:nvSpPr>
          <p:cNvPr id="3" name="コンテンツ プレースホルダー 2"/>
          <p:cNvSpPr>
            <a:spLocks noGrp="1"/>
          </p:cNvSpPr>
          <p:nvPr>
            <p:ph idx="1"/>
          </p:nvPr>
        </p:nvSpPr>
        <p:spPr>
          <a:xfrm>
            <a:off x="1678296" y="5809496"/>
            <a:ext cx="9514113" cy="793064"/>
          </a:xfrm>
        </p:spPr>
        <p:txBody>
          <a:bodyPr/>
          <a:lstStyle/>
          <a:p>
            <a:pPr marL="0" indent="0">
              <a:buNone/>
            </a:pPr>
            <a:r>
              <a:rPr lang="ja-JP" altLang="en-US" dirty="0">
                <a:latin typeface="+mj-ea"/>
                <a:ea typeface="+mj-ea"/>
              </a:rPr>
              <a:t>①</a:t>
            </a:r>
            <a:r>
              <a:rPr lang="ja-JP" altLang="en-US" dirty="0">
                <a:latin typeface="UD デジタル 教科書体 NK-R" panose="02020400000000000000" pitchFamily="18" charset="-128"/>
              </a:rPr>
              <a:t>欄に</a:t>
            </a:r>
            <a:r>
              <a:rPr lang="en-US" altLang="ja-JP" dirty="0">
                <a:latin typeface="UD デジタル 教科書体 NK-R" panose="02020400000000000000" pitchFamily="18" charset="-128"/>
              </a:rPr>
              <a:t>SQL</a:t>
            </a:r>
            <a:r>
              <a:rPr lang="ja-JP" altLang="en-US" dirty="0">
                <a:latin typeface="UD デジタル 教科書体 NK-R" panose="02020400000000000000" pitchFamily="18" charset="-128"/>
              </a:rPr>
              <a:t>を書き込み右下の</a:t>
            </a:r>
            <a:r>
              <a:rPr lang="en-US" altLang="ja-JP" dirty="0">
                <a:latin typeface="UD デジタル 教科書体 NK-R" panose="02020400000000000000" pitchFamily="18" charset="-128"/>
              </a:rPr>
              <a:t>【</a:t>
            </a:r>
            <a:r>
              <a:rPr lang="ja-JP" altLang="en-US" dirty="0">
                <a:latin typeface="UD デジタル 教科書体 NK-R" panose="02020400000000000000" pitchFamily="18" charset="-128"/>
              </a:rPr>
              <a:t>実行</a:t>
            </a:r>
            <a:r>
              <a:rPr lang="en-US" altLang="ja-JP" dirty="0">
                <a:latin typeface="UD デジタル 教科書体 NK-R" panose="02020400000000000000" pitchFamily="18" charset="-128"/>
              </a:rPr>
              <a:t>】</a:t>
            </a:r>
            <a:r>
              <a:rPr lang="ja-JP" altLang="en-US" dirty="0">
                <a:latin typeface="UD デジタル 教科書体 NK-R" panose="02020400000000000000" pitchFamily="18" charset="-128"/>
              </a:rPr>
              <a:t>で実行</a:t>
            </a:r>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231</a:t>
            </a:fld>
            <a:endParaRPr kumimoji="1" lang="ja-JP" altLang="en-US"/>
          </a:p>
        </p:txBody>
      </p:sp>
      <p:grpSp>
        <p:nvGrpSpPr>
          <p:cNvPr id="7" name="グループ化 6"/>
          <p:cNvGrpSpPr/>
          <p:nvPr/>
        </p:nvGrpSpPr>
        <p:grpSpPr>
          <a:xfrm>
            <a:off x="105391" y="874914"/>
            <a:ext cx="3145810" cy="4211615"/>
            <a:chOff x="352134" y="874914"/>
            <a:chExt cx="3145810" cy="4211615"/>
          </a:xfrm>
        </p:grpSpPr>
        <p:pic>
          <p:nvPicPr>
            <p:cNvPr id="5" name="図 4"/>
            <p:cNvPicPr>
              <a:picLocks noChangeAspect="1"/>
            </p:cNvPicPr>
            <p:nvPr/>
          </p:nvPicPr>
          <p:blipFill rotWithShape="1">
            <a:blip r:embed="rId2"/>
            <a:srcRect r="6709"/>
            <a:stretch/>
          </p:blipFill>
          <p:spPr>
            <a:xfrm>
              <a:off x="352134" y="874914"/>
              <a:ext cx="3145810" cy="4211615"/>
            </a:xfrm>
            <a:prstGeom prst="rect">
              <a:avLst/>
            </a:prstGeom>
          </p:spPr>
        </p:pic>
        <p:sp>
          <p:nvSpPr>
            <p:cNvPr id="6" name="正方形/長方形 5"/>
            <p:cNvSpPr/>
            <p:nvPr/>
          </p:nvSpPr>
          <p:spPr>
            <a:xfrm>
              <a:off x="352134" y="4107542"/>
              <a:ext cx="1462152" cy="3483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右矢印 7"/>
          <p:cNvSpPr/>
          <p:nvPr/>
        </p:nvSpPr>
        <p:spPr>
          <a:xfrm>
            <a:off x="3174347" y="2629982"/>
            <a:ext cx="978408" cy="70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3"/>
          <a:srcRect r="30281"/>
          <a:stretch/>
        </p:blipFill>
        <p:spPr>
          <a:xfrm>
            <a:off x="4129315" y="874913"/>
            <a:ext cx="8062685" cy="4211615"/>
          </a:xfrm>
          <a:prstGeom prst="rect">
            <a:avLst/>
          </a:prstGeom>
        </p:spPr>
      </p:pic>
      <p:sp>
        <p:nvSpPr>
          <p:cNvPr id="10" name="正方形/長方形 9"/>
          <p:cNvSpPr/>
          <p:nvPr/>
        </p:nvSpPr>
        <p:spPr>
          <a:xfrm>
            <a:off x="4633848" y="860401"/>
            <a:ext cx="547752" cy="271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1605260" y="4814814"/>
            <a:ext cx="448692" cy="271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8160657" y="2122150"/>
            <a:ext cx="1079500" cy="1015663"/>
          </a:xfrm>
          <a:prstGeom prst="rect">
            <a:avLst/>
          </a:prstGeom>
          <a:noFill/>
        </p:spPr>
        <p:txBody>
          <a:bodyPr wrap="square" rtlCol="0">
            <a:spAutoFit/>
          </a:bodyPr>
          <a:lstStyle/>
          <a:p>
            <a:r>
              <a:rPr lang="ja-JP" altLang="en-US" sz="6000" dirty="0"/>
              <a:t>①</a:t>
            </a:r>
            <a:endParaRPr kumimoji="1" lang="ja-JP" altLang="en-US" sz="6000" dirty="0"/>
          </a:p>
        </p:txBody>
      </p:sp>
    </p:spTree>
    <p:extLst>
      <p:ext uri="{BB962C8B-B14F-4D97-AF65-F5344CB8AC3E}">
        <p14:creationId xmlns:p14="http://schemas.microsoft.com/office/powerpoint/2010/main" val="13666153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CREATE TABLE</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232</a:t>
            </a:fld>
            <a:endParaRPr kumimoji="1" lang="ja-JP" altLang="en-US"/>
          </a:p>
        </p:txBody>
      </p:sp>
      <p:grpSp>
        <p:nvGrpSpPr>
          <p:cNvPr id="5" name="グループ化 4"/>
          <p:cNvGrpSpPr/>
          <p:nvPr/>
        </p:nvGrpSpPr>
        <p:grpSpPr>
          <a:xfrm>
            <a:off x="1019907" y="1252286"/>
            <a:ext cx="10152186" cy="4875254"/>
            <a:chOff x="1390650" y="3045309"/>
            <a:chExt cx="8449352" cy="800720"/>
          </a:xfrm>
        </p:grpSpPr>
        <p:sp>
          <p:nvSpPr>
            <p:cNvPr id="6" name="正方形/長方形 6"/>
            <p:cNvSpPr/>
            <p:nvPr/>
          </p:nvSpPr>
          <p:spPr>
            <a:xfrm>
              <a:off x="1390650" y="3045309"/>
              <a:ext cx="8343900"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CREATE TABLE member(</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id INT PRIMARY KEY AUTO_INCREMENT,</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nam</a:t>
              </a:r>
              <a:r>
                <a:rPr lang="en-US" altLang="ja-JP" dirty="0">
                  <a:latin typeface="Tahoma" panose="020B0604030504040204" pitchFamily="34" charset="0"/>
                  <a:ea typeface="Tahoma" panose="020B0604030504040204" pitchFamily="34" charset="0"/>
                  <a:cs typeface="Tahoma" panose="020B0604030504040204" pitchFamily="34" charset="0"/>
                </a:rPr>
                <a:t> VARCHAR(255) NOT NULL,</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gen CHAR(1) DEFAULT '</a:t>
              </a:r>
              <a:r>
                <a:rPr lang="ja-JP" altLang="en-US" dirty="0">
                  <a:cs typeface="Tahoma" panose="020B0604030504040204" pitchFamily="34" charset="0"/>
                </a:rPr>
                <a:t>男</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old INT NOT NULL,</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enter DATE NOT NULL,</a:t>
              </a: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memo VARCHAR(255) DEFAULT NULL);</a:t>
              </a:r>
            </a:p>
          </p:txBody>
        </p:sp>
      </p:grpSp>
    </p:spTree>
    <p:extLst>
      <p:ext uri="{BB962C8B-B14F-4D97-AF65-F5344CB8AC3E}">
        <p14:creationId xmlns:p14="http://schemas.microsoft.com/office/powerpoint/2010/main" val="20674137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SQL</a:t>
            </a:r>
            <a:r>
              <a:rPr kumimoji="1" lang="ja-JP" altLang="en-US" dirty="0"/>
              <a:t>基本</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233</a:t>
            </a:fld>
            <a:endParaRPr kumimoji="1" lang="ja-JP" altLang="en-US" dirty="0"/>
          </a:p>
        </p:txBody>
      </p:sp>
    </p:spTree>
    <p:extLst>
      <p:ext uri="{BB962C8B-B14F-4D97-AF65-F5344CB8AC3E}">
        <p14:creationId xmlns:p14="http://schemas.microsoft.com/office/powerpoint/2010/main" val="23269576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SQL</a:t>
            </a:r>
            <a:r>
              <a:rPr lang="ja-JP" altLang="en-US" dirty="0"/>
              <a:t>の分類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234</a:t>
            </a:fld>
            <a:endParaRPr kumimoji="1" lang="ja-JP" altLang="en-US"/>
          </a:p>
        </p:txBody>
      </p:sp>
      <p:graphicFrame>
        <p:nvGraphicFramePr>
          <p:cNvPr id="5" name="表 4">
            <a:extLst>
              <a:ext uri="{FF2B5EF4-FFF2-40B4-BE49-F238E27FC236}">
                <a16:creationId xmlns:a16="http://schemas.microsoft.com/office/drawing/2014/main" id="{82A54827-66FD-4EEE-A96D-669EA0D125BC}"/>
              </a:ext>
            </a:extLst>
          </p:cNvPr>
          <p:cNvGraphicFramePr>
            <a:graphicFrameLocks noGrp="1"/>
          </p:cNvGraphicFramePr>
          <p:nvPr/>
        </p:nvGraphicFramePr>
        <p:xfrm>
          <a:off x="1401873" y="1247438"/>
          <a:ext cx="9388253" cy="5196631"/>
        </p:xfrm>
        <a:graphic>
          <a:graphicData uri="http://schemas.openxmlformats.org/drawingml/2006/table">
            <a:tbl>
              <a:tblPr firstRow="1" firstCol="1" lastRow="1" lastCol="1" bandRow="1" bandCol="1">
                <a:tableStyleId>{7E9639D4-E3E2-4D34-9284-5A2195B3D0D7}</a:tableStyleId>
              </a:tblPr>
              <a:tblGrid>
                <a:gridCol w="3128761">
                  <a:extLst>
                    <a:ext uri="{9D8B030D-6E8A-4147-A177-3AD203B41FA5}">
                      <a16:colId xmlns:a16="http://schemas.microsoft.com/office/drawing/2014/main" val="2742890512"/>
                    </a:ext>
                  </a:extLst>
                </a:gridCol>
                <a:gridCol w="3129746">
                  <a:extLst>
                    <a:ext uri="{9D8B030D-6E8A-4147-A177-3AD203B41FA5}">
                      <a16:colId xmlns:a16="http://schemas.microsoft.com/office/drawing/2014/main" val="4256451785"/>
                    </a:ext>
                  </a:extLst>
                </a:gridCol>
                <a:gridCol w="3129746">
                  <a:extLst>
                    <a:ext uri="{9D8B030D-6E8A-4147-A177-3AD203B41FA5}">
                      <a16:colId xmlns:a16="http://schemas.microsoft.com/office/drawing/2014/main" val="487323472"/>
                    </a:ext>
                  </a:extLst>
                </a:gridCol>
              </a:tblGrid>
              <a:tr h="337898">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分類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命令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概要</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688447816"/>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DML</a:t>
                      </a:r>
                      <a:r>
                        <a:rPr lang="ja-JP" sz="1600" kern="100" dirty="0">
                          <a:effectLst/>
                          <a:latin typeface="UD デジタル 教科書体 NK-R" panose="02020400000000000000" pitchFamily="18" charset="-128"/>
                          <a:ea typeface="UD デジタル 教科書体 NK-R" panose="02020400000000000000" pitchFamily="18" charset="-128"/>
                        </a:rPr>
                        <a:t>（</a:t>
                      </a:r>
                      <a:r>
                        <a:rPr lang="en-US" sz="1600" kern="100" dirty="0">
                          <a:effectLst/>
                          <a:latin typeface="UD デジタル 教科書体 NK-R" panose="02020400000000000000" pitchFamily="18" charset="-128"/>
                          <a:ea typeface="UD デジタル 教科書体 NK-R" panose="02020400000000000000" pitchFamily="18" charset="-128"/>
                        </a:rPr>
                        <a:t>Data Manipulation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データ操作言語）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B w="635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2733805"/>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SELECT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検索</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923996"/>
                  </a:ext>
                </a:extLst>
              </a:tr>
              <a:tr h="327062">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INSERT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挿入</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842575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UPDATE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更新</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168554774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DELETE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削除</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008992"/>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DDL(Data Definition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データ定義言語</a:t>
                      </a:r>
                      <a:r>
                        <a:rPr lang="en-US" sz="1600" kern="100" dirty="0">
                          <a:effectLst/>
                          <a:latin typeface="UD デジタル 教科書体 NK-R" panose="02020400000000000000" pitchFamily="18" charset="-128"/>
                          <a:ea typeface="UD デジタル 教科書体 NK-R" panose="02020400000000000000" pitchFamily="18" charset="-128"/>
                        </a:rPr>
                        <a: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067088073"/>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CREATE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作成</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2766980731"/>
                  </a:ext>
                </a:extLst>
              </a:tr>
              <a:tr h="327062">
                <a:tc>
                  <a:txBody>
                    <a:bodyPr/>
                    <a:lstStyle/>
                    <a:p>
                      <a:pPr algn="just"/>
                      <a:r>
                        <a:rPr lang="en-US" sz="1600" kern="100">
                          <a:effectLst/>
                          <a:latin typeface="UD デジタル 教科書体 NK-R" panose="02020400000000000000" pitchFamily="18" charset="-128"/>
                          <a:ea typeface="UD デジタル 教科書体 NK-R" panose="02020400000000000000" pitchFamily="18" charset="-128"/>
                        </a:rPr>
                        <a:t> </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ALTER</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更新</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821910032"/>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DROP</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削除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492532"/>
                  </a:ext>
                </a:extLst>
              </a:tr>
              <a:tr h="387415">
                <a:tc gridSpan="3">
                  <a:txBody>
                    <a:bodyPr/>
                    <a:lstStyle/>
                    <a:p>
                      <a:pPr algn="just"/>
                      <a:r>
                        <a:rPr kumimoji="1" lang="en-US" altLang="ja-JP"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DCL(Data Control Language:</a:t>
                      </a:r>
                      <a:r>
                        <a:rPr kumimoji="1" lang="ja-JP" altLang="en-US"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データ制御言語</a:t>
                      </a:r>
                      <a:r>
                        <a:rPr kumimoji="1" lang="en-US" altLang="ja-JP"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a:t>
                      </a:r>
                      <a:endParaRPr lang="ja-JP" sz="1400" b="1"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20664677"/>
                  </a:ext>
                </a:extLst>
              </a:tr>
              <a:tr h="288683">
                <a:tc>
                  <a:txBody>
                    <a:bodyPr/>
                    <a:lstStyle/>
                    <a:p>
                      <a:pPr algn="just"/>
                      <a:r>
                        <a:rPr lang="en-US" sz="1600" kern="100" dirty="0">
                          <a:solidFill>
                            <a:sysClr val="windowText" lastClr="000000"/>
                          </a:solidFill>
                          <a:effectLst/>
                          <a:latin typeface="UD デジタル 教科書体 NK-R" panose="02020400000000000000" pitchFamily="18" charset="-128"/>
                          <a:ea typeface="UD デジタル 教科書体 NK-R" panose="02020400000000000000" pitchFamily="18" charset="-128"/>
                        </a:rPr>
                        <a:t> </a:t>
                      </a:r>
                      <a:endParaRPr lang="ja-JP" sz="1600" kern="100" dirty="0">
                        <a:solidFill>
                          <a:sysClr val="windowText" lastClr="00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COMMIT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トランザクションの確定</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582653"/>
                  </a:ext>
                </a:extLst>
              </a:tr>
              <a:tr h="301705">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ROLLBACK</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トランザクションの取り消し</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132057"/>
                  </a:ext>
                </a:extLst>
              </a:tr>
              <a:tr h="381243">
                <a:tc>
                  <a:txBody>
                    <a:bodyPr/>
                    <a:lstStyle/>
                    <a:p>
                      <a:pPr algn="just"/>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GRANT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権限の付与</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247773"/>
                  </a:ext>
                </a:extLst>
              </a:tr>
              <a:tr h="381243">
                <a:tc>
                  <a:txBody>
                    <a:bodyPr/>
                    <a:lstStyle/>
                    <a:p>
                      <a:pPr algn="just"/>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en-US" sz="1600" b="0" kern="100" dirty="0">
                          <a:effectLst/>
                          <a:latin typeface="UD デジタル 教科書体 NK-R" panose="02020400000000000000" pitchFamily="18" charset="-128"/>
                          <a:ea typeface="UD デジタル 教科書体 NK-R" panose="02020400000000000000" pitchFamily="18" charset="-128"/>
                        </a:rPr>
                        <a:t>REVOKE</a:t>
                      </a:r>
                      <a:endParaRPr lang="ja-JP" sz="16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権限の剥奪</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80101231"/>
                  </a:ext>
                </a:extLst>
              </a:tr>
            </a:tbl>
          </a:graphicData>
        </a:graphic>
      </p:graphicFrame>
    </p:spTree>
    <p:extLst>
      <p:ext uri="{BB962C8B-B14F-4D97-AF65-F5344CB8AC3E}">
        <p14:creationId xmlns:p14="http://schemas.microsoft.com/office/powerpoint/2010/main" val="10742893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a:extLst>
              <a:ext uri="{FF2B5EF4-FFF2-40B4-BE49-F238E27FC236}">
                <a16:creationId xmlns:a16="http://schemas.microsoft.com/office/drawing/2014/main" id="{82A54827-66FD-4EEE-A96D-669EA0D125BC}"/>
              </a:ext>
            </a:extLst>
          </p:cNvPr>
          <p:cNvGraphicFramePr>
            <a:graphicFrameLocks noGrp="1"/>
          </p:cNvGraphicFramePr>
          <p:nvPr/>
        </p:nvGraphicFramePr>
        <p:xfrm>
          <a:off x="1401873" y="961810"/>
          <a:ext cx="9388253" cy="2066069"/>
        </p:xfrm>
        <a:graphic>
          <a:graphicData uri="http://schemas.openxmlformats.org/drawingml/2006/table">
            <a:tbl>
              <a:tblPr firstRow="1" firstCol="1" lastRow="1" lastCol="1" bandRow="1" bandCol="1">
                <a:tableStyleId>{7E9639D4-E3E2-4D34-9284-5A2195B3D0D7}</a:tableStyleId>
              </a:tblPr>
              <a:tblGrid>
                <a:gridCol w="3128761">
                  <a:extLst>
                    <a:ext uri="{9D8B030D-6E8A-4147-A177-3AD203B41FA5}">
                      <a16:colId xmlns:a16="http://schemas.microsoft.com/office/drawing/2014/main" val="2742890512"/>
                    </a:ext>
                  </a:extLst>
                </a:gridCol>
                <a:gridCol w="3129746">
                  <a:extLst>
                    <a:ext uri="{9D8B030D-6E8A-4147-A177-3AD203B41FA5}">
                      <a16:colId xmlns:a16="http://schemas.microsoft.com/office/drawing/2014/main" val="4256451785"/>
                    </a:ext>
                  </a:extLst>
                </a:gridCol>
                <a:gridCol w="3129746">
                  <a:extLst>
                    <a:ext uri="{9D8B030D-6E8A-4147-A177-3AD203B41FA5}">
                      <a16:colId xmlns:a16="http://schemas.microsoft.com/office/drawing/2014/main" val="487323472"/>
                    </a:ext>
                  </a:extLst>
                </a:gridCol>
              </a:tblGrid>
              <a:tr h="337898">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分類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命令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概要</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688447816"/>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DML</a:t>
                      </a:r>
                      <a:r>
                        <a:rPr lang="ja-JP" sz="1600" kern="100" dirty="0">
                          <a:effectLst/>
                          <a:latin typeface="UD デジタル 教科書体 NK-R" panose="02020400000000000000" pitchFamily="18" charset="-128"/>
                          <a:ea typeface="UD デジタル 教科書体 NK-R" panose="02020400000000000000" pitchFamily="18" charset="-128"/>
                        </a:rPr>
                        <a:t>（</a:t>
                      </a:r>
                      <a:r>
                        <a:rPr lang="en-US" sz="1600" kern="100" dirty="0">
                          <a:effectLst/>
                          <a:latin typeface="UD デジタル 教科書体 NK-R" panose="02020400000000000000" pitchFamily="18" charset="-128"/>
                          <a:ea typeface="UD デジタル 教科書体 NK-R" panose="02020400000000000000" pitchFamily="18" charset="-128"/>
                        </a:rPr>
                        <a:t>Data Manipulation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データ操作言語）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B w="12700" cap="flat" cmpd="sng" algn="ctr">
                      <a:solidFill>
                        <a:schemeClr val="tx1">
                          <a:lumMod val="65000"/>
                          <a:lumOff val="3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2733805"/>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SELECT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検索</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066923996"/>
                  </a:ext>
                </a:extLst>
              </a:tr>
              <a:tr h="327062">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INSERT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挿入</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24842575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UPDATE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更新</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68554774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tcPr>
                </a:tc>
                <a:tc>
                  <a:txBody>
                    <a:bodyPr/>
                    <a:lstStyle/>
                    <a:p>
                      <a:pPr algn="just"/>
                      <a:r>
                        <a:rPr lang="en-US" sz="1600" b="0" kern="100" dirty="0">
                          <a:effectLst/>
                          <a:latin typeface="UD デジタル 教科書体 NK-R" panose="02020400000000000000" pitchFamily="18" charset="-128"/>
                          <a:ea typeface="UD デジタル 教科書体 NK-R" panose="02020400000000000000" pitchFamily="18" charset="-128"/>
                        </a:rPr>
                        <a:t>DELETE</a:t>
                      </a:r>
                      <a:endParaRPr lang="ja-JP" sz="16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削除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solidFill>
                      <a:srgbClr val="FFFF00"/>
                    </a:solidFill>
                  </a:tcPr>
                </a:tc>
                <a:extLst>
                  <a:ext uri="{0D108BD9-81ED-4DB2-BD59-A6C34878D82A}">
                    <a16:rowId xmlns:a16="http://schemas.microsoft.com/office/drawing/2014/main" val="2370008992"/>
                  </a:ext>
                </a:extLst>
              </a:tr>
            </a:tbl>
          </a:graphicData>
        </a:graphic>
      </p:graphicFrame>
      <p:sp>
        <p:nvSpPr>
          <p:cNvPr id="2" name="タイトル 1"/>
          <p:cNvSpPr>
            <a:spLocks noGrp="1"/>
          </p:cNvSpPr>
          <p:nvPr>
            <p:ph type="title"/>
          </p:nvPr>
        </p:nvSpPr>
        <p:spPr/>
        <p:txBody>
          <a:bodyPr/>
          <a:lstStyle/>
          <a:p>
            <a:r>
              <a:rPr kumimoji="1" lang="ja-JP" altLang="en-US" dirty="0"/>
              <a:t>データの操作</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235</a:t>
            </a:fld>
            <a:endParaRPr kumimoji="1" lang="ja-JP" altLang="en-US"/>
          </a:p>
        </p:txBody>
      </p:sp>
      <p:pic>
        <p:nvPicPr>
          <p:cNvPr id="1026"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3503125"/>
            <a:ext cx="683298" cy="993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4646930"/>
            <a:ext cx="683298" cy="993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5790736"/>
            <a:ext cx="683298" cy="993888"/>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1967696" y="3364266"/>
            <a:ext cx="5206036" cy="659833"/>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このサービスいいな！よし新規登録だ！！</a:t>
            </a:r>
          </a:p>
        </p:txBody>
      </p:sp>
      <p:sp>
        <p:nvSpPr>
          <p:cNvPr id="14" name="角丸四角形吹き出し 13"/>
          <p:cNvSpPr/>
          <p:nvPr/>
        </p:nvSpPr>
        <p:spPr>
          <a:xfrm>
            <a:off x="1967696" y="4352845"/>
            <a:ext cx="5206036" cy="804002"/>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引越し終わり！</a:t>
            </a:r>
            <a:r>
              <a:rPr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
            </a:r>
            <a:br>
              <a:rPr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br>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登録した住所を変更しよう。</a:t>
            </a:r>
          </a:p>
        </p:txBody>
      </p:sp>
      <p:sp>
        <p:nvSpPr>
          <p:cNvPr id="15" name="角丸四角形吹き出し 14"/>
          <p:cNvSpPr/>
          <p:nvPr/>
        </p:nvSpPr>
        <p:spPr>
          <a:xfrm>
            <a:off x="1967696" y="5627847"/>
            <a:ext cx="5206036" cy="659833"/>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最近廃れてきたな・・・退会するか・・・</a:t>
            </a:r>
          </a:p>
        </p:txBody>
      </p:sp>
      <p:sp>
        <p:nvSpPr>
          <p:cNvPr id="13" name="テキスト ボックス 12"/>
          <p:cNvSpPr txBox="1"/>
          <p:nvPr/>
        </p:nvSpPr>
        <p:spPr>
          <a:xfrm>
            <a:off x="7300857" y="3415294"/>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INSERT</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8" name="テキスト ボックス 17"/>
          <p:cNvSpPr txBox="1"/>
          <p:nvPr/>
        </p:nvSpPr>
        <p:spPr>
          <a:xfrm>
            <a:off x="7300857" y="4462458"/>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UPDATE</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テキスト ボックス 18"/>
          <p:cNvSpPr txBox="1"/>
          <p:nvPr/>
        </p:nvSpPr>
        <p:spPr>
          <a:xfrm>
            <a:off x="7300857" y="5702905"/>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DELETE</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19695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3" grpId="0"/>
      <p:bldP spid="18" grpId="0"/>
      <p:bldP spid="19"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データの挿入</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236</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924045" y="1682448"/>
            <a:ext cx="9896355" cy="1384360"/>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INSERT INTO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カラム名</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VALUES(</a:t>
              </a:r>
              <a:r>
                <a:rPr lang="ja-JP" altLang="en-US" dirty="0">
                  <a:solidFill>
                    <a:srgbClr val="FF0000"/>
                  </a:solidFill>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値</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p:cNvSpPr>
            <a:spLocks noGrp="1"/>
          </p:cNvSpPr>
          <p:nvPr>
            <p:ph idx="1"/>
          </p:nvPr>
        </p:nvSpPr>
        <p:spPr>
          <a:xfrm>
            <a:off x="648182" y="3472404"/>
            <a:ext cx="11204294" cy="3009418"/>
          </a:xfrm>
        </p:spPr>
        <p:txBody>
          <a:bodyPr>
            <a:normAutofit/>
          </a:bodyPr>
          <a:lstStyle/>
          <a:p>
            <a:pPr marL="0" indent="0">
              <a:buNone/>
            </a:pPr>
            <a:r>
              <a:rPr lang="ja-JP" altLang="en-US" dirty="0"/>
              <a:t>指定したテーブル・カラムに対してデータを挿入する。</a:t>
            </a:r>
            <a:endParaRPr lang="en-US" altLang="ja-JP" dirty="0">
              <a:ea typeface="Tahoma" panose="020B0604030504040204" pitchFamily="34" charset="0"/>
            </a:endParaRPr>
          </a:p>
          <a:p>
            <a:pPr marL="0" indent="0">
              <a:buNone/>
            </a:pPr>
            <a:r>
              <a:rPr lang="ja-JP" altLang="en-US" dirty="0"/>
              <a:t>データベースに</a:t>
            </a:r>
            <a:r>
              <a:rPr lang="en-US" altLang="ja-JP" dirty="0">
                <a:ea typeface="Tahoma" panose="020B0604030504040204" pitchFamily="34" charset="0"/>
              </a:rPr>
              <a:t/>
            </a:r>
            <a:br>
              <a:rPr lang="en-US" altLang="ja-JP" dirty="0">
                <a:ea typeface="Tahoma" panose="020B0604030504040204" pitchFamily="34" charset="0"/>
              </a:rPr>
            </a:br>
            <a:r>
              <a:rPr lang="ja-JP" altLang="en-US" dirty="0">
                <a:solidFill>
                  <a:srgbClr val="FF0000"/>
                </a:solidFill>
              </a:rPr>
              <a:t>新しい情報を追加したいとき</a:t>
            </a:r>
            <a:r>
              <a:rPr lang="ja-JP" altLang="en-US" dirty="0"/>
              <a:t>に使用する。</a:t>
            </a:r>
            <a:endParaRPr lang="en-US" altLang="ja-JP" dirty="0">
              <a:ea typeface="Tahoma" panose="020B0604030504040204" pitchFamily="34" charset="0"/>
            </a:endParaRPr>
          </a:p>
          <a:p>
            <a:pPr marL="0" indent="0">
              <a:buNone/>
            </a:pPr>
            <a:r>
              <a:rPr lang="en-US" altLang="ja-JP" dirty="0">
                <a:ea typeface="Tahoma" panose="020B0604030504040204" pitchFamily="34" charset="0"/>
              </a:rPr>
              <a:t>(</a:t>
            </a:r>
            <a:r>
              <a:rPr lang="ja-JP" altLang="en-US" dirty="0"/>
              <a:t>アカウントの新規登録・新入荷した商品情報・・・</a:t>
            </a:r>
            <a:r>
              <a:rPr lang="en-US" altLang="ja-JP" dirty="0" err="1">
                <a:ea typeface="Tahoma" panose="020B0604030504040204" pitchFamily="34" charset="0"/>
              </a:rPr>
              <a:t>etc</a:t>
            </a:r>
            <a:r>
              <a:rPr lang="en-US" altLang="ja-JP" dirty="0">
                <a:ea typeface="Tahoma" panose="020B0604030504040204" pitchFamily="34" charset="0"/>
              </a:rPr>
              <a:t>)</a:t>
            </a:r>
          </a:p>
        </p:txBody>
      </p:sp>
    </p:spTree>
    <p:extLst>
      <p:ext uri="{BB962C8B-B14F-4D97-AF65-F5344CB8AC3E}">
        <p14:creationId xmlns:p14="http://schemas.microsoft.com/office/powerpoint/2010/main" val="303681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データの挿入</a:t>
            </a:r>
            <a:r>
              <a:rPr kumimoji="1" lang="en-US" altLang="ja-JP" dirty="0"/>
              <a:t>2</a:t>
            </a:r>
            <a:endParaRPr kumimoji="1" lang="ja-JP" altLang="en-US" dirty="0"/>
          </a:p>
        </p:txBody>
      </p:sp>
      <p:sp>
        <p:nvSpPr>
          <p:cNvPr id="3" name="コンテンツ プレースホルダー 2"/>
          <p:cNvSpPr>
            <a:spLocks noGrp="1"/>
          </p:cNvSpPr>
          <p:nvPr>
            <p:ph idx="1"/>
          </p:nvPr>
        </p:nvSpPr>
        <p:spPr>
          <a:xfrm>
            <a:off x="935461" y="3320159"/>
            <a:ext cx="10924030" cy="2942096"/>
          </a:xfrm>
        </p:spPr>
        <p:txBody>
          <a:bodyPr>
            <a:normAutofit/>
          </a:bodyPr>
          <a:lstStyle/>
          <a:p>
            <a:pPr marL="0" indent="0">
              <a:buNone/>
            </a:pPr>
            <a:r>
              <a:rPr kumimoji="1" lang="ja-JP" altLang="en-US" dirty="0"/>
              <a:t>全てのカラムにデータを追加する場合は</a:t>
            </a:r>
            <a:r>
              <a:rPr kumimoji="1" lang="en-US" altLang="ja-JP" dirty="0"/>
              <a:t/>
            </a:r>
            <a:br>
              <a:rPr kumimoji="1" lang="en-US" altLang="ja-JP" dirty="0"/>
            </a:br>
            <a:r>
              <a:rPr kumimoji="1" lang="ja-JP" altLang="en-US" dirty="0"/>
              <a:t>カラム指定は不要</a:t>
            </a:r>
            <a:endParaRPr kumimoji="1" lang="en-US" altLang="ja-JP" dirty="0"/>
          </a:p>
          <a:p>
            <a:pPr marL="0" indent="0">
              <a:buNone/>
            </a:pPr>
            <a:r>
              <a:rPr lang="ja-JP" altLang="en-US" dirty="0"/>
              <a:t>この時</a:t>
            </a:r>
            <a:r>
              <a:rPr lang="en-US" altLang="ja-JP" dirty="0"/>
              <a:t>VALUES</a:t>
            </a:r>
            <a:r>
              <a:rPr lang="ja-JP" altLang="en-US" dirty="0" err="1"/>
              <a:t>には</a:t>
            </a:r>
            <a:r>
              <a:rPr lang="en-US" altLang="ja-JP" dirty="0"/>
              <a:t/>
            </a:r>
            <a:br>
              <a:rPr lang="en-US" altLang="ja-JP" dirty="0"/>
            </a:br>
            <a:r>
              <a:rPr lang="ja-JP" altLang="en-US" dirty="0">
                <a:solidFill>
                  <a:srgbClr val="FF0000"/>
                </a:solidFill>
              </a:rPr>
              <a:t>カラム順</a:t>
            </a:r>
            <a:r>
              <a:rPr lang="en-US" altLang="ja-JP" dirty="0">
                <a:solidFill>
                  <a:srgbClr val="FF0000"/>
                </a:solidFill>
              </a:rPr>
              <a:t>(SELECT * </a:t>
            </a:r>
            <a:r>
              <a:rPr lang="ja-JP" altLang="en-US" dirty="0">
                <a:solidFill>
                  <a:srgbClr val="FF0000"/>
                </a:solidFill>
              </a:rPr>
              <a:t>で表示される順</a:t>
            </a:r>
            <a:r>
              <a:rPr lang="en-US" altLang="ja-JP" dirty="0">
                <a:solidFill>
                  <a:srgbClr val="FF0000"/>
                </a:solidFill>
              </a:rPr>
              <a:t>)</a:t>
            </a:r>
            <a:r>
              <a:rPr lang="ja-JP" altLang="en-US" dirty="0"/>
              <a:t>にデータを入れる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237</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1076445" y="1405357"/>
            <a:ext cx="9896355" cy="1384360"/>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INSERT INTO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VALUES(</a:t>
              </a:r>
              <a:r>
                <a:rPr lang="ja-JP" altLang="en-US" dirty="0">
                  <a:solidFill>
                    <a:srgbClr val="FF0000"/>
                  </a:solidFill>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値</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Tree>
    <p:extLst>
      <p:ext uri="{BB962C8B-B14F-4D97-AF65-F5344CB8AC3E}">
        <p14:creationId xmlns:p14="http://schemas.microsoft.com/office/powerpoint/2010/main" val="37318053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238</a:t>
            </a:fld>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1802210301"/>
              </p:ext>
            </p:extLst>
          </p:nvPr>
        </p:nvGraphicFramePr>
        <p:xfrm>
          <a:off x="664211" y="2210188"/>
          <a:ext cx="10863578" cy="2077580"/>
        </p:xfrm>
        <a:graphic>
          <a:graphicData uri="http://schemas.openxmlformats.org/drawingml/2006/table">
            <a:tbl>
              <a:tblPr firstCol="1" bandRow="1">
                <a:tableStyleId>{5C22544A-7EE6-4342-B048-85BDC9FD1C3A}</a:tableStyleId>
              </a:tblPr>
              <a:tblGrid>
                <a:gridCol w="1145906">
                  <a:extLst>
                    <a:ext uri="{9D8B030D-6E8A-4147-A177-3AD203B41FA5}">
                      <a16:colId xmlns:a16="http://schemas.microsoft.com/office/drawing/2014/main" val="158933420"/>
                    </a:ext>
                  </a:extLst>
                </a:gridCol>
                <a:gridCol w="1619612">
                  <a:extLst>
                    <a:ext uri="{9D8B030D-6E8A-4147-A177-3AD203B41FA5}">
                      <a16:colId xmlns:a16="http://schemas.microsoft.com/office/drawing/2014/main" val="379002786"/>
                    </a:ext>
                  </a:extLst>
                </a:gridCol>
                <a:gridCol w="1619612">
                  <a:extLst>
                    <a:ext uri="{9D8B030D-6E8A-4147-A177-3AD203B41FA5}">
                      <a16:colId xmlns:a16="http://schemas.microsoft.com/office/drawing/2014/main" val="4146227586"/>
                    </a:ext>
                  </a:extLst>
                </a:gridCol>
                <a:gridCol w="1619612">
                  <a:extLst>
                    <a:ext uri="{9D8B030D-6E8A-4147-A177-3AD203B41FA5}">
                      <a16:colId xmlns:a16="http://schemas.microsoft.com/office/drawing/2014/main" val="3887360990"/>
                    </a:ext>
                  </a:extLst>
                </a:gridCol>
                <a:gridCol w="1619612">
                  <a:extLst>
                    <a:ext uri="{9D8B030D-6E8A-4147-A177-3AD203B41FA5}">
                      <a16:colId xmlns:a16="http://schemas.microsoft.com/office/drawing/2014/main" val="439795565"/>
                    </a:ext>
                  </a:extLst>
                </a:gridCol>
                <a:gridCol w="1619612">
                  <a:extLst>
                    <a:ext uri="{9D8B030D-6E8A-4147-A177-3AD203B41FA5}">
                      <a16:colId xmlns:a16="http://schemas.microsoft.com/office/drawing/2014/main" val="2717662836"/>
                    </a:ext>
                  </a:extLst>
                </a:gridCol>
                <a:gridCol w="1619612">
                  <a:extLst>
                    <a:ext uri="{9D8B030D-6E8A-4147-A177-3AD203B41FA5}">
                      <a16:colId xmlns:a16="http://schemas.microsoft.com/office/drawing/2014/main" val="3289798952"/>
                    </a:ext>
                  </a:extLst>
                </a:gridCol>
              </a:tblGrid>
              <a:tr h="415516">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カラム</a:t>
                      </a:r>
                    </a:p>
                  </a:txBody>
                  <a:tcPr marL="102456" marR="102456" marT="51228" marB="51228" anchor="ctr"/>
                </a:tc>
                <a:tc>
                  <a:txBody>
                    <a:bodyPr/>
                    <a:lstStyle/>
                    <a:p>
                      <a:pPr algn="ctr"/>
                      <a:r>
                        <a:rPr kumimoji="1" lang="en-US" altLang="ja-JP" sz="20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id</a:t>
                      </a:r>
                      <a:endParaRPr kumimoji="1" lang="ja-JP" altLang="en-US" sz="20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solidFill>
                      <a:schemeClr val="accent1"/>
                    </a:solidFill>
                  </a:tcPr>
                </a:tc>
                <a:tc>
                  <a:txBody>
                    <a:bodyPr/>
                    <a:lstStyle/>
                    <a:p>
                      <a:pPr algn="ctr"/>
                      <a:r>
                        <a:rPr kumimoji="1" lang="en-US" altLang="ja-JP" sz="2000" dirty="0" err="1">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nam</a:t>
                      </a:r>
                      <a:endParaRPr kumimoji="1" lang="ja-JP" altLang="en-US" sz="20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solidFill>
                      <a:schemeClr val="accent1"/>
                    </a:solidFill>
                  </a:tcPr>
                </a:tc>
                <a:tc>
                  <a:txBody>
                    <a:bodyPr/>
                    <a:lstStyle/>
                    <a:p>
                      <a:pPr algn="ctr"/>
                      <a:r>
                        <a:rPr kumimoji="1" lang="en-US" altLang="ja-JP" sz="20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gen</a:t>
                      </a:r>
                      <a:endParaRPr kumimoji="1" lang="ja-JP" altLang="en-US" sz="20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solidFill>
                      <a:schemeClr val="accent1"/>
                    </a:solidFill>
                  </a:tcPr>
                </a:tc>
                <a:tc>
                  <a:txBody>
                    <a:bodyPr/>
                    <a:lstStyle/>
                    <a:p>
                      <a:pPr algn="ctr">
                        <a:spcAft>
                          <a:spcPts val="0"/>
                        </a:spcAft>
                      </a:pPr>
                      <a:r>
                        <a:rPr lang="en-US" alt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rPr>
                        <a:t>old</a:t>
                      </a:r>
                      <a:endParaRPr 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76842" marR="76842" marT="0" marB="0" anchor="ctr">
                    <a:solidFill>
                      <a:schemeClr val="accent1"/>
                    </a:solidFill>
                  </a:tcPr>
                </a:tc>
                <a:tc>
                  <a:txBody>
                    <a:bodyPr/>
                    <a:lstStyle/>
                    <a:p>
                      <a:pPr algn="ctr">
                        <a:spcAft>
                          <a:spcPts val="0"/>
                        </a:spcAft>
                      </a:pPr>
                      <a:r>
                        <a:rPr lang="en-US" alt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rPr>
                        <a:t>enter</a:t>
                      </a:r>
                      <a:endParaRPr 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76842" marR="76842" marT="0" marB="0" anchor="ctr">
                    <a:solidFill>
                      <a:schemeClr val="accent1"/>
                    </a:solidFill>
                  </a:tcPr>
                </a:tc>
                <a:tc>
                  <a:txBody>
                    <a:bodyPr/>
                    <a:lstStyle/>
                    <a:p>
                      <a:pPr algn="ctr">
                        <a:spcAft>
                          <a:spcPts val="0"/>
                        </a:spcAft>
                      </a:pPr>
                      <a:r>
                        <a:rPr lang="en-US" alt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rPr>
                        <a:t>memo</a:t>
                      </a:r>
                      <a:endParaRPr lang="ja-JP" sz="2000" b="0" kern="100" dirty="0">
                        <a:solidFill>
                          <a:schemeClr val="bg1"/>
                        </a:solidFill>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76842" marR="76842" marT="0" marB="0" anchor="ctr">
                    <a:solidFill>
                      <a:schemeClr val="accent1"/>
                    </a:solidFill>
                  </a:tcPr>
                </a:tc>
                <a:extLst>
                  <a:ext uri="{0D108BD9-81ED-4DB2-BD59-A6C34878D82A}">
                    <a16:rowId xmlns:a16="http://schemas.microsoft.com/office/drawing/2014/main" val="725549930"/>
                  </a:ext>
                </a:extLst>
              </a:tr>
              <a:tr h="415516">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値</a:t>
                      </a: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斎藤 花子</a:t>
                      </a:r>
                    </a:p>
                  </a:txBody>
                  <a:tcPr marL="102456" marR="102456" marT="51228" marB="51228" anchor="ctr"/>
                </a:tc>
                <a:tc>
                  <a:txBody>
                    <a:bodyPr/>
                    <a:lstStyle/>
                    <a:p>
                      <a:pPr algn="ctr"/>
                      <a:r>
                        <a:rPr kumimoji="1" lang="ja-JP" altLang="en-US" sz="1800" dirty="0">
                          <a:latin typeface="Tahoma" panose="020B0604030504040204" pitchFamily="34" charset="0"/>
                          <a:ea typeface="UD デジタル 教科書体 NK-R" panose="02020400000000000000" pitchFamily="18" charset="-128"/>
                          <a:cs typeface="Tahoma" panose="020B0604030504040204" pitchFamily="34" charset="0"/>
                        </a:rPr>
                        <a:t>女</a:t>
                      </a: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22</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2021-04-10</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紹介割引</a:t>
                      </a:r>
                    </a:p>
                  </a:txBody>
                  <a:tcPr marL="102456" marR="102456" marT="51228" marB="51228" anchor="ctr"/>
                </a:tc>
                <a:extLst>
                  <a:ext uri="{0D108BD9-81ED-4DB2-BD59-A6C34878D82A}">
                    <a16:rowId xmlns:a16="http://schemas.microsoft.com/office/drawing/2014/main" val="3108371238"/>
                  </a:ext>
                </a:extLst>
              </a:tr>
              <a:tr h="415516">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値</a:t>
                      </a: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新井史郎</a:t>
                      </a:r>
                    </a:p>
                  </a:txBody>
                  <a:tcPr marL="102456" marR="102456" marT="51228" marB="51228" anchor="ctr"/>
                </a:tc>
                <a:tc>
                  <a:txBody>
                    <a:bodyPr/>
                    <a:lstStyle/>
                    <a:p>
                      <a:pPr algn="ctr"/>
                      <a:r>
                        <a:rPr kumimoji="1" lang="ja-JP" altLang="en-US" sz="1800" dirty="0">
                          <a:latin typeface="Tahoma" panose="020B0604030504040204" pitchFamily="34" charset="0"/>
                          <a:ea typeface="UD デジタル 教科書体 NK-R" panose="02020400000000000000" pitchFamily="18" charset="-128"/>
                          <a:cs typeface="Tahoma" panose="020B0604030504040204" pitchFamily="34" charset="0"/>
                        </a:rPr>
                        <a:t>男</a:t>
                      </a: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30</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2021-04-21</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再入会</a:t>
                      </a:r>
                    </a:p>
                  </a:txBody>
                  <a:tcPr marL="102456" marR="102456" marT="51228" marB="51228" anchor="ctr"/>
                </a:tc>
                <a:extLst>
                  <a:ext uri="{0D108BD9-81ED-4DB2-BD59-A6C34878D82A}">
                    <a16:rowId xmlns:a16="http://schemas.microsoft.com/office/drawing/2014/main" val="2654676681"/>
                  </a:ext>
                </a:extLst>
              </a:tr>
              <a:tr h="415516">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値</a:t>
                      </a: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3</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小林俊介</a:t>
                      </a:r>
                    </a:p>
                  </a:txBody>
                  <a:tcPr marL="102456" marR="102456" marT="51228" marB="51228" anchor="ctr"/>
                </a:tc>
                <a:tc>
                  <a:txBody>
                    <a:bodyPr/>
                    <a:lstStyle/>
                    <a:p>
                      <a:pPr algn="ctr"/>
                      <a:endParaRPr kumimoji="1" lang="ja-JP" altLang="en-US" sz="18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40</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2021-05-07</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extLst>
                  <a:ext uri="{0D108BD9-81ED-4DB2-BD59-A6C34878D82A}">
                    <a16:rowId xmlns:a16="http://schemas.microsoft.com/office/drawing/2014/main" val="385334829"/>
                  </a:ext>
                </a:extLst>
              </a:tr>
              <a:tr h="415516">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値</a:t>
                      </a: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4</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5</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松島桃</a:t>
                      </a:r>
                    </a:p>
                  </a:txBody>
                  <a:tcPr marL="102456" marR="102456" marT="51228" marB="51228" anchor="ctr"/>
                </a:tc>
                <a:tc>
                  <a:txBody>
                    <a:bodyPr/>
                    <a:lstStyle/>
                    <a:p>
                      <a:pPr algn="ctr"/>
                      <a:r>
                        <a:rPr kumimoji="1" lang="ja-JP" altLang="en-US" sz="1800" dirty="0">
                          <a:latin typeface="Tahoma" panose="020B0604030504040204" pitchFamily="34" charset="0"/>
                          <a:ea typeface="UD デジタル 教科書体 NK-R" panose="02020400000000000000" pitchFamily="18" charset="-128"/>
                          <a:cs typeface="Tahoma" panose="020B0604030504040204" pitchFamily="34" charset="0"/>
                        </a:rPr>
                        <a:t>女</a:t>
                      </a: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22</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2021-05-11</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tc>
                  <a:txBody>
                    <a:bodyPr/>
                    <a:lstStyle/>
                    <a:p>
                      <a:pPr algn="ctr"/>
                      <a:r>
                        <a:rPr kumimoji="1" lang="en-US" altLang="ja-JP" sz="2000" dirty="0">
                          <a:latin typeface="Tahoma" panose="020B0604030504040204" pitchFamily="34" charset="0"/>
                          <a:ea typeface="UD デジタル 教科書体 NK-R" panose="02020400000000000000" pitchFamily="18" charset="-128"/>
                          <a:cs typeface="Tahoma" panose="020B0604030504040204" pitchFamily="34" charset="0"/>
                        </a:rPr>
                        <a:t>NULL</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2456" marR="102456" marT="51228" marB="51228" anchor="ctr"/>
                </a:tc>
                <a:extLst>
                  <a:ext uri="{0D108BD9-81ED-4DB2-BD59-A6C34878D82A}">
                    <a16:rowId xmlns:a16="http://schemas.microsoft.com/office/drawing/2014/main" val="1240734437"/>
                  </a:ext>
                </a:extLst>
              </a:tr>
            </a:tbl>
          </a:graphicData>
        </a:graphic>
      </p:graphicFrame>
      <p:sp>
        <p:nvSpPr>
          <p:cNvPr id="10" name="コンテンツ プレースホルダー 2"/>
          <p:cNvSpPr>
            <a:spLocks noGrp="1"/>
          </p:cNvSpPr>
          <p:nvPr>
            <p:ph idx="1"/>
          </p:nvPr>
        </p:nvSpPr>
        <p:spPr>
          <a:xfrm>
            <a:off x="790318" y="1183732"/>
            <a:ext cx="10924030" cy="717639"/>
          </a:xfrm>
        </p:spPr>
        <p:txBody>
          <a:bodyPr>
            <a:normAutofit/>
          </a:bodyPr>
          <a:lstStyle/>
          <a:p>
            <a:pPr marL="0" indent="0">
              <a:buNone/>
            </a:pPr>
            <a:r>
              <a:rPr kumimoji="1" lang="ja-JP" altLang="en-US" dirty="0"/>
              <a:t>作成したテーブルに以下のデータをインサートしましょう</a:t>
            </a:r>
          </a:p>
        </p:txBody>
      </p:sp>
      <p:grpSp>
        <p:nvGrpSpPr>
          <p:cNvPr id="3" name="グループ化 2">
            <a:extLst>
              <a:ext uri="{FF2B5EF4-FFF2-40B4-BE49-F238E27FC236}">
                <a16:creationId xmlns:a16="http://schemas.microsoft.com/office/drawing/2014/main" id="{CC274012-FA12-E3B4-B14E-874E0B7214AB}"/>
              </a:ext>
            </a:extLst>
          </p:cNvPr>
          <p:cNvGrpSpPr/>
          <p:nvPr/>
        </p:nvGrpSpPr>
        <p:grpSpPr>
          <a:xfrm>
            <a:off x="1462619" y="4604268"/>
            <a:ext cx="9579428" cy="1070000"/>
            <a:chOff x="1073324" y="3045309"/>
            <a:chExt cx="9422238" cy="800720"/>
          </a:xfrm>
        </p:grpSpPr>
        <p:sp>
          <p:nvSpPr>
            <p:cNvPr id="5" name="正方形/長方形 6">
              <a:extLst>
                <a:ext uri="{FF2B5EF4-FFF2-40B4-BE49-F238E27FC236}">
                  <a16:creationId xmlns:a16="http://schemas.microsoft.com/office/drawing/2014/main" id="{68BF3447-68E8-5BB4-8DF1-22F3C3CAD0B0}"/>
                </a:ext>
              </a:extLst>
            </p:cNvPr>
            <p:cNvSpPr/>
            <p:nvPr/>
          </p:nvSpPr>
          <p:spPr>
            <a:xfrm>
              <a:off x="1073324" y="3045309"/>
              <a:ext cx="9422238"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INSERT INTO member(</a:t>
              </a:r>
              <a:r>
                <a:rPr lang="en-US" altLang="ja-JP" sz="2800" dirty="0" err="1">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nam,gen,old,enter,memo</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VALUES (</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斎藤花子</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女</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,22,</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2021-04-10</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紹介割引</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7219CD45-6EDA-F021-7533-5C38AB05E2D6}"/>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7" name="コンテンツ プレースホルダー 2">
            <a:extLst>
              <a:ext uri="{FF2B5EF4-FFF2-40B4-BE49-F238E27FC236}">
                <a16:creationId xmlns:a16="http://schemas.microsoft.com/office/drawing/2014/main" id="{869D059F-0626-6D97-F287-595A815DDA3C}"/>
              </a:ext>
            </a:extLst>
          </p:cNvPr>
          <p:cNvSpPr txBox="1">
            <a:spLocks/>
          </p:cNvSpPr>
          <p:nvPr/>
        </p:nvSpPr>
        <p:spPr>
          <a:xfrm>
            <a:off x="496389" y="5868943"/>
            <a:ext cx="11469188" cy="7176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数値以外の値（文字列・日付</a:t>
            </a:r>
            <a:r>
              <a:rPr lang="en-US" altLang="ja-JP" dirty="0"/>
              <a:t>)</a:t>
            </a:r>
            <a:r>
              <a:rPr lang="ja-JP" altLang="en-US" dirty="0"/>
              <a:t>はすべて</a:t>
            </a:r>
            <a:r>
              <a:rPr lang="en-US" altLang="ja-JP" dirty="0"/>
              <a:t>'</a:t>
            </a:r>
            <a:r>
              <a:rPr lang="ja-JP" altLang="en-US" dirty="0"/>
              <a:t>　</a:t>
            </a:r>
            <a:r>
              <a:rPr lang="en-US" altLang="ja-JP" dirty="0"/>
              <a:t>'</a:t>
            </a:r>
            <a:r>
              <a:rPr lang="ja-JP" altLang="en-US" dirty="0"/>
              <a:t>で囲う必要がある</a:t>
            </a:r>
          </a:p>
        </p:txBody>
      </p:sp>
    </p:spTree>
    <p:extLst>
      <p:ext uri="{BB962C8B-B14F-4D97-AF65-F5344CB8AC3E}">
        <p14:creationId xmlns:p14="http://schemas.microsoft.com/office/powerpoint/2010/main" val="41240436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実際</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239</a:t>
            </a:fld>
            <a:endParaRPr kumimoji="1" lang="ja-JP" altLang="en-US"/>
          </a:p>
        </p:txBody>
      </p:sp>
      <p:grpSp>
        <p:nvGrpSpPr>
          <p:cNvPr id="8" name="グループ化 7"/>
          <p:cNvGrpSpPr/>
          <p:nvPr/>
        </p:nvGrpSpPr>
        <p:grpSpPr>
          <a:xfrm>
            <a:off x="351049" y="1505696"/>
            <a:ext cx="11489903" cy="1243711"/>
            <a:chOff x="1073324" y="3045309"/>
            <a:chExt cx="9422238" cy="800720"/>
          </a:xfrm>
        </p:grpSpPr>
        <p:sp>
          <p:nvSpPr>
            <p:cNvPr id="9" name="正方形/長方形 6"/>
            <p:cNvSpPr/>
            <p:nvPr/>
          </p:nvSpPr>
          <p:spPr>
            <a:xfrm>
              <a:off x="1073324" y="3045309"/>
              <a:ext cx="9422238"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INSERT INTO member(</a:t>
              </a:r>
              <a:r>
                <a:rPr lang="en-US" altLang="ja-JP" sz="2800" dirty="0" err="1">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nam,gen,old,enter,memo</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VALUES ('</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新井史郎</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男</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',30,'2021-04-21','</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再入会</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0"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1" name="グループ化 10"/>
          <p:cNvGrpSpPr/>
          <p:nvPr/>
        </p:nvGrpSpPr>
        <p:grpSpPr>
          <a:xfrm>
            <a:off x="351045" y="3161079"/>
            <a:ext cx="11489907" cy="1283396"/>
            <a:chOff x="1073324" y="3045309"/>
            <a:chExt cx="9422238" cy="800720"/>
          </a:xfrm>
        </p:grpSpPr>
        <p:sp>
          <p:nvSpPr>
            <p:cNvPr id="12" name="正方形/長方形 6"/>
            <p:cNvSpPr/>
            <p:nvPr/>
          </p:nvSpPr>
          <p:spPr>
            <a:xfrm>
              <a:off x="1073324" y="3045309"/>
              <a:ext cx="9422238"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INSERT INTO member(</a:t>
              </a:r>
              <a:r>
                <a:rPr lang="en-US" altLang="ja-JP" sz="2800" dirty="0" err="1">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nam,old,enter</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VALUES ('</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小林俊介</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',40,'2021-05-07');</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3"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4" name="グループ化 13"/>
          <p:cNvGrpSpPr/>
          <p:nvPr/>
        </p:nvGrpSpPr>
        <p:grpSpPr>
          <a:xfrm>
            <a:off x="351046" y="4856147"/>
            <a:ext cx="11489907" cy="1283396"/>
            <a:chOff x="1073324" y="3045309"/>
            <a:chExt cx="9422238" cy="800720"/>
          </a:xfrm>
        </p:grpSpPr>
        <p:sp>
          <p:nvSpPr>
            <p:cNvPr id="15" name="正方形/長方形 6"/>
            <p:cNvSpPr/>
            <p:nvPr/>
          </p:nvSpPr>
          <p:spPr>
            <a:xfrm>
              <a:off x="1073324" y="3045309"/>
              <a:ext cx="9422238"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INSERT INTO member(</a:t>
              </a:r>
              <a:r>
                <a:rPr lang="en-US" altLang="ja-JP" sz="2800" dirty="0" err="1">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id,nam,gen,old,enter,memo</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VALUES (5,'</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松島桃</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女</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',22,'2021-05-11',NULL);</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975348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ブラウザの役割</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0B361732-8FA2-48F5-AC61-707389319C45}"/>
              </a:ext>
            </a:extLst>
          </p:cNvPr>
          <p:cNvSpPr>
            <a:spLocks noGrp="1"/>
          </p:cNvSpPr>
          <p:nvPr>
            <p:ph idx="1"/>
          </p:nvPr>
        </p:nvSpPr>
        <p:spPr>
          <a:xfrm>
            <a:off x="259492" y="1002082"/>
            <a:ext cx="11765359" cy="5686817"/>
          </a:xfrm>
        </p:spPr>
        <p:txBody>
          <a:bodyPr>
            <a:normAutofit fontScale="85000" lnSpcReduction="10000"/>
          </a:bodyPr>
          <a:lstStyle/>
          <a:p>
            <a:r>
              <a:rPr kumimoji="1" lang="en-US" altLang="ja-JP" dirty="0"/>
              <a:t>Web</a:t>
            </a:r>
            <a:r>
              <a:rPr kumimoji="1" lang="ja-JP" altLang="en-US" dirty="0"/>
              <a:t>ページの表示</a:t>
            </a:r>
            <a:endParaRPr kumimoji="1" lang="en-US" altLang="ja-JP" dirty="0"/>
          </a:p>
          <a:p>
            <a:pPr lvl="1"/>
            <a:r>
              <a:rPr lang="en-US" altLang="ja-JP" dirty="0"/>
              <a:t>Web</a:t>
            </a:r>
            <a:r>
              <a:rPr lang="ja-JP" altLang="en-US" dirty="0"/>
              <a:t>サーバにアクセスし、</a:t>
            </a:r>
            <a:r>
              <a:rPr lang="en-US" altLang="ja-JP" dirty="0"/>
              <a:t>HTML</a:t>
            </a:r>
            <a:r>
              <a:rPr lang="ja-JP" altLang="en-US" dirty="0"/>
              <a:t>等のデータを受け取り、</a:t>
            </a:r>
            <a:r>
              <a:rPr lang="en-US" altLang="ja-JP" dirty="0"/>
              <a:t/>
            </a:r>
            <a:br>
              <a:rPr lang="en-US" altLang="ja-JP" dirty="0"/>
            </a:br>
            <a:r>
              <a:rPr lang="ja-JP" altLang="en-US" dirty="0"/>
              <a:t>それらをブラウザ上に表示する</a:t>
            </a:r>
            <a:endParaRPr lang="en-US" altLang="ja-JP" dirty="0"/>
          </a:p>
          <a:p>
            <a:pPr lvl="1"/>
            <a:r>
              <a:rPr kumimoji="1" lang="ja-JP" altLang="en-US" dirty="0"/>
              <a:t>データを整形してブラウザ上に表示することを</a:t>
            </a:r>
            <a:r>
              <a:rPr kumimoji="1" lang="ja-JP" altLang="en-US" b="1" dirty="0"/>
              <a:t>「</a:t>
            </a:r>
            <a:r>
              <a:rPr kumimoji="1" lang="ja-JP" altLang="en-US" dirty="0">
                <a:solidFill>
                  <a:srgbClr val="FF0000"/>
                </a:solidFill>
              </a:rPr>
              <a:t>レンダリング</a:t>
            </a:r>
            <a:r>
              <a:rPr kumimoji="1" lang="ja-JP" altLang="en-US" b="1" dirty="0"/>
              <a:t>」</a:t>
            </a:r>
            <a:r>
              <a:rPr kumimoji="1" lang="ja-JP" altLang="en-US" dirty="0"/>
              <a:t>と呼ぶ</a:t>
            </a:r>
            <a:endParaRPr kumimoji="1" lang="en-US" altLang="ja-JP" dirty="0"/>
          </a:p>
          <a:p>
            <a:pPr lvl="1"/>
            <a:endParaRPr kumimoji="1" lang="en-US" altLang="ja-JP" dirty="0"/>
          </a:p>
          <a:p>
            <a:r>
              <a:rPr lang="ja-JP" altLang="en-US" dirty="0"/>
              <a:t>入力フォーム</a:t>
            </a:r>
            <a:endParaRPr lang="en-US" altLang="ja-JP" dirty="0"/>
          </a:p>
          <a:p>
            <a:pPr lvl="1"/>
            <a:r>
              <a:rPr kumimoji="1" lang="ja-JP" altLang="en-US" dirty="0"/>
              <a:t>ユーザへ入力フォームを提供し、</a:t>
            </a:r>
            <a:r>
              <a:rPr kumimoji="1" lang="ja-JP" altLang="en-US" dirty="0">
                <a:solidFill>
                  <a:srgbClr val="FF0000"/>
                </a:solidFill>
              </a:rPr>
              <a:t>入力されたデータを</a:t>
            </a:r>
            <a:r>
              <a:rPr kumimoji="1" lang="en-US" altLang="ja-JP" dirty="0">
                <a:solidFill>
                  <a:srgbClr val="FF0000"/>
                </a:solidFill>
              </a:rPr>
              <a:t>Web</a:t>
            </a:r>
            <a:r>
              <a:rPr kumimoji="1" lang="ja-JP" altLang="en-US" dirty="0">
                <a:solidFill>
                  <a:srgbClr val="FF0000"/>
                </a:solidFill>
              </a:rPr>
              <a:t>サーバへ送る</a:t>
            </a:r>
            <a:endParaRPr kumimoji="1" lang="en-US" altLang="ja-JP" dirty="0">
              <a:solidFill>
                <a:srgbClr val="FF0000"/>
              </a:solidFill>
            </a:endParaRPr>
          </a:p>
          <a:p>
            <a:pPr lvl="1"/>
            <a:endParaRPr kumimoji="1" lang="en-US" altLang="ja-JP" dirty="0">
              <a:solidFill>
                <a:srgbClr val="FF0000"/>
              </a:solidFill>
            </a:endParaRPr>
          </a:p>
          <a:p>
            <a:r>
              <a:rPr lang="ja-JP" altLang="en-US" dirty="0"/>
              <a:t>プログラムの実行</a:t>
            </a:r>
            <a:endParaRPr lang="en-US" altLang="ja-JP" dirty="0"/>
          </a:p>
          <a:p>
            <a:pPr lvl="1"/>
            <a:r>
              <a:rPr kumimoji="1" lang="ja-JP" altLang="en-US" dirty="0"/>
              <a:t>マウスやキーボードからの動きに合わせて動作するプログラムを実行する</a:t>
            </a:r>
            <a:endParaRPr kumimoji="1" lang="en-US" altLang="ja-JP" dirty="0"/>
          </a:p>
          <a:p>
            <a:pPr lvl="1"/>
            <a:r>
              <a:rPr lang="ja-JP" altLang="en-US" dirty="0"/>
              <a:t>基本的には、</a:t>
            </a:r>
            <a:r>
              <a:rPr lang="en-US" altLang="ja-JP" dirty="0"/>
              <a:t>JavaScript</a:t>
            </a:r>
            <a:r>
              <a:rPr lang="ja-JP" altLang="en-US" dirty="0"/>
              <a:t>の実行となる</a:t>
            </a:r>
            <a:endParaRPr lang="en-US" altLang="ja-JP" dirty="0"/>
          </a:p>
          <a:p>
            <a:endParaRPr kumimoji="1" lang="ja-JP" altLang="en-US" dirty="0"/>
          </a:p>
        </p:txBody>
      </p:sp>
    </p:spTree>
    <p:extLst>
      <p:ext uri="{BB962C8B-B14F-4D97-AF65-F5344CB8AC3E}">
        <p14:creationId xmlns:p14="http://schemas.microsoft.com/office/powerpoint/2010/main" val="3155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データの更新</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240</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924045" y="1064485"/>
            <a:ext cx="9896355" cy="2213974"/>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UPDATE</a:t>
              </a:r>
              <a:r>
                <a:rPr lang="en-US" altLang="ja-JP" dirty="0">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solidFill>
                    <a:srgbClr val="FF0000"/>
                  </a:solidFill>
                  <a:latin typeface="Tahoma" panose="020B0604030504040204" pitchFamily="34" charset="0"/>
                  <a:cs typeface="Tahoma" panose="020B0604030504040204" pitchFamily="34" charset="0"/>
                </a:rPr>
                <a:t>SET</a:t>
              </a:r>
              <a:r>
                <a:rPr lang="en-US" altLang="ja-JP" dirty="0">
                  <a:latin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cs typeface="Tahoma" panose="020B0604030504040204" pitchFamily="34" charset="0"/>
                </a:rPr>
                <a:t>1 = </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cs typeface="Tahoma" panose="020B0604030504040204" pitchFamily="34" charset="0"/>
                </a:rPr>
                <a:t>1,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cs typeface="Tahoma" panose="020B0604030504040204" pitchFamily="34" charset="0"/>
                </a:rPr>
                <a:t>2 = </a:t>
              </a:r>
              <a:r>
                <a:rPr lang="ja-JP" altLang="en-US" dirty="0">
                  <a:latin typeface="Tahoma" panose="020B0604030504040204" pitchFamily="34" charset="0"/>
                  <a:cs typeface="Tahoma" panose="020B0604030504040204" pitchFamily="34" charset="0"/>
                </a:rPr>
                <a:t>値２</a:t>
              </a:r>
              <a:endParaRPr lang="en-US" altLang="ja-JP" dirty="0">
                <a:latin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cs typeface="Tahoma" panose="020B0604030504040204" pitchFamily="34" charset="0"/>
              </a:endParaRPr>
            </a:p>
          </p:txBody>
        </p:sp>
      </p:grpSp>
      <p:sp>
        <p:nvSpPr>
          <p:cNvPr id="8" name="コンテンツ プレースホルダー 2"/>
          <p:cNvSpPr>
            <a:spLocks noGrp="1"/>
          </p:cNvSpPr>
          <p:nvPr>
            <p:ph idx="1"/>
          </p:nvPr>
        </p:nvSpPr>
        <p:spPr>
          <a:xfrm>
            <a:off x="1222985" y="3827650"/>
            <a:ext cx="9746030" cy="1512191"/>
          </a:xfrm>
        </p:spPr>
        <p:txBody>
          <a:bodyPr>
            <a:normAutofit/>
          </a:bodyPr>
          <a:lstStyle/>
          <a:p>
            <a:pPr marL="0" indent="0">
              <a:buNone/>
            </a:pPr>
            <a:r>
              <a:rPr lang="ja-JP" altLang="en-US" dirty="0"/>
              <a:t>既に存在するフィールドのデータを書き換える。</a:t>
            </a:r>
            <a:endParaRPr lang="en-US" altLang="ja-JP" dirty="0"/>
          </a:p>
          <a:p>
            <a:pPr marL="0" indent="0">
              <a:buNone/>
            </a:pPr>
            <a:r>
              <a:rPr lang="en-US" altLang="ja-JP" dirty="0">
                <a:solidFill>
                  <a:srgbClr val="FF0000"/>
                </a:solidFill>
                <a:latin typeface="UD デジタル 教科書体 NK-R" panose="02020400000000000000" pitchFamily="18" charset="-128"/>
              </a:rPr>
              <a:t>WHERE</a:t>
            </a:r>
            <a:r>
              <a:rPr lang="ja-JP" altLang="en-US" dirty="0">
                <a:latin typeface="UD デジタル 教科書体 NK-R" panose="02020400000000000000" pitchFamily="18" charset="-128"/>
              </a:rPr>
              <a:t>により書き換えるレコードを特定する。</a:t>
            </a:r>
            <a:endParaRPr lang="en-US" altLang="ja-JP" dirty="0">
              <a:latin typeface="UD デジタル 教科書体 NK-R" panose="02020400000000000000" pitchFamily="18" charset="-128"/>
            </a:endParaRPr>
          </a:p>
          <a:p>
            <a:pPr marL="0" indent="0">
              <a:buNone/>
            </a:pPr>
            <a:endParaRPr lang="en-US" altLang="ja-JP" dirty="0">
              <a:solidFill>
                <a:srgbClr val="FF0000"/>
              </a:solidFill>
              <a:latin typeface="UD デジタル 教科書体 NK-R" panose="02020400000000000000" pitchFamily="18" charset="-128"/>
            </a:endParaRPr>
          </a:p>
        </p:txBody>
      </p:sp>
    </p:spTree>
    <p:extLst>
      <p:ext uri="{BB962C8B-B14F-4D97-AF65-F5344CB8AC3E}">
        <p14:creationId xmlns:p14="http://schemas.microsoft.com/office/powerpoint/2010/main" val="16896816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WHERE</a:t>
            </a:r>
            <a:r>
              <a:rPr kumimoji="1" lang="ja-JP" altLang="en-US" dirty="0"/>
              <a:t>句</a:t>
            </a:r>
          </a:p>
        </p:txBody>
      </p:sp>
      <p:sp>
        <p:nvSpPr>
          <p:cNvPr id="3" name="コンテンツ プレースホルダー 2"/>
          <p:cNvSpPr>
            <a:spLocks noGrp="1"/>
          </p:cNvSpPr>
          <p:nvPr>
            <p:ph idx="1"/>
          </p:nvPr>
        </p:nvSpPr>
        <p:spPr>
          <a:xfrm>
            <a:off x="838200" y="1825625"/>
            <a:ext cx="10515600" cy="664656"/>
          </a:xfrm>
        </p:spPr>
        <p:txBody>
          <a:bodyPr>
            <a:normAutofit lnSpcReduction="10000"/>
          </a:bodyPr>
          <a:lstStyle/>
          <a:p>
            <a:pPr marL="0" indent="0">
              <a:buNone/>
            </a:pPr>
            <a:r>
              <a:rPr kumimoji="1" lang="ja-JP" altLang="en-US" dirty="0"/>
              <a:t>条件を付けて該当レコードを抽出する</a:t>
            </a:r>
            <a:endParaRPr kumimoji="1" lang="en-US" altLang="ja-JP" dirty="0">
              <a:ea typeface="Tahoma" panose="020B0604030504040204" pitchFamily="34" charset="0"/>
            </a:endParaRPr>
          </a:p>
          <a:p>
            <a:endParaRPr kumimoji="1" lang="ja-JP" altLang="en-US" dirty="0"/>
          </a:p>
        </p:txBody>
      </p:sp>
      <p:grpSp>
        <p:nvGrpSpPr>
          <p:cNvPr id="4" name="グループ化 3"/>
          <p:cNvGrpSpPr/>
          <p:nvPr/>
        </p:nvGrpSpPr>
        <p:grpSpPr>
          <a:xfrm>
            <a:off x="3795293" y="2896674"/>
            <a:ext cx="4463143" cy="688491"/>
            <a:chOff x="1390650" y="3045309"/>
            <a:chExt cx="8343900" cy="800720"/>
          </a:xfrm>
        </p:grpSpPr>
        <p:sp>
          <p:nvSpPr>
            <p:cNvPr id="5" name="正方形/長方形 6"/>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WHERE </a:t>
              </a:r>
              <a:r>
                <a:rPr lang="ja-JP" altLang="en-US" dirty="0">
                  <a:solidFill>
                    <a:schemeClr val="accent1">
                      <a:lumMod val="75000"/>
                    </a:schemeClr>
                  </a:solidFill>
                  <a:latin typeface="Tahoma" panose="020B0604030504040204" pitchFamily="34" charset="0"/>
                  <a:cs typeface="Tahoma" panose="020B0604030504040204" pitchFamily="34" charset="0"/>
                </a:rPr>
                <a:t>条件式</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241</a:t>
            </a:fld>
            <a:endParaRPr kumimoji="1" lang="ja-JP" altLang="en-US"/>
          </a:p>
        </p:txBody>
      </p:sp>
      <p:grpSp>
        <p:nvGrpSpPr>
          <p:cNvPr id="10" name="グループ化 9"/>
          <p:cNvGrpSpPr/>
          <p:nvPr/>
        </p:nvGrpSpPr>
        <p:grpSpPr>
          <a:xfrm>
            <a:off x="2108200" y="4680051"/>
            <a:ext cx="7975599" cy="1070000"/>
            <a:chOff x="1073324" y="3045309"/>
            <a:chExt cx="8766678" cy="800720"/>
          </a:xfrm>
        </p:grpSpPr>
        <p:sp>
          <p:nvSpPr>
            <p:cNvPr id="11" name="正方形/長方形 6"/>
            <p:cNvSpPr/>
            <p:nvPr/>
          </p:nvSpPr>
          <p:spPr>
            <a:xfrm>
              <a:off x="1073324" y="3045309"/>
              <a:ext cx="8614695"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UPDATE</a:t>
              </a:r>
              <a:r>
                <a:rPr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member SET old = 21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WHERE</a:t>
              </a:r>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 id = 1;</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9052760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比較演算子</a:t>
            </a:r>
          </a:p>
        </p:txBody>
      </p:sp>
      <p:grpSp>
        <p:nvGrpSpPr>
          <p:cNvPr id="8" name="グループ化 7"/>
          <p:cNvGrpSpPr/>
          <p:nvPr/>
        </p:nvGrpSpPr>
        <p:grpSpPr>
          <a:xfrm>
            <a:off x="1560340" y="5397803"/>
            <a:ext cx="8660264" cy="688491"/>
            <a:chOff x="612016" y="5218824"/>
            <a:chExt cx="6683019" cy="688491"/>
          </a:xfrm>
        </p:grpSpPr>
        <p:sp>
          <p:nvSpPr>
            <p:cNvPr id="7"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ja-JP" altLang="en-US" dirty="0">
                  <a:solidFill>
                    <a:srgbClr val="FF0000"/>
                  </a:solidFill>
                  <a:latin typeface="Tahoma" panose="020B0604030504040204" pitchFamily="34" charset="0"/>
                  <a:cs typeface="Tahoma" panose="020B0604030504040204" pitchFamily="34" charset="0"/>
                </a:rPr>
                <a:t>比較演算子</a:t>
              </a:r>
              <a:r>
                <a:rPr lang="ja-JP" altLang="en-US" dirty="0">
                  <a:latin typeface="Tahoma" panose="020B0604030504040204" pitchFamily="34" charset="0"/>
                  <a:cs typeface="Tahoma" panose="020B0604030504040204" pitchFamily="34" charset="0"/>
                </a:rPr>
                <a:t> 値</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242</a:t>
            </a:fld>
            <a:endParaRPr kumimoji="1" lang="ja-JP" altLang="en-US"/>
          </a:p>
        </p:txBody>
      </p:sp>
      <p:sp>
        <p:nvSpPr>
          <p:cNvPr id="10" name="コンテンツ プレースホルダー 2"/>
          <p:cNvSpPr txBox="1">
            <a:spLocks/>
          </p:cNvSpPr>
          <p:nvPr/>
        </p:nvSpPr>
        <p:spPr>
          <a:xfrm>
            <a:off x="1997520" y="1305052"/>
            <a:ext cx="8223084" cy="6646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UD デジタル 教科書体 NK-R" panose="02020400000000000000" pitchFamily="18" charset="-128"/>
              </a:rPr>
              <a:t>条件式を作る</a:t>
            </a:r>
            <a:r>
              <a:rPr lang="ja-JP" altLang="en-US">
                <a:latin typeface="UD デジタル 教科書体 NK-R" panose="02020400000000000000" pitchFamily="18" charset="-128"/>
              </a:rPr>
              <a:t>には</a:t>
            </a:r>
            <a:r>
              <a:rPr lang="ja-JP" altLang="en-US">
                <a:solidFill>
                  <a:srgbClr val="FF0000"/>
                </a:solidFill>
                <a:latin typeface="UD デジタル 教科書体 NK-R" panose="02020400000000000000" pitchFamily="18" charset="-128"/>
              </a:rPr>
              <a:t>比較</a:t>
            </a:r>
            <a:r>
              <a:rPr lang="ja-JP" altLang="en-US" dirty="0">
                <a:solidFill>
                  <a:srgbClr val="FF0000"/>
                </a:solidFill>
                <a:latin typeface="UD デジタル 教科書体 NK-R" panose="02020400000000000000" pitchFamily="18" charset="-128"/>
              </a:rPr>
              <a:t>演算子</a:t>
            </a:r>
            <a:r>
              <a:rPr lang="ja-JP" altLang="en-US" dirty="0">
                <a:latin typeface="UD デジタル 教科書体 NK-R" panose="02020400000000000000" pitchFamily="18" charset="-128"/>
              </a:rPr>
              <a:t>を使用する</a:t>
            </a:r>
          </a:p>
        </p:txBody>
      </p:sp>
      <p:graphicFrame>
        <p:nvGraphicFramePr>
          <p:cNvPr id="11" name="表 10"/>
          <p:cNvGraphicFramePr>
            <a:graphicFrameLocks noGrp="1"/>
          </p:cNvGraphicFramePr>
          <p:nvPr>
            <p:extLst>
              <p:ext uri="{D42A27DB-BD31-4B8C-83A1-F6EECF244321}">
                <p14:modId xmlns:p14="http://schemas.microsoft.com/office/powerpoint/2010/main" val="2662473202"/>
              </p:ext>
            </p:extLst>
          </p:nvPr>
        </p:nvGraphicFramePr>
        <p:xfrm>
          <a:off x="3140076" y="1969708"/>
          <a:ext cx="5389331" cy="3107685"/>
        </p:xfrm>
        <a:graphic>
          <a:graphicData uri="http://schemas.openxmlformats.org/drawingml/2006/table">
            <a:tbl>
              <a:tblPr firstRow="1" bandRow="1">
                <a:tableStyleId>{6E25E649-3F16-4E02-A733-19D2CDBF48F0}</a:tableStyleId>
              </a:tblPr>
              <a:tblGrid>
                <a:gridCol w="1296507">
                  <a:extLst>
                    <a:ext uri="{9D8B030D-6E8A-4147-A177-3AD203B41FA5}">
                      <a16:colId xmlns:a16="http://schemas.microsoft.com/office/drawing/2014/main" val="20000"/>
                    </a:ext>
                  </a:extLst>
                </a:gridCol>
                <a:gridCol w="1037017">
                  <a:extLst>
                    <a:ext uri="{9D8B030D-6E8A-4147-A177-3AD203B41FA5}">
                      <a16:colId xmlns:a16="http://schemas.microsoft.com/office/drawing/2014/main" val="20001"/>
                    </a:ext>
                  </a:extLst>
                </a:gridCol>
                <a:gridCol w="3055807">
                  <a:extLst>
                    <a:ext uri="{9D8B030D-6E8A-4147-A177-3AD203B41FA5}">
                      <a16:colId xmlns:a16="http://schemas.microsoft.com/office/drawing/2014/main" val="20002"/>
                    </a:ext>
                  </a:extLst>
                </a:gridCol>
              </a:tblGrid>
              <a:tr h="443955">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演算子</a:t>
                      </a:r>
                    </a:p>
                  </a:txBody>
                  <a:tcPr marL="71033" marR="71033" marT="35516" marB="35516" anchor="ctr"/>
                </a:tc>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使用例</a:t>
                      </a:r>
                    </a:p>
                  </a:txBody>
                  <a:tcPr marL="71033" marR="71033" marT="35516" marB="35516" anchor="ctr"/>
                </a:tc>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真になる条件</a:t>
                      </a:r>
                    </a:p>
                  </a:txBody>
                  <a:tcPr marL="71033" marR="71033" marT="35516" marB="35516" anchor="ctr"/>
                </a:tc>
                <a:extLst>
                  <a:ext uri="{0D108BD9-81ED-4DB2-BD59-A6C34878D82A}">
                    <a16:rowId xmlns:a16="http://schemas.microsoft.com/office/drawing/2014/main" val="10000"/>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と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の値が等しい　　</a:t>
                      </a:r>
                    </a:p>
                  </a:txBody>
                  <a:tcPr marL="71033" marR="71033" marT="35516" marB="35516" anchor="ctr"/>
                </a:tc>
                <a:extLst>
                  <a:ext uri="{0D108BD9-81ED-4DB2-BD59-A6C34878D82A}">
                    <a16:rowId xmlns:a16="http://schemas.microsoft.com/office/drawing/2014/main" val="10001"/>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t>
                      </a:r>
                      <a:r>
                        <a:rPr kumimoji="1" lang="ja-JP" altLang="en-US" sz="1900" dirty="0">
                          <a:latin typeface="UD デジタル 教科書体 NK-R" panose="02020400000000000000" pitchFamily="18" charset="-128"/>
                          <a:ea typeface="UD デジタル 教科書体 NK-R" panose="02020400000000000000" pitchFamily="18" charset="-128"/>
                        </a:rPr>
                        <a:t>又は</a:t>
                      </a:r>
                      <a:r>
                        <a:rPr kumimoji="1" lang="en-US" altLang="ja-JP" sz="1900" dirty="0">
                          <a:latin typeface="UD デジタル 教科書体 NK-R" panose="02020400000000000000" pitchFamily="18" charset="-128"/>
                          <a:ea typeface="UD デジタル 教科書体 NK-R" panose="02020400000000000000" pitchFamily="18" charset="-128"/>
                        </a:rPr>
                        <a:t>&lt;&gt;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と</a:t>
                      </a:r>
                      <a:r>
                        <a:rPr kumimoji="1" lang="en-US" altLang="ja-JP" sz="1900" baseline="0" dirty="0">
                          <a:latin typeface="UD デジタル 教科書体 NK-R" panose="02020400000000000000" pitchFamily="18" charset="-128"/>
                          <a:ea typeface="UD デジタル 教科書体 NK-R" panose="02020400000000000000" pitchFamily="18" charset="-128"/>
                        </a:rPr>
                        <a:t> b </a:t>
                      </a:r>
                      <a:r>
                        <a:rPr kumimoji="1" lang="ja-JP" altLang="en-US" sz="1900" baseline="0" dirty="0">
                          <a:latin typeface="UD デジタル 教科書体 NK-R" panose="02020400000000000000" pitchFamily="18" charset="-128"/>
                          <a:ea typeface="UD デジタル 教科書体 NK-R" panose="02020400000000000000" pitchFamily="18" charset="-128"/>
                        </a:rPr>
                        <a:t>の値が等しくない</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extLst>
                  <a:ext uri="{0D108BD9-81ED-4DB2-BD59-A6C34878D82A}">
                    <a16:rowId xmlns:a16="http://schemas.microsoft.com/office/drawing/2014/main" val="10002"/>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&lt;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&lt;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より小さい　</a:t>
                      </a:r>
                    </a:p>
                  </a:txBody>
                  <a:tcPr marL="71033" marR="71033" marT="35516" marB="35516" anchor="ctr"/>
                </a:tc>
                <a:extLst>
                  <a:ext uri="{0D108BD9-81ED-4DB2-BD59-A6C34878D82A}">
                    <a16:rowId xmlns:a16="http://schemas.microsoft.com/office/drawing/2014/main" val="10003"/>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&lt;=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&lt;=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以下　　　　</a:t>
                      </a:r>
                    </a:p>
                  </a:txBody>
                  <a:tcPr marL="71033" marR="71033" marT="35516" marB="35516" anchor="ctr"/>
                </a:tc>
                <a:extLst>
                  <a:ext uri="{0D108BD9-81ED-4DB2-BD59-A6C34878D82A}">
                    <a16:rowId xmlns:a16="http://schemas.microsoft.com/office/drawing/2014/main" val="10004"/>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&gt;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より大きい　</a:t>
                      </a:r>
                    </a:p>
                  </a:txBody>
                  <a:tcPr marL="71033" marR="71033" marT="35516" marB="35516" anchor="ctr"/>
                </a:tc>
                <a:extLst>
                  <a:ext uri="{0D108BD9-81ED-4DB2-BD59-A6C34878D82A}">
                    <a16:rowId xmlns:a16="http://schemas.microsoft.com/office/drawing/2014/main" val="10005"/>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&gt;=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以上　　　　</a:t>
                      </a:r>
                    </a:p>
                  </a:txBody>
                  <a:tcPr marL="71033" marR="71033" marT="35516" marB="35516"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553021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UPDATE</a:t>
            </a:r>
            <a:r>
              <a:rPr lang="ja-JP" altLang="en-US" dirty="0"/>
              <a:t>の注意</a:t>
            </a:r>
            <a:endParaRPr kumimoji="1" lang="ja-JP" altLang="en-US" dirty="0"/>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243</a:t>
            </a:fld>
            <a:endParaRPr kumimoji="1" lang="ja-JP" altLang="en-US"/>
          </a:p>
        </p:txBody>
      </p:sp>
      <p:sp>
        <p:nvSpPr>
          <p:cNvPr id="8" name="コンテンツ プレースホルダー 7">
            <a:extLst>
              <a:ext uri="{FF2B5EF4-FFF2-40B4-BE49-F238E27FC236}">
                <a16:creationId xmlns:a16="http://schemas.microsoft.com/office/drawing/2014/main" id="{2C9529EA-FF33-E56D-BB9B-BDBC47D8FB8A}"/>
              </a:ext>
            </a:extLst>
          </p:cNvPr>
          <p:cNvSpPr>
            <a:spLocks noGrp="1"/>
          </p:cNvSpPr>
          <p:nvPr>
            <p:ph idx="1"/>
          </p:nvPr>
        </p:nvSpPr>
        <p:spPr>
          <a:xfrm>
            <a:off x="731520" y="4123239"/>
            <a:ext cx="11155680" cy="1756354"/>
          </a:xfrm>
        </p:spPr>
        <p:txBody>
          <a:bodyPr/>
          <a:lstStyle/>
          <a:p>
            <a:pPr marL="0" indent="0">
              <a:buNone/>
            </a:pPr>
            <a:r>
              <a:rPr lang="en-US" altLang="ja-JP" dirty="0"/>
              <a:t>WHERE</a:t>
            </a:r>
            <a:r>
              <a:rPr lang="ja-JP" altLang="en-US" dirty="0"/>
              <a:t>をつけ忘れると　すべてのレコードが抽出される</a:t>
            </a:r>
            <a:endParaRPr lang="en-US" altLang="ja-JP" dirty="0"/>
          </a:p>
          <a:p>
            <a:pPr marL="0" indent="0">
              <a:buNone/>
            </a:pPr>
            <a:r>
              <a:rPr lang="ja-JP" altLang="en-US" dirty="0"/>
              <a:t>➡</a:t>
            </a:r>
            <a:r>
              <a:rPr lang="ja-JP" altLang="en-US" dirty="0">
                <a:solidFill>
                  <a:srgbClr val="FF0000"/>
                </a:solidFill>
              </a:rPr>
              <a:t>指定カラムのすべての値が書き換わる</a:t>
            </a:r>
          </a:p>
        </p:txBody>
      </p:sp>
      <p:grpSp>
        <p:nvGrpSpPr>
          <p:cNvPr id="10" name="グループ化 9"/>
          <p:cNvGrpSpPr/>
          <p:nvPr/>
        </p:nvGrpSpPr>
        <p:grpSpPr>
          <a:xfrm>
            <a:off x="3325497" y="2181789"/>
            <a:ext cx="5541005" cy="874915"/>
            <a:chOff x="1108105" y="3045309"/>
            <a:chExt cx="8731897" cy="808513"/>
          </a:xfrm>
        </p:grpSpPr>
        <p:sp>
          <p:nvSpPr>
            <p:cNvPr id="11" name="正方形/長方形 6"/>
            <p:cNvSpPr/>
            <p:nvPr/>
          </p:nvSpPr>
          <p:spPr>
            <a:xfrm>
              <a:off x="1108105" y="3053102"/>
              <a:ext cx="8639148"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UPDATE</a:t>
              </a:r>
              <a:r>
                <a:rPr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member SET old = 21;</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1308667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データの削除</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244</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1021027" y="1036776"/>
            <a:ext cx="9896355" cy="2213974"/>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DELETE</a:t>
              </a:r>
              <a:r>
                <a:rPr lang="en-US" altLang="ja-JP" dirty="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altLang="ja-JP" dirty="0">
                  <a:solidFill>
                    <a:srgbClr val="FF0000"/>
                  </a:solidFill>
                  <a:latin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cs typeface="Tahoma" panose="020B0604030504040204" pitchFamily="34" charset="0"/>
              </a:endParaRPr>
            </a:p>
            <a:p>
              <a:pPr marL="0" indent="0">
                <a:buNone/>
              </a:pPr>
              <a:r>
                <a:rPr lang="en-US" altLang="ja-JP" dirty="0">
                  <a:latin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cs typeface="Tahoma" panose="020B0604030504040204" pitchFamily="34" charset="0"/>
              </a:endParaRPr>
            </a:p>
          </p:txBody>
        </p:sp>
      </p:grpSp>
      <p:sp>
        <p:nvSpPr>
          <p:cNvPr id="8" name="コンテンツ プレースホルダー 2"/>
          <p:cNvSpPr>
            <a:spLocks noGrp="1"/>
          </p:cNvSpPr>
          <p:nvPr>
            <p:ph idx="1"/>
          </p:nvPr>
        </p:nvSpPr>
        <p:spPr>
          <a:xfrm>
            <a:off x="493853" y="3623791"/>
            <a:ext cx="11204294" cy="1405409"/>
          </a:xfrm>
        </p:spPr>
        <p:txBody>
          <a:bodyPr>
            <a:normAutofit/>
          </a:bodyPr>
          <a:lstStyle/>
          <a:p>
            <a:pPr marL="0" indent="0">
              <a:buNone/>
            </a:pPr>
            <a:r>
              <a:rPr lang="ja-JP" altLang="en-US" dirty="0"/>
              <a:t>既に存在するレコードを削除する。</a:t>
            </a:r>
            <a:endParaRPr lang="en-US" altLang="ja-JP" dirty="0"/>
          </a:p>
          <a:p>
            <a:pPr marL="0" indent="0">
              <a:buNone/>
            </a:pPr>
            <a:r>
              <a:rPr lang="en-US" altLang="ja-JP" dirty="0">
                <a:latin typeface="UD デジタル 教科書体 NK-R" panose="02020400000000000000" pitchFamily="18" charset="-128"/>
              </a:rPr>
              <a:t>WHERE</a:t>
            </a:r>
            <a:r>
              <a:rPr lang="ja-JP" altLang="en-US" dirty="0">
                <a:latin typeface="UD デジタル 教科書体 NK-R" panose="02020400000000000000" pitchFamily="18" charset="-128"/>
              </a:rPr>
              <a:t>で対象を指定しない場合</a:t>
            </a:r>
            <a:r>
              <a:rPr lang="ja-JP" altLang="en-US" dirty="0">
                <a:solidFill>
                  <a:srgbClr val="FF0000"/>
                </a:solidFill>
                <a:latin typeface="UD デジタル 教科書体 NK-R" panose="02020400000000000000" pitchFamily="18" charset="-128"/>
              </a:rPr>
              <a:t>全レコード削除</a:t>
            </a:r>
            <a:endParaRPr lang="en-US" altLang="ja-JP" dirty="0">
              <a:solidFill>
                <a:srgbClr val="FF0000"/>
              </a:solidFill>
              <a:latin typeface="UD デジタル 教科書体 NK-R" panose="02020400000000000000" pitchFamily="18" charset="-128"/>
            </a:endParaRPr>
          </a:p>
          <a:p>
            <a:pPr marL="0" indent="0">
              <a:buNone/>
            </a:pPr>
            <a:endParaRPr lang="en-US" altLang="ja-JP" dirty="0">
              <a:latin typeface="UD デジタル 教科書体 NK-R" panose="02020400000000000000" pitchFamily="18" charset="-128"/>
            </a:endParaRPr>
          </a:p>
          <a:p>
            <a:pPr marL="0" indent="0">
              <a:buNone/>
            </a:pPr>
            <a:endParaRPr lang="en-US" altLang="ja-JP" dirty="0">
              <a:solidFill>
                <a:srgbClr val="FF0000"/>
              </a:solidFill>
              <a:latin typeface="UD デジタル 教科書体 NK-R" panose="02020400000000000000" pitchFamily="18" charset="-128"/>
            </a:endParaRPr>
          </a:p>
        </p:txBody>
      </p:sp>
      <p:grpSp>
        <p:nvGrpSpPr>
          <p:cNvPr id="3" name="グループ化 2">
            <a:extLst>
              <a:ext uri="{FF2B5EF4-FFF2-40B4-BE49-F238E27FC236}">
                <a16:creationId xmlns:a16="http://schemas.microsoft.com/office/drawing/2014/main" id="{49F4D675-E738-A926-C766-769D0DBE00EB}"/>
              </a:ext>
            </a:extLst>
          </p:cNvPr>
          <p:cNvGrpSpPr/>
          <p:nvPr/>
        </p:nvGrpSpPr>
        <p:grpSpPr>
          <a:xfrm>
            <a:off x="2386755" y="5286224"/>
            <a:ext cx="6953187" cy="1070000"/>
            <a:chOff x="1073324" y="3045309"/>
            <a:chExt cx="8948074" cy="800720"/>
          </a:xfrm>
        </p:grpSpPr>
        <p:sp>
          <p:nvSpPr>
            <p:cNvPr id="9" name="正方形/長方形 6">
              <a:extLst>
                <a:ext uri="{FF2B5EF4-FFF2-40B4-BE49-F238E27FC236}">
                  <a16:creationId xmlns:a16="http://schemas.microsoft.com/office/drawing/2014/main" id="{0B2843C3-4B78-8FB9-014F-54957AE135C1}"/>
                </a:ext>
              </a:extLst>
            </p:cNvPr>
            <p:cNvSpPr/>
            <p:nvPr/>
          </p:nvSpPr>
          <p:spPr>
            <a:xfrm>
              <a:off x="1073324" y="3045309"/>
              <a:ext cx="8948074"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DELETE</a:t>
              </a:r>
              <a:r>
                <a:rPr lang="ja-JP" alt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FROM</a:t>
              </a:r>
              <a:r>
                <a:rPr lang="ja-JP" altLang="en-US" sz="28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member WHERE id = 1;</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a:extLst>
                <a:ext uri="{FF2B5EF4-FFF2-40B4-BE49-F238E27FC236}">
                  <a16:creationId xmlns:a16="http://schemas.microsoft.com/office/drawing/2014/main" id="{20F318D3-3BEA-01A9-8696-596A4AAC3E29}"/>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6076750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CB3119-4E02-B5C3-FE0A-28EE4B042833}"/>
              </a:ext>
            </a:extLst>
          </p:cNvPr>
          <p:cNvSpPr>
            <a:spLocks noGrp="1"/>
          </p:cNvSpPr>
          <p:nvPr>
            <p:ph type="title"/>
          </p:nvPr>
        </p:nvSpPr>
        <p:spPr/>
        <p:txBody>
          <a:bodyPr/>
          <a:lstStyle/>
          <a:p>
            <a:r>
              <a:rPr kumimoji="1" lang="ja-JP" altLang="en-US" dirty="0"/>
              <a:t>データの抽出</a:t>
            </a:r>
          </a:p>
        </p:txBody>
      </p:sp>
      <p:sp>
        <p:nvSpPr>
          <p:cNvPr id="4" name="スライド番号プレースホルダー 3">
            <a:extLst>
              <a:ext uri="{FF2B5EF4-FFF2-40B4-BE49-F238E27FC236}">
                <a16:creationId xmlns:a16="http://schemas.microsoft.com/office/drawing/2014/main" id="{6039269E-F4D4-3336-9100-0029F4731C72}"/>
              </a:ext>
            </a:extLst>
          </p:cNvPr>
          <p:cNvSpPr>
            <a:spLocks noGrp="1"/>
          </p:cNvSpPr>
          <p:nvPr>
            <p:ph type="sldNum" sz="quarter" idx="12"/>
          </p:nvPr>
        </p:nvSpPr>
        <p:spPr/>
        <p:txBody>
          <a:bodyPr/>
          <a:lstStyle/>
          <a:p>
            <a:fld id="{5A94AD81-C81A-455B-A87B-15031EE15849}" type="slidenum">
              <a:rPr kumimoji="1" lang="ja-JP" altLang="en-US" smtClean="0"/>
              <a:t>245</a:t>
            </a:fld>
            <a:endParaRPr kumimoji="1" lang="ja-JP" altLang="en-US"/>
          </a:p>
        </p:txBody>
      </p:sp>
      <p:sp>
        <p:nvSpPr>
          <p:cNvPr id="5" name="コンテンツ プレースホルダー 2">
            <a:extLst>
              <a:ext uri="{FF2B5EF4-FFF2-40B4-BE49-F238E27FC236}">
                <a16:creationId xmlns:a16="http://schemas.microsoft.com/office/drawing/2014/main" id="{F6C921BA-6B8E-2FD6-247F-DA02B1AEAD4A}"/>
              </a:ext>
            </a:extLst>
          </p:cNvPr>
          <p:cNvSpPr>
            <a:spLocks noGrp="1"/>
          </p:cNvSpPr>
          <p:nvPr>
            <p:ph idx="1"/>
          </p:nvPr>
        </p:nvSpPr>
        <p:spPr>
          <a:xfrm>
            <a:off x="838200" y="1224266"/>
            <a:ext cx="10515600" cy="665784"/>
          </a:xfrm>
        </p:spPr>
        <p:txBody>
          <a:bodyPr>
            <a:normAutofit lnSpcReduction="10000"/>
          </a:bodyPr>
          <a:lstStyle/>
          <a:p>
            <a:pPr marL="0" indent="0">
              <a:buNone/>
            </a:pPr>
            <a:r>
              <a:rPr lang="en-US" altLang="ja-JP" dirty="0">
                <a:ea typeface="Tahoma" panose="020B0604030504040204" pitchFamily="34" charset="0"/>
              </a:rPr>
              <a:t>DB</a:t>
            </a:r>
            <a:r>
              <a:rPr lang="ja-JP" altLang="en-US" dirty="0"/>
              <a:t>内のデータを検索・表示する</a:t>
            </a: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p:txBody>
      </p:sp>
      <p:grpSp>
        <p:nvGrpSpPr>
          <p:cNvPr id="6" name="グループ化 5">
            <a:extLst>
              <a:ext uri="{FF2B5EF4-FFF2-40B4-BE49-F238E27FC236}">
                <a16:creationId xmlns:a16="http://schemas.microsoft.com/office/drawing/2014/main" id="{E952356C-54C8-A768-0420-1CDC19DB7EE0}"/>
              </a:ext>
            </a:extLst>
          </p:cNvPr>
          <p:cNvGrpSpPr/>
          <p:nvPr/>
        </p:nvGrpSpPr>
        <p:grpSpPr>
          <a:xfrm>
            <a:off x="2228850" y="1922566"/>
            <a:ext cx="7734300" cy="688491"/>
            <a:chOff x="1390650" y="3045309"/>
            <a:chExt cx="8343900" cy="800720"/>
          </a:xfrm>
        </p:grpSpPr>
        <p:sp>
          <p:nvSpPr>
            <p:cNvPr id="7" name="正方形/長方形 6">
              <a:extLst>
                <a:ext uri="{FF2B5EF4-FFF2-40B4-BE49-F238E27FC236}">
                  <a16:creationId xmlns:a16="http://schemas.microsoft.com/office/drawing/2014/main" id="{A334DE5A-8A89-9802-2D54-58DD8ACB5168}"/>
                </a:ext>
              </a:extLst>
            </p:cNvPr>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7D352242-97AA-1834-B4BA-23275D14EB1E}"/>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SELECT</a:t>
              </a:r>
              <a:r>
                <a:rPr lang="ja-JP" altLang="en-US" dirty="0">
                  <a:latin typeface="Tahoma" panose="020B0604030504040204" pitchFamily="34" charset="0"/>
                  <a:cs typeface="Tahoma" panose="020B0604030504040204" pitchFamily="34" charset="0"/>
                </a:rPr>
                <a:t> </a:t>
              </a:r>
              <a:r>
                <a:rPr lang="ja-JP" altLang="en-US" dirty="0">
                  <a:solidFill>
                    <a:schemeClr val="accent1">
                      <a:lumMod val="75000"/>
                    </a:schemeClr>
                  </a:solidFill>
                  <a:latin typeface="Tahoma" panose="020B0604030504040204" pitchFamily="34" charset="0"/>
                  <a:cs typeface="Tahoma" panose="020B0604030504040204" pitchFamily="34" charset="0"/>
                </a:rPr>
                <a:t>カラム名</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solidFill>
                    <a:srgbClr val="FF0000"/>
                  </a:solidFill>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grpSp>
        <p:nvGrpSpPr>
          <p:cNvPr id="13" name="グループ化 12">
            <a:extLst>
              <a:ext uri="{FF2B5EF4-FFF2-40B4-BE49-F238E27FC236}">
                <a16:creationId xmlns:a16="http://schemas.microsoft.com/office/drawing/2014/main" id="{4787B357-128F-4264-000B-390AF5B95883}"/>
              </a:ext>
            </a:extLst>
          </p:cNvPr>
          <p:cNvGrpSpPr/>
          <p:nvPr/>
        </p:nvGrpSpPr>
        <p:grpSpPr>
          <a:xfrm>
            <a:off x="2228850" y="2864351"/>
            <a:ext cx="7734300" cy="688491"/>
            <a:chOff x="1390650" y="3045309"/>
            <a:chExt cx="8343900" cy="800720"/>
          </a:xfrm>
          <a:solidFill>
            <a:srgbClr val="D8E5BB"/>
          </a:solidFill>
        </p:grpSpPr>
        <p:sp>
          <p:nvSpPr>
            <p:cNvPr id="14" name="正方形/長方形 6">
              <a:extLst>
                <a:ext uri="{FF2B5EF4-FFF2-40B4-BE49-F238E27FC236}">
                  <a16:creationId xmlns:a16="http://schemas.microsoft.com/office/drawing/2014/main" id="{C97497C9-9D57-77BB-FB97-CA796F7E11E8}"/>
                </a:ext>
              </a:extLst>
            </p:cNvPr>
            <p:cNvSpPr/>
            <p:nvPr/>
          </p:nvSpPr>
          <p:spPr>
            <a:xfrm>
              <a:off x="1390650" y="3045309"/>
              <a:ext cx="8343900" cy="800720"/>
            </a:xfrm>
            <a:prstGeom prst="round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5" name="コンテンツ プレースホルダー 2">
              <a:extLst>
                <a:ext uri="{FF2B5EF4-FFF2-40B4-BE49-F238E27FC236}">
                  <a16:creationId xmlns:a16="http://schemas.microsoft.com/office/drawing/2014/main" id="{61156E4B-E27B-AEB8-CE49-37126009B757}"/>
                </a:ext>
              </a:extLst>
            </p:cNvPr>
            <p:cNvSpPr txBox="1">
              <a:spLocks/>
            </p:cNvSpPr>
            <p:nvPr/>
          </p:nvSpPr>
          <p:spPr>
            <a:xfrm>
              <a:off x="1647825" y="3214825"/>
              <a:ext cx="7829550" cy="631204"/>
            </a:xfrm>
            <a:prstGeom prst="roundRect">
              <a:avLst/>
            </a:prstGeom>
            <a:grpFill/>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SELECT</a:t>
              </a:r>
              <a:r>
                <a:rPr lang="ja-JP" altLang="en-US" dirty="0">
                  <a:latin typeface="Tahoma" panose="020B0604030504040204" pitchFamily="34" charset="0"/>
                  <a:cs typeface="Tahoma" panose="020B0604030504040204" pitchFamily="34" charset="0"/>
                </a:rPr>
                <a:t> </a:t>
              </a:r>
              <a:r>
                <a:rPr lang="en-US" altLang="ja-JP" dirty="0">
                  <a:solidFill>
                    <a:srgbClr val="3B90A3"/>
                  </a:solidFill>
                  <a:latin typeface="Tahoma" panose="020B0604030504040204" pitchFamily="34" charset="0"/>
                  <a:cs typeface="Tahoma" panose="020B0604030504040204" pitchFamily="34" charset="0"/>
                </a:rPr>
                <a:t>id</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member</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grpSp>
        <p:nvGrpSpPr>
          <p:cNvPr id="18" name="グループ化 17">
            <a:extLst>
              <a:ext uri="{FF2B5EF4-FFF2-40B4-BE49-F238E27FC236}">
                <a16:creationId xmlns:a16="http://schemas.microsoft.com/office/drawing/2014/main" id="{6EA0A168-A7E5-2C75-0D7C-E27EDA1A5601}"/>
              </a:ext>
            </a:extLst>
          </p:cNvPr>
          <p:cNvGrpSpPr/>
          <p:nvPr/>
        </p:nvGrpSpPr>
        <p:grpSpPr>
          <a:xfrm>
            <a:off x="156754" y="3806136"/>
            <a:ext cx="9371123" cy="2909353"/>
            <a:chOff x="1018903" y="3708812"/>
            <a:chExt cx="9371123" cy="2909353"/>
          </a:xfrm>
        </p:grpSpPr>
        <p:pic>
          <p:nvPicPr>
            <p:cNvPr id="10" name="図 9">
              <a:extLst>
                <a:ext uri="{FF2B5EF4-FFF2-40B4-BE49-F238E27FC236}">
                  <a16:creationId xmlns:a16="http://schemas.microsoft.com/office/drawing/2014/main" id="{95D0D6EA-EEEB-4CF2-9D18-47F358A4FDA4}"/>
                </a:ext>
              </a:extLst>
            </p:cNvPr>
            <p:cNvPicPr>
              <a:picLocks noChangeAspect="1"/>
            </p:cNvPicPr>
            <p:nvPr/>
          </p:nvPicPr>
          <p:blipFill>
            <a:blip r:embed="rId2"/>
            <a:stretch>
              <a:fillRect/>
            </a:stretch>
          </p:blipFill>
          <p:spPr>
            <a:xfrm>
              <a:off x="1203960" y="3708812"/>
              <a:ext cx="2737437" cy="2909353"/>
            </a:xfrm>
            <a:prstGeom prst="rect">
              <a:avLst/>
            </a:prstGeom>
          </p:spPr>
        </p:pic>
        <p:pic>
          <p:nvPicPr>
            <p:cNvPr id="12" name="図 11">
              <a:extLst>
                <a:ext uri="{FF2B5EF4-FFF2-40B4-BE49-F238E27FC236}">
                  <a16:creationId xmlns:a16="http://schemas.microsoft.com/office/drawing/2014/main" id="{0D0CABBB-BC99-1503-5449-154B66EA08E2}"/>
                </a:ext>
              </a:extLst>
            </p:cNvPr>
            <p:cNvPicPr>
              <a:picLocks noChangeAspect="1"/>
            </p:cNvPicPr>
            <p:nvPr/>
          </p:nvPicPr>
          <p:blipFill>
            <a:blip r:embed="rId3"/>
            <a:stretch>
              <a:fillRect/>
            </a:stretch>
          </p:blipFill>
          <p:spPr>
            <a:xfrm>
              <a:off x="4153728" y="4429819"/>
              <a:ext cx="6236298" cy="2052943"/>
            </a:xfrm>
            <a:prstGeom prst="rect">
              <a:avLst/>
            </a:prstGeom>
          </p:spPr>
        </p:pic>
        <p:sp>
          <p:nvSpPr>
            <p:cNvPr id="16" name="楕円 15">
              <a:extLst>
                <a:ext uri="{FF2B5EF4-FFF2-40B4-BE49-F238E27FC236}">
                  <a16:creationId xmlns:a16="http://schemas.microsoft.com/office/drawing/2014/main" id="{306F6DC1-1A55-6BC4-71A2-9559B0EF3D64}"/>
                </a:ext>
              </a:extLst>
            </p:cNvPr>
            <p:cNvSpPr/>
            <p:nvPr/>
          </p:nvSpPr>
          <p:spPr>
            <a:xfrm>
              <a:off x="1018903" y="5904411"/>
              <a:ext cx="2351314" cy="41801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7189A6C-C4D2-9395-B4CA-43751B852A77}"/>
                </a:ext>
              </a:extLst>
            </p:cNvPr>
            <p:cNvSpPr/>
            <p:nvPr/>
          </p:nvSpPr>
          <p:spPr>
            <a:xfrm>
              <a:off x="3941397" y="4425464"/>
              <a:ext cx="718457" cy="41801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図 18">
            <a:extLst>
              <a:ext uri="{FF2B5EF4-FFF2-40B4-BE49-F238E27FC236}">
                <a16:creationId xmlns:a16="http://schemas.microsoft.com/office/drawing/2014/main" id="{6161C4DB-8A76-835E-6652-F1FCDB017320}"/>
              </a:ext>
            </a:extLst>
          </p:cNvPr>
          <p:cNvPicPr>
            <a:picLocks noChangeAspect="1"/>
          </p:cNvPicPr>
          <p:nvPr/>
        </p:nvPicPr>
        <p:blipFill rotWithShape="1">
          <a:blip r:embed="rId3"/>
          <a:srcRect r="90081"/>
          <a:stretch/>
        </p:blipFill>
        <p:spPr>
          <a:xfrm>
            <a:off x="11196915" y="4522788"/>
            <a:ext cx="618569" cy="2052943"/>
          </a:xfrm>
          <a:prstGeom prst="rect">
            <a:avLst/>
          </a:prstGeom>
        </p:spPr>
      </p:pic>
      <p:sp>
        <p:nvSpPr>
          <p:cNvPr id="20" name="矢印: 右 19">
            <a:extLst>
              <a:ext uri="{FF2B5EF4-FFF2-40B4-BE49-F238E27FC236}">
                <a16:creationId xmlns:a16="http://schemas.microsoft.com/office/drawing/2014/main" id="{DB41BC83-B5C1-1E91-BB98-F5FCF3718707}"/>
              </a:ext>
            </a:extLst>
          </p:cNvPr>
          <p:cNvSpPr/>
          <p:nvPr/>
        </p:nvSpPr>
        <p:spPr>
          <a:xfrm>
            <a:off x="9963150" y="5263272"/>
            <a:ext cx="978408" cy="740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26821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Tahoma" panose="020B0604030504040204" pitchFamily="34" charset="0"/>
              </a:rPr>
              <a:t>SELECT</a:t>
            </a:r>
            <a:r>
              <a:rPr lang="ja-JP" altLang="en-US" dirty="0"/>
              <a:t>句 複数カラムの指定 </a:t>
            </a:r>
            <a:endParaRPr kumimoji="1" lang="ja-JP" altLang="en-US" dirty="0"/>
          </a:p>
        </p:txBody>
      </p:sp>
      <p:sp>
        <p:nvSpPr>
          <p:cNvPr id="3" name="コンテンツ プレースホルダー 2"/>
          <p:cNvSpPr>
            <a:spLocks noGrp="1"/>
          </p:cNvSpPr>
          <p:nvPr>
            <p:ph idx="1"/>
          </p:nvPr>
        </p:nvSpPr>
        <p:spPr>
          <a:xfrm>
            <a:off x="816427" y="1247148"/>
            <a:ext cx="10515600" cy="665784"/>
          </a:xfrm>
        </p:spPr>
        <p:txBody>
          <a:bodyPr>
            <a:normAutofit lnSpcReduction="10000"/>
          </a:bodyPr>
          <a:lstStyle/>
          <a:p>
            <a:pPr marL="0" indent="0">
              <a:buNone/>
            </a:pPr>
            <a:r>
              <a:rPr lang="ja-JP" altLang="en-US" dirty="0"/>
              <a:t>複数カラムの指定</a:t>
            </a:r>
            <a:endParaRPr lang="en-US" altLang="ja-JP" dirty="0">
              <a:ea typeface="Tahoma" panose="020B0604030504040204" pitchFamily="34" charset="0"/>
            </a:endParaRPr>
          </a:p>
          <a:p>
            <a:pPr marL="0" indent="0">
              <a:buNone/>
            </a:pP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p:txBody>
      </p:sp>
      <p:grpSp>
        <p:nvGrpSpPr>
          <p:cNvPr id="8" name="グループ化 7"/>
          <p:cNvGrpSpPr/>
          <p:nvPr/>
        </p:nvGrpSpPr>
        <p:grpSpPr>
          <a:xfrm>
            <a:off x="1274181" y="1937478"/>
            <a:ext cx="10057847" cy="688491"/>
            <a:chOff x="1390650" y="3045309"/>
            <a:chExt cx="7082535" cy="800720"/>
          </a:xfrm>
        </p:grpSpPr>
        <p:sp>
          <p:nvSpPr>
            <p:cNvPr id="7" name="正方形/長方形 6"/>
            <p:cNvSpPr/>
            <p:nvPr/>
          </p:nvSpPr>
          <p:spPr>
            <a:xfrm>
              <a:off x="1390650" y="3045309"/>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0" y="3214825"/>
              <a:ext cx="7082535" cy="631204"/>
            </a:xfrm>
            <a:prstGeom prst="round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SELECT</a:t>
              </a:r>
              <a:r>
                <a:rPr lang="ja-JP" altLang="en-US" sz="2800" dirty="0">
                  <a:latin typeface="Tahoma" panose="020B0604030504040204" pitchFamily="34" charset="0"/>
                  <a:cs typeface="Tahoma" panose="020B0604030504040204" pitchFamily="34" charset="0"/>
                </a:rPr>
                <a:t> カラム名</a:t>
              </a:r>
              <a:r>
                <a:rPr lang="en-US" altLang="ja-JP" sz="2800" dirty="0">
                  <a:latin typeface="Tahoma" panose="020B0604030504040204" pitchFamily="34" charset="0"/>
                  <a:ea typeface="Tahoma" panose="020B0604030504040204" pitchFamily="34" charset="0"/>
                  <a:cs typeface="Tahoma" panose="020B0604030504040204" pitchFamily="34" charset="0"/>
                </a:rPr>
                <a:t>1</a:t>
              </a:r>
              <a:r>
                <a:rPr lang="ja-JP" altLang="en-US" sz="2800" dirty="0">
                  <a:latin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カラム名</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2</a:t>
              </a:r>
              <a:r>
                <a:rPr lang="ja-JP" altLang="en-US" sz="2800" dirty="0">
                  <a:solidFill>
                    <a:srgbClr val="FF0000"/>
                  </a:solidFill>
                  <a:latin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・・・カラム名ｎ</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ja-JP" altLang="en-US" sz="2800" dirty="0">
                  <a:latin typeface="Tahoma" panose="020B0604030504040204" pitchFamily="34" charset="0"/>
                  <a:cs typeface="Tahoma" panose="020B0604030504040204" pitchFamily="34" charset="0"/>
                </a:rPr>
                <a:t>テーブル名</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コンテンツ プレースホルダー 2"/>
          <p:cNvSpPr txBox="1">
            <a:spLocks/>
          </p:cNvSpPr>
          <p:nvPr/>
        </p:nvSpPr>
        <p:spPr>
          <a:xfrm>
            <a:off x="816428" y="4066548"/>
            <a:ext cx="10515600" cy="665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Tahoma" panose="020B0604030504040204" pitchFamily="34" charset="0"/>
                <a:cs typeface="Tahoma" panose="020B0604030504040204" pitchFamily="34" charset="0"/>
              </a:rPr>
              <a:t>全てのカラムを指定</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ja-JP"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グループ化 9"/>
          <p:cNvGrpSpPr/>
          <p:nvPr/>
        </p:nvGrpSpPr>
        <p:grpSpPr>
          <a:xfrm>
            <a:off x="1274180" y="4779585"/>
            <a:ext cx="10057847" cy="688491"/>
            <a:chOff x="1390650" y="3045309"/>
            <a:chExt cx="7082535" cy="800720"/>
          </a:xfrm>
        </p:grpSpPr>
        <p:sp>
          <p:nvSpPr>
            <p:cNvPr id="11" name="正方形/長方形 6"/>
            <p:cNvSpPr/>
            <p:nvPr/>
          </p:nvSpPr>
          <p:spPr>
            <a:xfrm>
              <a:off x="1390650" y="3045309"/>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0" y="3214825"/>
              <a:ext cx="7082535" cy="631204"/>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SELECT</a:t>
              </a:r>
              <a:r>
                <a:rPr lang="ja-JP" altLang="en-US" sz="2800" dirty="0">
                  <a:latin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a:t>
              </a:r>
              <a:r>
                <a:rPr lang="ja-JP" altLang="en-US" sz="2800" dirty="0">
                  <a:latin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ja-JP" altLang="en-US" sz="2800" dirty="0">
                  <a:latin typeface="Tahoma" panose="020B0604030504040204" pitchFamily="34" charset="0"/>
                  <a:cs typeface="Tahoma" panose="020B0604030504040204" pitchFamily="34" charset="0"/>
                </a:rPr>
                <a:t>テーブル名</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grpSp>
      <p:sp>
        <p:nvSpPr>
          <p:cNvPr id="14" name="コンテンツ プレースホルダー 2"/>
          <p:cNvSpPr txBox="1">
            <a:spLocks/>
          </p:cNvSpPr>
          <p:nvPr/>
        </p:nvSpPr>
        <p:spPr>
          <a:xfrm>
            <a:off x="816427" y="2771726"/>
            <a:ext cx="10515600" cy="9511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ja-JP" altLang="en-US" dirty="0">
                <a:latin typeface="Tahoma" panose="020B0604030504040204" pitchFamily="34" charset="0"/>
                <a:cs typeface="Tahoma" panose="020B0604030504040204" pitchFamily="34" charset="0"/>
              </a:rPr>
              <a:t>実行結果のカラムの並びは カラム名</a:t>
            </a:r>
            <a:r>
              <a:rPr lang="en-US" altLang="ja-JP" dirty="0">
                <a:latin typeface="Tahoma" panose="020B0604030504040204" pitchFamily="34" charset="0"/>
                <a:ea typeface="Tahoma" panose="020B0604030504040204" pitchFamily="34" charset="0"/>
                <a:cs typeface="Tahoma" panose="020B0604030504040204" pitchFamily="34" charset="0"/>
              </a:rPr>
              <a:t>1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2 </a:t>
            </a:r>
            <a:r>
              <a:rPr lang="ja-JP" altLang="en-US" dirty="0">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r>
            <a:br>
              <a:rPr lang="en-US" altLang="ja-JP" dirty="0">
                <a:latin typeface="Tahoma" panose="020B0604030504040204" pitchFamily="34" charset="0"/>
                <a:ea typeface="Tahoma" panose="020B0604030504040204" pitchFamily="34" charset="0"/>
                <a:cs typeface="Tahoma" panose="020B0604030504040204" pitchFamily="34" charset="0"/>
              </a:rPr>
            </a:br>
            <a:r>
              <a:rPr lang="ja-JP" altLang="en-US" dirty="0">
                <a:latin typeface="Tahoma" panose="020B0604030504040204" pitchFamily="34" charset="0"/>
                <a:cs typeface="Tahoma" panose="020B0604030504040204" pitchFamily="34" charset="0"/>
              </a:rPr>
              <a:t>となる。</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5" name="コンテンツ プレースホルダー 2"/>
          <p:cNvSpPr txBox="1">
            <a:spLocks/>
          </p:cNvSpPr>
          <p:nvPr/>
        </p:nvSpPr>
        <p:spPr>
          <a:xfrm>
            <a:off x="816426" y="5515329"/>
            <a:ext cx="10753727" cy="657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ja-JP" altLang="en-US" dirty="0">
                <a:latin typeface="Tahoma" panose="020B0604030504040204" pitchFamily="34" charset="0"/>
                <a:cs typeface="Tahoma" panose="020B0604030504040204" pitchFamily="34" charset="0"/>
              </a:rPr>
              <a:t>ただし使用には注意が必要。</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pPr/>
              <a:t>246</a:t>
            </a:fld>
            <a:endParaRPr kumimoji="1" lang="ja-JP" altLang="en-US"/>
          </a:p>
        </p:txBody>
      </p:sp>
    </p:spTree>
    <p:extLst>
      <p:ext uri="{BB962C8B-B14F-4D97-AF65-F5344CB8AC3E}">
        <p14:creationId xmlns:p14="http://schemas.microsoft.com/office/powerpoint/2010/main" val="322431025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UD デジタル 教科書体 NK-R" panose="02020400000000000000" pitchFamily="18" charset="-128"/>
              </a:rPr>
              <a:t>WHERE</a:t>
            </a:r>
            <a:r>
              <a:rPr kumimoji="1" lang="ja-JP" altLang="en-US" dirty="0">
                <a:latin typeface="UD デジタル 教科書体 NK-R" panose="02020400000000000000" pitchFamily="18" charset="-128"/>
              </a:rPr>
              <a:t>による条件指定抽出</a:t>
            </a:r>
          </a:p>
        </p:txBody>
      </p:sp>
      <p:sp>
        <p:nvSpPr>
          <p:cNvPr id="3" name="コンテンツ プレースホルダー 2"/>
          <p:cNvSpPr>
            <a:spLocks noGrp="1"/>
          </p:cNvSpPr>
          <p:nvPr>
            <p:ph idx="1"/>
          </p:nvPr>
        </p:nvSpPr>
        <p:spPr>
          <a:xfrm>
            <a:off x="838200" y="1825625"/>
            <a:ext cx="10515600" cy="664656"/>
          </a:xfrm>
        </p:spPr>
        <p:txBody>
          <a:bodyPr>
            <a:normAutofit lnSpcReduction="10000"/>
          </a:bodyPr>
          <a:lstStyle/>
          <a:p>
            <a:pPr marL="0" indent="0">
              <a:buNone/>
            </a:pPr>
            <a:r>
              <a:rPr kumimoji="1" lang="en-US" altLang="ja-JP" dirty="0">
                <a:ea typeface="Tahoma" panose="020B0604030504040204" pitchFamily="34" charset="0"/>
              </a:rPr>
              <a:t>SELECT</a:t>
            </a:r>
            <a:r>
              <a:rPr kumimoji="1" lang="ja-JP" altLang="en-US" dirty="0"/>
              <a:t>に条件を付けて該当レコードを抽出する。</a:t>
            </a:r>
            <a:endParaRPr kumimoji="1" lang="en-US" altLang="ja-JP" dirty="0">
              <a:ea typeface="Tahoma" panose="020B0604030504040204" pitchFamily="34" charset="0"/>
            </a:endParaRPr>
          </a:p>
          <a:p>
            <a:endParaRPr kumimoji="1" lang="ja-JP" altLang="en-US" dirty="0"/>
          </a:p>
        </p:txBody>
      </p:sp>
      <p:grpSp>
        <p:nvGrpSpPr>
          <p:cNvPr id="4" name="グループ化 3"/>
          <p:cNvGrpSpPr/>
          <p:nvPr/>
        </p:nvGrpSpPr>
        <p:grpSpPr>
          <a:xfrm>
            <a:off x="591767" y="2625218"/>
            <a:ext cx="11098664" cy="688491"/>
            <a:chOff x="1390650" y="3045309"/>
            <a:chExt cx="8343900" cy="800720"/>
          </a:xfrm>
        </p:grpSpPr>
        <p:sp>
          <p:nvSpPr>
            <p:cNvPr id="5" name="正方形/長方形 6"/>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a:t>
              </a:r>
              <a:r>
                <a:rPr lang="ja-JP" altLang="en-US" dirty="0">
                  <a:latin typeface="Tahoma" panose="020B0604030504040204" pitchFamily="34" charset="0"/>
                  <a:cs typeface="Tahoma" panose="020B0604030504040204" pitchFamily="34" charset="0"/>
                </a:rPr>
                <a:t> カラム名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WHERE </a:t>
              </a:r>
              <a:r>
                <a:rPr lang="ja-JP" altLang="en-US" dirty="0">
                  <a:solidFill>
                    <a:schemeClr val="accent1">
                      <a:lumMod val="75000"/>
                    </a:schemeClr>
                  </a:solidFill>
                  <a:latin typeface="Tahoma" panose="020B0604030504040204" pitchFamily="34" charset="0"/>
                  <a:cs typeface="Tahoma" panose="020B0604030504040204" pitchFamily="34" charset="0"/>
                </a:rPr>
                <a:t>条件式</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74741" y="5834811"/>
            <a:ext cx="9532716" cy="554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member</a:t>
            </a:r>
            <a:r>
              <a:rPr lang="ja-JP" altLang="en-US" dirty="0">
                <a:cs typeface="Tahoma" panose="020B0604030504040204" pitchFamily="34" charset="0"/>
              </a:rPr>
              <a:t>テーブルで</a:t>
            </a:r>
            <a:r>
              <a:rPr lang="en-US" altLang="ja-JP" dirty="0">
                <a:latin typeface="Tahoma" panose="020B0604030504040204" pitchFamily="34" charset="0"/>
                <a:ea typeface="Tahoma" panose="020B0604030504040204" pitchFamily="34" charset="0"/>
                <a:cs typeface="Tahoma" panose="020B0604030504040204" pitchFamily="34" charset="0"/>
              </a:rPr>
              <a:t>gen</a:t>
            </a:r>
            <a:r>
              <a:rPr lang="ja-JP" altLang="en-US" dirty="0">
                <a:latin typeface="Tahoma" panose="020B0604030504040204" pitchFamily="34" charset="0"/>
                <a:cs typeface="Tahoma" panose="020B0604030504040204" pitchFamily="34" charset="0"/>
              </a:rPr>
              <a:t>が男のレコードを抽出</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247</a:t>
            </a:fld>
            <a:endParaRPr kumimoji="1" lang="ja-JP" altLang="en-US"/>
          </a:p>
        </p:txBody>
      </p:sp>
      <p:grpSp>
        <p:nvGrpSpPr>
          <p:cNvPr id="11" name="グループ化 10">
            <a:extLst>
              <a:ext uri="{FF2B5EF4-FFF2-40B4-BE49-F238E27FC236}">
                <a16:creationId xmlns:a16="http://schemas.microsoft.com/office/drawing/2014/main" id="{71044E89-5200-E2A5-9C44-5BD6ED241971}"/>
              </a:ext>
            </a:extLst>
          </p:cNvPr>
          <p:cNvGrpSpPr/>
          <p:nvPr/>
        </p:nvGrpSpPr>
        <p:grpSpPr>
          <a:xfrm>
            <a:off x="591767" y="3843317"/>
            <a:ext cx="11098663" cy="1070000"/>
            <a:chOff x="1073324" y="3045309"/>
            <a:chExt cx="8948074" cy="800720"/>
          </a:xfrm>
        </p:grpSpPr>
        <p:sp>
          <p:nvSpPr>
            <p:cNvPr id="12" name="正方形/長方形 6">
              <a:extLst>
                <a:ext uri="{FF2B5EF4-FFF2-40B4-BE49-F238E27FC236}">
                  <a16:creationId xmlns:a16="http://schemas.microsoft.com/office/drawing/2014/main" id="{90C9610A-7260-C2F4-7C69-B722C243B252}"/>
                </a:ext>
              </a:extLst>
            </p:cNvPr>
            <p:cNvSpPr/>
            <p:nvPr/>
          </p:nvSpPr>
          <p:spPr>
            <a:xfrm>
              <a:off x="1073324" y="3045309"/>
              <a:ext cx="8948074"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SELECT</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nam</a:t>
              </a:r>
              <a:r>
                <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gen,memo</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FROM </a:t>
              </a:r>
              <a:r>
                <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member</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endPar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marL="0" indent="0">
                <a:buFont typeface="Arial" panose="020B0604020202020204" pitchFamily="34" charset="0"/>
                <a:buNone/>
              </a:pP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WHERE gen = '</a:t>
              </a:r>
              <a:r>
                <a:rPr lang="ja-JP" altLang="en-US" sz="36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男</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3" name="コンテンツ プレースホルダー 2">
              <a:extLst>
                <a:ext uri="{FF2B5EF4-FFF2-40B4-BE49-F238E27FC236}">
                  <a16:creationId xmlns:a16="http://schemas.microsoft.com/office/drawing/2014/main" id="{238D2D24-7A2A-F00D-13C2-CDC3C7E7C89F}"/>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5932376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a:t>
            </a:r>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013166701"/>
              </p:ext>
            </p:extLst>
          </p:nvPr>
        </p:nvGraphicFramePr>
        <p:xfrm>
          <a:off x="1480458" y="1244163"/>
          <a:ext cx="9521370" cy="2377440"/>
        </p:xfrm>
        <a:graphic>
          <a:graphicData uri="http://schemas.openxmlformats.org/drawingml/2006/table">
            <a:tbl>
              <a:tblPr firstRow="1" firstCol="1" lastRow="1" lastCol="1" bandRow="1" bandCol="1"/>
              <a:tblGrid>
                <a:gridCol w="3663244">
                  <a:extLst>
                    <a:ext uri="{9D8B030D-6E8A-4147-A177-3AD203B41FA5}">
                      <a16:colId xmlns:a16="http://schemas.microsoft.com/office/drawing/2014/main" val="3476640580"/>
                    </a:ext>
                  </a:extLst>
                </a:gridCol>
                <a:gridCol w="5858126">
                  <a:extLst>
                    <a:ext uri="{9D8B030D-6E8A-4147-A177-3AD203B41FA5}">
                      <a16:colId xmlns:a16="http://schemas.microsoft.com/office/drawing/2014/main" val="423180614"/>
                    </a:ext>
                  </a:extLst>
                </a:gridCol>
              </a:tblGrid>
              <a:tr h="149860">
                <a:tc>
                  <a:txBody>
                    <a:bodyPr/>
                    <a:lstStyle/>
                    <a:p>
                      <a:pPr algn="ctr">
                        <a:spcAft>
                          <a:spcPts val="0"/>
                        </a:spcAft>
                      </a:pPr>
                      <a:r>
                        <a:rPr lang="ja-JP" sz="2600" b="0" kern="100" dirty="0">
                          <a:effectLst/>
                          <a:latin typeface="Tahoma" panose="020B0604030504040204" pitchFamily="34" charset="0"/>
                          <a:ea typeface="UD デジタル 教科書体 NK-R" panose="02020400000000000000" pitchFamily="18" charset="-128"/>
                          <a:cs typeface="Tahoma" panose="020B0604030504040204" pitchFamily="34" charset="0"/>
                        </a:rPr>
                        <a:t>論理演算子</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B4C6"/>
                    </a:solidFill>
                  </a:tcPr>
                </a:tc>
                <a:tc>
                  <a:txBody>
                    <a:bodyPr/>
                    <a:lstStyle/>
                    <a:p>
                      <a:pPr algn="ctr">
                        <a:spcAft>
                          <a:spcPts val="0"/>
                        </a:spcAft>
                      </a:pPr>
                      <a:r>
                        <a:rPr lang="ja-JP" sz="2600" b="0" kern="100" dirty="0">
                          <a:effectLst/>
                          <a:latin typeface="Tahoma" panose="020B0604030504040204" pitchFamily="34" charset="0"/>
                          <a:ea typeface="UD デジタル 教科書体 NK-R" panose="02020400000000000000" pitchFamily="18" charset="-128"/>
                          <a:cs typeface="Tahoma" panose="020B0604030504040204" pitchFamily="34" charset="0"/>
                        </a:rPr>
                        <a:t>説明</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B4C6"/>
                    </a:solidFill>
                  </a:tcPr>
                </a:tc>
                <a:extLst>
                  <a:ext uri="{0D108BD9-81ED-4DB2-BD59-A6C34878D82A}">
                    <a16:rowId xmlns:a16="http://schemas.microsoft.com/office/drawing/2014/main" val="3737441739"/>
                  </a:ext>
                </a:extLst>
              </a:tr>
              <a:tr h="149860">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en-US" sz="2600" kern="100" dirty="0">
                          <a:effectLst/>
                          <a:latin typeface="Tahoma" panose="020B0604030504040204" pitchFamily="34" charset="0"/>
                          <a:ea typeface="Tahoma" panose="020B0604030504040204" pitchFamily="34" charset="0"/>
                          <a:cs typeface="Tahoma" panose="020B0604030504040204" pitchFamily="34" charset="0"/>
                        </a:rPr>
                        <a:t>AND</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endPar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4226" marR="642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と条件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両方とも</a:t>
                      </a:r>
                      <a: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b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満たすレコードを抽出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3476103"/>
                  </a:ext>
                </a:extLst>
              </a:tr>
              <a:tr h="299720">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en-US" sz="2600" kern="100" dirty="0">
                          <a:effectLst/>
                          <a:latin typeface="Tahoma" panose="020B0604030504040204" pitchFamily="34" charset="0"/>
                          <a:ea typeface="Tahoma" panose="020B0604030504040204" pitchFamily="34" charset="0"/>
                          <a:cs typeface="Tahoma" panose="020B0604030504040204" pitchFamily="34" charset="0"/>
                        </a:rPr>
                        <a:t>OR</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endPar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4226" marR="642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と条件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いずれか</a:t>
                      </a:r>
                      <a:r>
                        <a:rPr lang="en-US" sz="2600" kern="100" dirty="0">
                          <a:solidFill>
                            <a:srgbClr val="FF0000"/>
                          </a:solidFill>
                          <a:effectLst/>
                          <a:latin typeface="Tahoma" panose="020B0604030504040204" pitchFamily="34" charset="0"/>
                          <a:ea typeface="Tahoma" panose="020B0604030504040204" pitchFamily="34" charset="0"/>
                          <a:cs typeface="Tahoma" panose="020B0604030504040204" pitchFamily="34" charset="0"/>
                        </a:rPr>
                        <a:t>1</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つでも</a:t>
                      </a:r>
                      <a: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b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満たすレコードを抽出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043975"/>
                  </a:ext>
                </a:extLst>
              </a:tr>
              <a:tr h="149860">
                <a:tc>
                  <a:txBody>
                    <a:bodyPr/>
                    <a:lstStyle/>
                    <a:p>
                      <a:pPr algn="just">
                        <a:spcAft>
                          <a:spcPts val="0"/>
                        </a:spcAft>
                      </a:pPr>
                      <a:r>
                        <a:rPr lang="en-US" sz="2600" kern="100" dirty="0">
                          <a:effectLst/>
                          <a:latin typeface="Tahoma" panose="020B0604030504040204" pitchFamily="34" charset="0"/>
                          <a:ea typeface="Tahoma" panose="020B0604030504040204" pitchFamily="34" charset="0"/>
                          <a:cs typeface="Tahoma" panose="020B0604030504040204" pitchFamily="34" charset="0"/>
                        </a:rPr>
                        <a:t>NOT</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条件を</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満たさない</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245172"/>
                  </a:ext>
                </a:extLst>
              </a:tr>
            </a:tbl>
          </a:graphicData>
        </a:graphic>
      </p:graphicFrame>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248</a:t>
            </a:fld>
            <a:endParaRPr kumimoji="1" lang="ja-JP" altLang="en-US"/>
          </a:p>
        </p:txBody>
      </p:sp>
      <p:grpSp>
        <p:nvGrpSpPr>
          <p:cNvPr id="6" name="グループ化 5">
            <a:extLst>
              <a:ext uri="{FF2B5EF4-FFF2-40B4-BE49-F238E27FC236}">
                <a16:creationId xmlns:a16="http://schemas.microsoft.com/office/drawing/2014/main" id="{9A433681-FB08-5E5E-4402-BEBC328A0A79}"/>
              </a:ext>
            </a:extLst>
          </p:cNvPr>
          <p:cNvGrpSpPr/>
          <p:nvPr/>
        </p:nvGrpSpPr>
        <p:grpSpPr>
          <a:xfrm>
            <a:off x="726981" y="3990853"/>
            <a:ext cx="11098663" cy="1070000"/>
            <a:chOff x="1073324" y="3045309"/>
            <a:chExt cx="8948074" cy="800720"/>
          </a:xfrm>
        </p:grpSpPr>
        <p:sp>
          <p:nvSpPr>
            <p:cNvPr id="7" name="正方形/長方形 6">
              <a:extLst>
                <a:ext uri="{FF2B5EF4-FFF2-40B4-BE49-F238E27FC236}">
                  <a16:creationId xmlns:a16="http://schemas.microsoft.com/office/drawing/2014/main" id="{74DA5D6B-E15C-40E9-7104-DD0E945840B8}"/>
                </a:ext>
              </a:extLst>
            </p:cNvPr>
            <p:cNvSpPr/>
            <p:nvPr/>
          </p:nvSpPr>
          <p:spPr>
            <a:xfrm>
              <a:off x="1073324" y="3045309"/>
              <a:ext cx="8948074" cy="80072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SELECT</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nam</a:t>
              </a:r>
              <a:r>
                <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err="1">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gen,enter,memo</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FROM </a:t>
              </a:r>
              <a:r>
                <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member</a:t>
              </a: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endParaRPr lang="en-US" altLang="ja-JP"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marL="0" indent="0">
                <a:buFont typeface="Arial" panose="020B0604020202020204" pitchFamily="34" charset="0"/>
                <a:buNone/>
              </a:pP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WHERE gen = '</a:t>
              </a:r>
              <a:r>
                <a:rPr lang="ja-JP" altLang="en-US" sz="3600"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女</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ja-JP" sz="3600" dirty="0">
                  <a:solidFill>
                    <a:srgbClr val="FF0000"/>
                  </a:solidFill>
                  <a:latin typeface="Tahoma" panose="020B0604030504040204" pitchFamily="34" charset="0"/>
                  <a:ea typeface="Tahoma" panose="020B0604030504040204" pitchFamily="34" charset="0"/>
                  <a:cs typeface="Tahoma" panose="020B0604030504040204" pitchFamily="34" charset="0"/>
                </a:rPr>
                <a:t>AND</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enter &gt;= '2021-05-01';</a:t>
              </a:r>
            </a:p>
          </p:txBody>
        </p:sp>
        <p:sp>
          <p:nvSpPr>
            <p:cNvPr id="8" name="コンテンツ プレースホルダー 2">
              <a:extLst>
                <a:ext uri="{FF2B5EF4-FFF2-40B4-BE49-F238E27FC236}">
                  <a16:creationId xmlns:a16="http://schemas.microsoft.com/office/drawing/2014/main" id="{FAD32391-FEAA-BFAC-62C8-A40862F442B0}"/>
                </a:ext>
              </a:extLst>
            </p:cNvPr>
            <p:cNvSpPr txBox="1">
              <a:spLocks/>
            </p:cNvSpPr>
            <p:nvPr/>
          </p:nvSpPr>
          <p:spPr>
            <a:xfrm>
              <a:off x="1390651" y="3045309"/>
              <a:ext cx="8449351" cy="800720"/>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9" name="コンテンツ プレースホルダー 2">
            <a:extLst>
              <a:ext uri="{FF2B5EF4-FFF2-40B4-BE49-F238E27FC236}">
                <a16:creationId xmlns:a16="http://schemas.microsoft.com/office/drawing/2014/main" id="{BF0B318C-0686-455A-78ED-DA9F84518492}"/>
              </a:ext>
            </a:extLst>
          </p:cNvPr>
          <p:cNvSpPr txBox="1">
            <a:spLocks/>
          </p:cNvSpPr>
          <p:nvPr/>
        </p:nvSpPr>
        <p:spPr>
          <a:xfrm>
            <a:off x="691812" y="5377376"/>
            <a:ext cx="11098663" cy="1365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4400" dirty="0">
                <a:latin typeface="Tahoma" panose="020B0604030504040204" pitchFamily="34" charset="0"/>
                <a:ea typeface="Tahoma" panose="020B0604030504040204" pitchFamily="34" charset="0"/>
                <a:cs typeface="Tahoma" panose="020B0604030504040204" pitchFamily="34" charset="0"/>
              </a:rPr>
              <a:t>member</a:t>
            </a:r>
            <a:r>
              <a:rPr lang="ja-JP" altLang="en-US" sz="4400" dirty="0">
                <a:cs typeface="Tahoma" panose="020B0604030504040204" pitchFamily="34" charset="0"/>
              </a:rPr>
              <a:t>テーブルで</a:t>
            </a:r>
            <a:r>
              <a:rPr lang="en-US" altLang="ja-JP" sz="4400" dirty="0">
                <a:latin typeface="Tahoma" panose="020B0604030504040204" pitchFamily="34" charset="0"/>
                <a:ea typeface="Tahoma" panose="020B0604030504040204" pitchFamily="34" charset="0"/>
                <a:cs typeface="Tahoma" panose="020B0604030504040204" pitchFamily="34" charset="0"/>
              </a:rPr>
              <a:t>gen</a:t>
            </a:r>
            <a:r>
              <a:rPr lang="ja-JP" altLang="en-US" sz="4400" dirty="0">
                <a:latin typeface="Tahoma" panose="020B0604030504040204" pitchFamily="34" charset="0"/>
                <a:cs typeface="Tahoma" panose="020B0604030504040204" pitchFamily="34" charset="0"/>
              </a:rPr>
              <a:t>が女</a:t>
            </a:r>
            <a:r>
              <a:rPr lang="ja-JP" altLang="en-US" sz="4400" dirty="0">
                <a:solidFill>
                  <a:srgbClr val="FF0000"/>
                </a:solidFill>
                <a:latin typeface="Tahoma" panose="020B0604030504040204" pitchFamily="34" charset="0"/>
                <a:cs typeface="Tahoma" panose="020B0604030504040204" pitchFamily="34" charset="0"/>
              </a:rPr>
              <a:t>かつ </a:t>
            </a:r>
            <a:r>
              <a:rPr lang="en-US" altLang="ja-JP" sz="4400" dirty="0">
                <a:solidFill>
                  <a:srgbClr val="FF0000"/>
                </a:solidFill>
                <a:latin typeface="Tahoma" panose="020B0604030504040204" pitchFamily="34" charset="0"/>
                <a:cs typeface="Tahoma" panose="020B0604030504040204" pitchFamily="34" charset="0"/>
              </a:rPr>
              <a:t/>
            </a:r>
            <a:br>
              <a:rPr lang="en-US" altLang="ja-JP" sz="4400" dirty="0">
                <a:solidFill>
                  <a:srgbClr val="FF0000"/>
                </a:solidFill>
                <a:latin typeface="Tahoma" panose="020B0604030504040204" pitchFamily="34" charset="0"/>
                <a:cs typeface="Tahoma" panose="020B0604030504040204" pitchFamily="34" charset="0"/>
              </a:rPr>
            </a:br>
            <a:r>
              <a:rPr lang="en-US" altLang="ja-JP" sz="4400" dirty="0">
                <a:latin typeface="Tahoma" panose="020B0604030504040204" pitchFamily="34" charset="0"/>
                <a:cs typeface="Tahoma" panose="020B0604030504040204" pitchFamily="34" charset="0"/>
              </a:rPr>
              <a:t>enter</a:t>
            </a:r>
            <a:r>
              <a:rPr lang="ja-JP" altLang="en-US" sz="4400" dirty="0">
                <a:latin typeface="Tahoma" panose="020B0604030504040204" pitchFamily="34" charset="0"/>
                <a:cs typeface="Tahoma" panose="020B0604030504040204" pitchFamily="34" charset="0"/>
              </a:rPr>
              <a:t>が</a:t>
            </a:r>
            <a:r>
              <a:rPr lang="en-US" altLang="ja-JP" sz="4400" dirty="0">
                <a:latin typeface="Tahoma" panose="020B0604030504040204" pitchFamily="34" charset="0"/>
                <a:cs typeface="Tahoma" panose="020B0604030504040204" pitchFamily="34" charset="0"/>
              </a:rPr>
              <a:t>2021-05-01</a:t>
            </a:r>
            <a:r>
              <a:rPr lang="ja-JP" altLang="en-US" sz="4400" dirty="0">
                <a:latin typeface="Tahoma" panose="020B0604030504040204" pitchFamily="34" charset="0"/>
                <a:cs typeface="Tahoma" panose="020B0604030504040204" pitchFamily="34" charset="0"/>
              </a:rPr>
              <a:t>以降のレコードを抽出</a:t>
            </a:r>
            <a:endParaRPr lang="en-US" altLang="ja-JP" sz="4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16995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F4D5F-AB0D-76A0-73A6-87171CE101D6}"/>
              </a:ext>
            </a:extLst>
          </p:cNvPr>
          <p:cNvSpPr>
            <a:spLocks noGrp="1"/>
          </p:cNvSpPr>
          <p:nvPr>
            <p:ph type="title"/>
          </p:nvPr>
        </p:nvSpPr>
        <p:spPr/>
        <p:txBody>
          <a:bodyPr/>
          <a:lstStyle/>
          <a:p>
            <a:r>
              <a:rPr kumimoji="1" lang="en-US" altLang="ja-JP" dirty="0"/>
              <a:t>Web-DB</a:t>
            </a:r>
            <a:r>
              <a:rPr kumimoji="1" lang="ja-JP" altLang="en-US" dirty="0"/>
              <a:t>連携</a:t>
            </a:r>
          </a:p>
        </p:txBody>
      </p:sp>
      <p:sp>
        <p:nvSpPr>
          <p:cNvPr id="3" name="テキスト プレースホルダー 2">
            <a:extLst>
              <a:ext uri="{FF2B5EF4-FFF2-40B4-BE49-F238E27FC236}">
                <a16:creationId xmlns:a16="http://schemas.microsoft.com/office/drawing/2014/main" id="{07991637-A0EF-FB73-39B1-D8B628A58FA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A4183AF-CDE2-6216-762C-14638E514390}"/>
              </a:ext>
            </a:extLst>
          </p:cNvPr>
          <p:cNvSpPr>
            <a:spLocks noGrp="1"/>
          </p:cNvSpPr>
          <p:nvPr>
            <p:ph type="sldNum" sz="quarter" idx="12"/>
          </p:nvPr>
        </p:nvSpPr>
        <p:spPr/>
        <p:txBody>
          <a:bodyPr/>
          <a:lstStyle/>
          <a:p>
            <a:fld id="{5A94AD81-C81A-455B-A87B-15031EE15849}" type="slidenum">
              <a:rPr kumimoji="1" lang="ja-JP" altLang="en-US" smtClean="0"/>
              <a:t>249</a:t>
            </a:fld>
            <a:endParaRPr kumimoji="1" lang="ja-JP" altLang="en-US" dirty="0"/>
          </a:p>
        </p:txBody>
      </p:sp>
    </p:spTree>
    <p:extLst>
      <p:ext uri="{BB962C8B-B14F-4D97-AF65-F5344CB8AC3E}">
        <p14:creationId xmlns:p14="http://schemas.microsoft.com/office/powerpoint/2010/main" val="420964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Web</a:t>
            </a:r>
            <a:r>
              <a:rPr lang="ja-JP" altLang="en-US" dirty="0"/>
              <a:t>三層</a:t>
            </a:r>
            <a:r>
              <a:rPr kumimoji="1" lang="ja-JP" altLang="en-US" dirty="0"/>
              <a:t>構成</a:t>
            </a:r>
          </a:p>
        </p:txBody>
      </p:sp>
      <p:grpSp>
        <p:nvGrpSpPr>
          <p:cNvPr id="49" name="グループ化 48"/>
          <p:cNvGrpSpPr/>
          <p:nvPr/>
        </p:nvGrpSpPr>
        <p:grpSpPr>
          <a:xfrm>
            <a:off x="1217621" y="90572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4" name="コンテンツ プレースホルダー 2"/>
          <p:cNvSpPr>
            <a:spLocks noGrp="1"/>
          </p:cNvSpPr>
          <p:nvPr>
            <p:ph idx="1"/>
          </p:nvPr>
        </p:nvSpPr>
        <p:spPr>
          <a:xfrm>
            <a:off x="1132147" y="4917981"/>
            <a:ext cx="11183257" cy="1821680"/>
          </a:xfrm>
        </p:spPr>
        <p:txBody>
          <a:bodyPr>
            <a:normAutofit/>
          </a:bodyPr>
          <a:lstStyle/>
          <a:p>
            <a:pPr marL="0" indent="0">
              <a:buNone/>
            </a:pPr>
            <a:r>
              <a:rPr kumimoji="1" lang="ja-JP" altLang="en-US" sz="2800" dirty="0"/>
              <a:t>簡易なコーポレートサイトなどの場合、</a:t>
            </a:r>
            <a:r>
              <a:rPr kumimoji="1" lang="en-US" altLang="ja-JP" sz="2800" dirty="0"/>
              <a:t>Web</a:t>
            </a:r>
            <a:r>
              <a:rPr kumimoji="1" lang="ja-JP" altLang="en-US" sz="2800" dirty="0"/>
              <a:t>サーバのみで構成</a:t>
            </a:r>
            <a:endParaRPr kumimoji="1" lang="en-US" altLang="ja-JP" sz="2800" dirty="0"/>
          </a:p>
          <a:p>
            <a:pPr marL="0" indent="0">
              <a:buNone/>
            </a:pPr>
            <a:r>
              <a:rPr lang="en-US" altLang="ja-JP" sz="2800" dirty="0"/>
              <a:t>EC</a:t>
            </a:r>
            <a:r>
              <a:rPr lang="ja-JP" altLang="en-US" sz="2800" dirty="0"/>
              <a:t>サイトなど、動的なサイトを構築する場合は、 </a:t>
            </a:r>
            <a:r>
              <a:rPr lang="en-US" altLang="ja-JP" sz="2800" dirty="0">
                <a:solidFill>
                  <a:srgbClr val="FF0000"/>
                </a:solidFill>
              </a:rPr>
              <a:t>Web</a:t>
            </a:r>
            <a:r>
              <a:rPr lang="ja-JP" altLang="en-US" sz="2800" dirty="0">
                <a:solidFill>
                  <a:srgbClr val="FF0000"/>
                </a:solidFill>
              </a:rPr>
              <a:t>サーバ </a:t>
            </a:r>
            <a:r>
              <a:rPr lang="ja-JP" altLang="en-US" sz="2800" dirty="0"/>
              <a:t>の裏に </a:t>
            </a:r>
            <a:r>
              <a:rPr lang="en-US" altLang="ja-JP" sz="2800" dirty="0"/>
              <a:t/>
            </a:r>
            <a:br>
              <a:rPr lang="en-US" altLang="ja-JP" sz="2800" dirty="0"/>
            </a:br>
            <a:r>
              <a:rPr lang="ja-JP" altLang="en-US" sz="2800" dirty="0">
                <a:solidFill>
                  <a:srgbClr val="FF0000"/>
                </a:solidFill>
              </a:rPr>
              <a:t>アプリケーションサーバ </a:t>
            </a:r>
            <a:r>
              <a:rPr lang="ja-JP" altLang="en-US" sz="2800" dirty="0"/>
              <a:t>や </a:t>
            </a:r>
            <a:r>
              <a:rPr lang="ja-JP" altLang="en-US" sz="2800" dirty="0">
                <a:solidFill>
                  <a:srgbClr val="FF0000"/>
                </a:solidFill>
              </a:rPr>
              <a:t>データベースサーバ </a:t>
            </a:r>
            <a:r>
              <a:rPr lang="ja-JP" altLang="en-US" sz="2800" dirty="0"/>
              <a:t>などが存在する</a:t>
            </a:r>
            <a:endParaRPr kumimoji="1" lang="ja-JP" altLang="en-US" sz="2800" dirty="0"/>
          </a:p>
        </p:txBody>
      </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25</a:t>
            </a:fld>
            <a:endParaRPr kumimoji="1" lang="ja-JP" altLang="en-US"/>
          </a:p>
        </p:txBody>
      </p:sp>
    </p:spTree>
    <p:extLst>
      <p:ext uri="{BB962C8B-B14F-4D97-AF65-F5344CB8AC3E}">
        <p14:creationId xmlns:p14="http://schemas.microsoft.com/office/powerpoint/2010/main" val="3737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4F300-2D4E-CF9A-07E8-52C8D945357E}"/>
              </a:ext>
            </a:extLst>
          </p:cNvPr>
          <p:cNvSpPr>
            <a:spLocks noGrp="1"/>
          </p:cNvSpPr>
          <p:nvPr>
            <p:ph type="title"/>
          </p:nvPr>
        </p:nvSpPr>
        <p:spPr/>
        <p:txBody>
          <a:bodyPr/>
          <a:lstStyle/>
          <a:p>
            <a:r>
              <a:rPr kumimoji="1" lang="ja-JP" altLang="en-US" dirty="0"/>
              <a:t>多様化した</a:t>
            </a:r>
            <a:r>
              <a:rPr kumimoji="1" lang="en-US" altLang="ja-JP" dirty="0"/>
              <a:t>RDBMS</a:t>
            </a:r>
            <a:r>
              <a:rPr kumimoji="1" lang="ja-JP" altLang="en-US" dirty="0"/>
              <a:t>の問題点</a:t>
            </a:r>
          </a:p>
        </p:txBody>
      </p:sp>
      <p:sp>
        <p:nvSpPr>
          <p:cNvPr id="3" name="コンテンツ プレースホルダー 2">
            <a:extLst>
              <a:ext uri="{FF2B5EF4-FFF2-40B4-BE49-F238E27FC236}">
                <a16:creationId xmlns:a16="http://schemas.microsoft.com/office/drawing/2014/main" id="{A268012F-C43E-B948-7B59-6FC66FEFFF12}"/>
              </a:ext>
            </a:extLst>
          </p:cNvPr>
          <p:cNvSpPr>
            <a:spLocks noGrp="1"/>
          </p:cNvSpPr>
          <p:nvPr>
            <p:ph idx="1"/>
          </p:nvPr>
        </p:nvSpPr>
        <p:spPr>
          <a:xfrm>
            <a:off x="527538" y="4397277"/>
            <a:ext cx="11271739" cy="2378322"/>
          </a:xfrm>
        </p:spPr>
        <p:txBody>
          <a:bodyPr>
            <a:normAutofit fontScale="92500" lnSpcReduction="10000"/>
          </a:bodyPr>
          <a:lstStyle/>
          <a:p>
            <a:pPr marL="0" indent="0">
              <a:buNone/>
            </a:pPr>
            <a:r>
              <a:rPr kumimoji="1" lang="en-US" altLang="ja-JP" dirty="0"/>
              <a:t>RDBMS</a:t>
            </a:r>
            <a:r>
              <a:rPr kumimoji="1" lang="ja-JP" altLang="en-US" dirty="0"/>
              <a:t>の種類は様々であり</a:t>
            </a:r>
            <a:r>
              <a:rPr kumimoji="1" lang="en-US" altLang="ja-JP" dirty="0">
                <a:solidFill>
                  <a:srgbClr val="FF0000"/>
                </a:solidFill>
              </a:rPr>
              <a:t>RDBMS</a:t>
            </a:r>
            <a:r>
              <a:rPr kumimoji="1" lang="ja-JP" altLang="en-US" dirty="0">
                <a:solidFill>
                  <a:srgbClr val="FF0000"/>
                </a:solidFill>
              </a:rPr>
              <a:t>毎に命令が異なる。</a:t>
            </a:r>
            <a:endParaRPr kumimoji="1" lang="en-US" altLang="ja-JP" dirty="0">
              <a:solidFill>
                <a:srgbClr val="FF0000"/>
              </a:solidFill>
            </a:endParaRPr>
          </a:p>
          <a:p>
            <a:pPr marL="0" indent="0">
              <a:buNone/>
            </a:pPr>
            <a:r>
              <a:rPr lang="ja-JP" altLang="en-US" dirty="0">
                <a:latin typeface="UD デジタル 教科書体 NK-R" panose="02020400000000000000" pitchFamily="18" charset="-128"/>
              </a:rPr>
              <a:t>➡プログラミングをする</a:t>
            </a:r>
            <a:r>
              <a:rPr kumimoji="1" lang="ja-JP" altLang="en-US" dirty="0">
                <a:latin typeface="UD デジタル 教科書体 NK-R" panose="02020400000000000000" pitchFamily="18" charset="-128"/>
              </a:rPr>
              <a:t>際、</a:t>
            </a:r>
            <a:r>
              <a:rPr lang="en-US" altLang="ja-JP" dirty="0">
                <a:latin typeface="UD デジタル 教科書体 NK-R" panose="02020400000000000000" pitchFamily="18" charset="-128"/>
              </a:rPr>
              <a:t>RDBMS</a:t>
            </a:r>
            <a:r>
              <a:rPr lang="ja-JP" altLang="en-US" dirty="0">
                <a:latin typeface="UD デジタル 教科書体 NK-R" panose="02020400000000000000" pitchFamily="18" charset="-128"/>
              </a:rPr>
              <a:t>が何かによって書き方を</a:t>
            </a:r>
            <a:r>
              <a:rPr lang="en-US" altLang="ja-JP" dirty="0">
                <a:latin typeface="UD デジタル 教科書体 NK-R" panose="02020400000000000000" pitchFamily="18" charset="-128"/>
              </a:rPr>
              <a:t/>
            </a:r>
            <a:br>
              <a:rPr lang="en-US" altLang="ja-JP" dirty="0">
                <a:latin typeface="UD デジタル 教科書体 NK-R" panose="02020400000000000000" pitchFamily="18" charset="-128"/>
              </a:rPr>
            </a:br>
            <a:r>
              <a:rPr lang="ja-JP" altLang="en-US" dirty="0">
                <a:latin typeface="UD デジタル 教科書体 NK-R" panose="02020400000000000000" pitchFamily="18" charset="-128"/>
              </a:rPr>
              <a:t>　　変える必要が出てくる。</a:t>
            </a:r>
            <a:endParaRPr lang="en-US" altLang="ja-JP" dirty="0">
              <a:latin typeface="UD デジタル 教科書体 NK-R" panose="02020400000000000000" pitchFamily="18" charset="-128"/>
            </a:endParaRPr>
          </a:p>
          <a:p>
            <a:pPr marL="0" indent="0">
              <a:buNone/>
            </a:pPr>
            <a:r>
              <a:rPr kumimoji="1" lang="ja-JP" altLang="en-US" dirty="0">
                <a:latin typeface="UD デジタル 教科書体 NK-R" panose="02020400000000000000" pitchFamily="18" charset="-128"/>
              </a:rPr>
              <a:t>➡</a:t>
            </a:r>
            <a:r>
              <a:rPr kumimoji="1" lang="en-US" altLang="ja-JP" dirty="0">
                <a:latin typeface="UD デジタル 教科書体 NK-R" panose="02020400000000000000" pitchFamily="18" charset="-128"/>
              </a:rPr>
              <a:t>RDBMS</a:t>
            </a:r>
            <a:r>
              <a:rPr kumimoji="1" lang="ja-JP" altLang="en-US" dirty="0">
                <a:latin typeface="UD デジタル 教科書体 NK-R" panose="02020400000000000000" pitchFamily="18" charset="-128"/>
              </a:rPr>
              <a:t>を変更する際、プログラミングをやり直す必要がある</a:t>
            </a:r>
            <a:endParaRPr kumimoji="1" lang="en-US" altLang="ja-JP" dirty="0">
              <a:latin typeface="UD デジタル 教科書体 NK-R" panose="02020400000000000000" pitchFamily="18" charset="-128"/>
            </a:endParaRPr>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6828C6A0-0746-4305-1242-398EDFBCFA46}"/>
              </a:ext>
            </a:extLst>
          </p:cNvPr>
          <p:cNvSpPr>
            <a:spLocks noGrp="1"/>
          </p:cNvSpPr>
          <p:nvPr>
            <p:ph type="sldNum" sz="quarter" idx="12"/>
          </p:nvPr>
        </p:nvSpPr>
        <p:spPr/>
        <p:txBody>
          <a:bodyPr/>
          <a:lstStyle/>
          <a:p>
            <a:fld id="{5A94AD81-C81A-455B-A87B-15031EE15849}" type="slidenum">
              <a:rPr kumimoji="1" lang="ja-JP" altLang="en-US" smtClean="0"/>
              <a:t>250</a:t>
            </a:fld>
            <a:endParaRPr kumimoji="1" lang="ja-JP" altLang="en-US"/>
          </a:p>
        </p:txBody>
      </p:sp>
      <p:grpSp>
        <p:nvGrpSpPr>
          <p:cNvPr id="5" name="グループ化 4">
            <a:extLst>
              <a:ext uri="{FF2B5EF4-FFF2-40B4-BE49-F238E27FC236}">
                <a16:creationId xmlns:a16="http://schemas.microsoft.com/office/drawing/2014/main" id="{B9C90C34-45D6-F471-4BDB-A87DA59B2A9A}"/>
              </a:ext>
            </a:extLst>
          </p:cNvPr>
          <p:cNvGrpSpPr/>
          <p:nvPr/>
        </p:nvGrpSpPr>
        <p:grpSpPr>
          <a:xfrm>
            <a:off x="6916880" y="1879039"/>
            <a:ext cx="1227458" cy="943841"/>
            <a:chOff x="7710487" y="5162550"/>
            <a:chExt cx="1590675" cy="1188074"/>
          </a:xfrm>
        </p:grpSpPr>
        <p:grpSp>
          <p:nvGrpSpPr>
            <p:cNvPr id="6" name="グループ化 5">
              <a:extLst>
                <a:ext uri="{FF2B5EF4-FFF2-40B4-BE49-F238E27FC236}">
                  <a16:creationId xmlns:a16="http://schemas.microsoft.com/office/drawing/2014/main" id="{58C5FBD9-A1A9-936C-9380-7940C90D1036}"/>
                </a:ext>
              </a:extLst>
            </p:cNvPr>
            <p:cNvGrpSpPr/>
            <p:nvPr/>
          </p:nvGrpSpPr>
          <p:grpSpPr>
            <a:xfrm>
              <a:off x="7710487" y="5162550"/>
              <a:ext cx="1590675" cy="1188074"/>
              <a:chOff x="8880248" y="4943475"/>
              <a:chExt cx="1590675" cy="1188074"/>
            </a:xfrm>
          </p:grpSpPr>
          <p:sp>
            <p:nvSpPr>
              <p:cNvPr id="8" name="楕円 7">
                <a:extLst>
                  <a:ext uri="{FF2B5EF4-FFF2-40B4-BE49-F238E27FC236}">
                    <a16:creationId xmlns:a16="http://schemas.microsoft.com/office/drawing/2014/main" id="{E507D3CB-EEE0-B0A2-175E-DC4A7C49FF4C}"/>
                  </a:ext>
                </a:extLst>
              </p:cNvPr>
              <p:cNvSpPr/>
              <p:nvPr/>
            </p:nvSpPr>
            <p:spPr>
              <a:xfrm>
                <a:off x="8880248" y="5731500"/>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フローチャート: 処理 8">
                <a:extLst>
                  <a:ext uri="{FF2B5EF4-FFF2-40B4-BE49-F238E27FC236}">
                    <a16:creationId xmlns:a16="http://schemas.microsoft.com/office/drawing/2014/main" id="{C2A29BD0-C74C-85CA-1059-52CEE9D29D95}"/>
                  </a:ext>
                </a:extLst>
              </p:cNvPr>
              <p:cNvSpPr/>
              <p:nvPr/>
            </p:nvSpPr>
            <p:spPr>
              <a:xfrm>
                <a:off x="8886825" y="5143499"/>
                <a:ext cx="1584098"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31EE48E9-A7EC-7810-0704-0F6EDF6E7BCF}"/>
                  </a:ext>
                </a:extLst>
              </p:cNvPr>
              <p:cNvSpPr/>
              <p:nvPr/>
            </p:nvSpPr>
            <p:spPr>
              <a:xfrm>
                <a:off x="8880248" y="4943475"/>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コンテンツ プレースホルダー 2">
              <a:extLst>
                <a:ext uri="{FF2B5EF4-FFF2-40B4-BE49-F238E27FC236}">
                  <a16:creationId xmlns:a16="http://schemas.microsoft.com/office/drawing/2014/main" id="{5BDDE9D7-901A-1C06-5637-4854816D7181}"/>
                </a:ext>
              </a:extLst>
            </p:cNvPr>
            <p:cNvSpPr txBox="1">
              <a:spLocks/>
            </p:cNvSpPr>
            <p:nvPr/>
          </p:nvSpPr>
          <p:spPr>
            <a:xfrm>
              <a:off x="7717064" y="5619503"/>
              <a:ext cx="1584098" cy="400049"/>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MySQL</a:t>
              </a:r>
              <a:endParaRPr lang="ja-JP" altLang="en-US" sz="2400" dirty="0">
                <a:solidFill>
                  <a:schemeClr val="tx1"/>
                </a:solidFill>
                <a:latin typeface="Tahoma" panose="020B0604030504040204" pitchFamily="34" charset="0"/>
                <a:cs typeface="Tahoma" panose="020B0604030504040204" pitchFamily="34" charset="0"/>
              </a:endParaRPr>
            </a:p>
          </p:txBody>
        </p:sp>
      </p:grpSp>
      <p:grpSp>
        <p:nvGrpSpPr>
          <p:cNvPr id="11" name="グループ化 10">
            <a:extLst>
              <a:ext uri="{FF2B5EF4-FFF2-40B4-BE49-F238E27FC236}">
                <a16:creationId xmlns:a16="http://schemas.microsoft.com/office/drawing/2014/main" id="{2B0FCC8F-2BB4-68C8-C2C1-7D267F8652D0}"/>
              </a:ext>
            </a:extLst>
          </p:cNvPr>
          <p:cNvGrpSpPr/>
          <p:nvPr/>
        </p:nvGrpSpPr>
        <p:grpSpPr>
          <a:xfrm>
            <a:off x="8760604" y="893532"/>
            <a:ext cx="1227458" cy="943841"/>
            <a:chOff x="7710487" y="5162550"/>
            <a:chExt cx="1590675" cy="1188074"/>
          </a:xfrm>
          <a:solidFill>
            <a:schemeClr val="accent4">
              <a:lumMod val="40000"/>
              <a:lumOff val="60000"/>
            </a:schemeClr>
          </a:solidFill>
        </p:grpSpPr>
        <p:grpSp>
          <p:nvGrpSpPr>
            <p:cNvPr id="12" name="グループ化 11">
              <a:extLst>
                <a:ext uri="{FF2B5EF4-FFF2-40B4-BE49-F238E27FC236}">
                  <a16:creationId xmlns:a16="http://schemas.microsoft.com/office/drawing/2014/main" id="{ED95DF55-D211-287D-5ACC-4D3C62A27C0D}"/>
                </a:ext>
              </a:extLst>
            </p:cNvPr>
            <p:cNvGrpSpPr/>
            <p:nvPr/>
          </p:nvGrpSpPr>
          <p:grpSpPr>
            <a:xfrm>
              <a:off x="7710487" y="5162550"/>
              <a:ext cx="1590675" cy="1188074"/>
              <a:chOff x="8880248" y="4943475"/>
              <a:chExt cx="1590675" cy="1188074"/>
            </a:xfrm>
            <a:grpFill/>
          </p:grpSpPr>
          <p:sp>
            <p:nvSpPr>
              <p:cNvPr id="14" name="楕円 13">
                <a:extLst>
                  <a:ext uri="{FF2B5EF4-FFF2-40B4-BE49-F238E27FC236}">
                    <a16:creationId xmlns:a16="http://schemas.microsoft.com/office/drawing/2014/main" id="{7724A82C-82DF-4E9E-D35F-BE9290F1FD59}"/>
                  </a:ext>
                </a:extLst>
              </p:cNvPr>
              <p:cNvSpPr/>
              <p:nvPr/>
            </p:nvSpPr>
            <p:spPr>
              <a:xfrm>
                <a:off x="8880248" y="5731500"/>
                <a:ext cx="1590675" cy="40004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ローチャート: 処理 14">
                <a:extLst>
                  <a:ext uri="{FF2B5EF4-FFF2-40B4-BE49-F238E27FC236}">
                    <a16:creationId xmlns:a16="http://schemas.microsoft.com/office/drawing/2014/main" id="{01955B0F-8519-DBEB-8EA9-CC5CB86980B0}"/>
                  </a:ext>
                </a:extLst>
              </p:cNvPr>
              <p:cNvSpPr/>
              <p:nvPr/>
            </p:nvSpPr>
            <p:spPr>
              <a:xfrm>
                <a:off x="8886825" y="5143499"/>
                <a:ext cx="1584098" cy="8382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DB1892B3-CE04-0AAB-6840-78F7C4912D67}"/>
                  </a:ext>
                </a:extLst>
              </p:cNvPr>
              <p:cNvSpPr/>
              <p:nvPr/>
            </p:nvSpPr>
            <p:spPr>
              <a:xfrm>
                <a:off x="8880248" y="4943475"/>
                <a:ext cx="1590675" cy="40004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コンテンツ プレースホルダー 2">
              <a:extLst>
                <a:ext uri="{FF2B5EF4-FFF2-40B4-BE49-F238E27FC236}">
                  <a16:creationId xmlns:a16="http://schemas.microsoft.com/office/drawing/2014/main" id="{E137C076-368D-FCBE-5F10-81A0219FD922}"/>
                </a:ext>
              </a:extLst>
            </p:cNvPr>
            <p:cNvSpPr txBox="1">
              <a:spLocks/>
            </p:cNvSpPr>
            <p:nvPr/>
          </p:nvSpPr>
          <p:spPr>
            <a:xfrm>
              <a:off x="7717064" y="5619503"/>
              <a:ext cx="1584098" cy="400049"/>
            </a:xfrm>
            <a:prstGeom prst="rect">
              <a:avLst/>
            </a:prstGeom>
            <a:grpFill/>
            <a:ln>
              <a:noFill/>
            </a:ln>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ORACLE</a:t>
              </a:r>
              <a:endParaRPr lang="ja-JP" altLang="en-US" sz="2400" dirty="0">
                <a:solidFill>
                  <a:schemeClr val="tx1"/>
                </a:solidFill>
                <a:latin typeface="Tahoma" panose="020B0604030504040204" pitchFamily="34" charset="0"/>
                <a:cs typeface="Tahoma" panose="020B0604030504040204" pitchFamily="34" charset="0"/>
              </a:endParaRPr>
            </a:p>
          </p:txBody>
        </p:sp>
      </p:grpSp>
      <p:grpSp>
        <p:nvGrpSpPr>
          <p:cNvPr id="17" name="グループ化 16">
            <a:extLst>
              <a:ext uri="{FF2B5EF4-FFF2-40B4-BE49-F238E27FC236}">
                <a16:creationId xmlns:a16="http://schemas.microsoft.com/office/drawing/2014/main" id="{960E1793-D0FA-1FD8-4CDD-3B5DD8182F14}"/>
              </a:ext>
            </a:extLst>
          </p:cNvPr>
          <p:cNvGrpSpPr/>
          <p:nvPr/>
        </p:nvGrpSpPr>
        <p:grpSpPr>
          <a:xfrm>
            <a:off x="8760604" y="2822880"/>
            <a:ext cx="1227458" cy="943841"/>
            <a:chOff x="7710487" y="5162550"/>
            <a:chExt cx="1590675" cy="1188074"/>
          </a:xfrm>
          <a:solidFill>
            <a:schemeClr val="accent3">
              <a:lumMod val="60000"/>
              <a:lumOff val="40000"/>
            </a:schemeClr>
          </a:solidFill>
        </p:grpSpPr>
        <p:grpSp>
          <p:nvGrpSpPr>
            <p:cNvPr id="18" name="グループ化 17">
              <a:extLst>
                <a:ext uri="{FF2B5EF4-FFF2-40B4-BE49-F238E27FC236}">
                  <a16:creationId xmlns:a16="http://schemas.microsoft.com/office/drawing/2014/main" id="{3AB71FA8-5FE2-66FB-C443-872B6A802EBF}"/>
                </a:ext>
              </a:extLst>
            </p:cNvPr>
            <p:cNvGrpSpPr/>
            <p:nvPr/>
          </p:nvGrpSpPr>
          <p:grpSpPr>
            <a:xfrm>
              <a:off x="7710487" y="5162550"/>
              <a:ext cx="1590675" cy="1188074"/>
              <a:chOff x="8880248" y="4943475"/>
              <a:chExt cx="1590675" cy="1188074"/>
            </a:xfrm>
            <a:grpFill/>
          </p:grpSpPr>
          <p:sp>
            <p:nvSpPr>
              <p:cNvPr id="20" name="楕円 19">
                <a:extLst>
                  <a:ext uri="{FF2B5EF4-FFF2-40B4-BE49-F238E27FC236}">
                    <a16:creationId xmlns:a16="http://schemas.microsoft.com/office/drawing/2014/main" id="{86BC14E7-0CC9-4D92-4DEE-94129614E964}"/>
                  </a:ext>
                </a:extLst>
              </p:cNvPr>
              <p:cNvSpPr/>
              <p:nvPr/>
            </p:nvSpPr>
            <p:spPr>
              <a:xfrm>
                <a:off x="8880248" y="5731500"/>
                <a:ext cx="1590675" cy="40004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フローチャート: 処理 20">
                <a:extLst>
                  <a:ext uri="{FF2B5EF4-FFF2-40B4-BE49-F238E27FC236}">
                    <a16:creationId xmlns:a16="http://schemas.microsoft.com/office/drawing/2014/main" id="{7068AE45-6622-5805-DF2A-27A67A65BB5D}"/>
                  </a:ext>
                </a:extLst>
              </p:cNvPr>
              <p:cNvSpPr/>
              <p:nvPr/>
            </p:nvSpPr>
            <p:spPr>
              <a:xfrm>
                <a:off x="8886825" y="5143499"/>
                <a:ext cx="1584098" cy="8382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楕円 21">
                <a:extLst>
                  <a:ext uri="{FF2B5EF4-FFF2-40B4-BE49-F238E27FC236}">
                    <a16:creationId xmlns:a16="http://schemas.microsoft.com/office/drawing/2014/main" id="{AC9BE125-9509-65D0-6767-8C27ED02423A}"/>
                  </a:ext>
                </a:extLst>
              </p:cNvPr>
              <p:cNvSpPr/>
              <p:nvPr/>
            </p:nvSpPr>
            <p:spPr>
              <a:xfrm>
                <a:off x="8880248" y="4943475"/>
                <a:ext cx="1590675" cy="40004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9" name="コンテンツ プレースホルダー 2">
              <a:extLst>
                <a:ext uri="{FF2B5EF4-FFF2-40B4-BE49-F238E27FC236}">
                  <a16:creationId xmlns:a16="http://schemas.microsoft.com/office/drawing/2014/main" id="{A5429A7E-AAF3-2D32-544A-4BCFC7538E3A}"/>
                </a:ext>
              </a:extLst>
            </p:cNvPr>
            <p:cNvSpPr txBox="1">
              <a:spLocks/>
            </p:cNvSpPr>
            <p:nvPr/>
          </p:nvSpPr>
          <p:spPr>
            <a:xfrm>
              <a:off x="7717064" y="5619502"/>
              <a:ext cx="1584098" cy="568645"/>
            </a:xfrm>
            <a:prstGeom prst="rect">
              <a:avLst/>
            </a:prstGeom>
            <a:grpFill/>
          </p:spPr>
          <p:txBody>
            <a:bodyPr vert="horz" lIns="91440" tIns="45720" rIns="91440" bIns="45720" rtlCol="0" anchor="ctr">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3300" dirty="0">
                  <a:solidFill>
                    <a:schemeClr val="tx1"/>
                  </a:solidFill>
                  <a:latin typeface="Tahoma" panose="020B0604030504040204" pitchFamily="34" charset="0"/>
                  <a:ea typeface="Tahoma" panose="020B0604030504040204" pitchFamily="34" charset="0"/>
                  <a:cs typeface="Tahoma" panose="020B0604030504040204" pitchFamily="34" charset="0"/>
                </a:rPr>
                <a:t>SQLite</a:t>
              </a:r>
              <a:endParaRPr lang="ja-JP" altLang="en-US" dirty="0">
                <a:solidFill>
                  <a:schemeClr val="tx1"/>
                </a:solidFill>
                <a:latin typeface="Tahoma" panose="020B0604030504040204" pitchFamily="34" charset="0"/>
                <a:cs typeface="Tahoma" panose="020B0604030504040204" pitchFamily="34" charset="0"/>
              </a:endParaRPr>
            </a:p>
          </p:txBody>
        </p:sp>
      </p:grpSp>
      <p:sp>
        <p:nvSpPr>
          <p:cNvPr id="32" name="正方形/長方形 31">
            <a:extLst>
              <a:ext uri="{FF2B5EF4-FFF2-40B4-BE49-F238E27FC236}">
                <a16:creationId xmlns:a16="http://schemas.microsoft.com/office/drawing/2014/main" id="{FF9135A1-EF42-5A3F-6392-AEF0B37985FE}"/>
              </a:ext>
            </a:extLst>
          </p:cNvPr>
          <p:cNvSpPr/>
          <p:nvPr/>
        </p:nvSpPr>
        <p:spPr>
          <a:xfrm>
            <a:off x="694995" y="1678467"/>
            <a:ext cx="2065790" cy="14023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Web</a:t>
            </a:r>
            <a:r>
              <a:rPr kumimoji="1"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アプリ</a:t>
            </a:r>
          </a:p>
        </p:txBody>
      </p:sp>
      <p:cxnSp>
        <p:nvCxnSpPr>
          <p:cNvPr id="36" name="コネクタ: カギ線 35">
            <a:extLst>
              <a:ext uri="{FF2B5EF4-FFF2-40B4-BE49-F238E27FC236}">
                <a16:creationId xmlns:a16="http://schemas.microsoft.com/office/drawing/2014/main" id="{3B5BD00D-6958-377F-10E0-9B962344641D}"/>
              </a:ext>
            </a:extLst>
          </p:cNvPr>
          <p:cNvCxnSpPr>
            <a:cxnSpLocks/>
            <a:endCxn id="13" idx="1"/>
          </p:cNvCxnSpPr>
          <p:nvPr/>
        </p:nvCxnSpPr>
        <p:spPr>
          <a:xfrm flipV="1">
            <a:off x="2760785" y="1415455"/>
            <a:ext cx="6004894" cy="826601"/>
          </a:xfrm>
          <a:prstGeom prst="bentConnector3">
            <a:avLst>
              <a:gd name="adj1" fmla="val 1925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108543B9-676E-F7E8-CFF3-046C6B8AF531}"/>
              </a:ext>
            </a:extLst>
          </p:cNvPr>
          <p:cNvCxnSpPr>
            <a:cxnSpLocks/>
            <a:stCxn id="32" idx="3"/>
            <a:endCxn id="7" idx="1"/>
          </p:cNvCxnSpPr>
          <p:nvPr/>
        </p:nvCxnSpPr>
        <p:spPr>
          <a:xfrm>
            <a:off x="2760785" y="2379658"/>
            <a:ext cx="4161170" cy="21304"/>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カギ線 40">
            <a:extLst>
              <a:ext uri="{FF2B5EF4-FFF2-40B4-BE49-F238E27FC236}">
                <a16:creationId xmlns:a16="http://schemas.microsoft.com/office/drawing/2014/main" id="{22AD172F-7CFA-F61B-269B-5106BE742DA8}"/>
              </a:ext>
            </a:extLst>
          </p:cNvPr>
          <p:cNvCxnSpPr>
            <a:cxnSpLocks/>
            <a:stCxn id="32" idx="3"/>
            <a:endCxn id="19" idx="1"/>
          </p:cNvCxnSpPr>
          <p:nvPr/>
        </p:nvCxnSpPr>
        <p:spPr>
          <a:xfrm>
            <a:off x="2760785" y="2379658"/>
            <a:ext cx="6004894" cy="1032112"/>
          </a:xfrm>
          <a:prstGeom prst="bentConnector3">
            <a:avLst>
              <a:gd name="adj1" fmla="val 1925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コンテンツ プレースホルダー 2">
            <a:extLst>
              <a:ext uri="{FF2B5EF4-FFF2-40B4-BE49-F238E27FC236}">
                <a16:creationId xmlns:a16="http://schemas.microsoft.com/office/drawing/2014/main" id="{797C37AB-2AD1-8035-1F44-51D8A623629F}"/>
              </a:ext>
            </a:extLst>
          </p:cNvPr>
          <p:cNvSpPr txBox="1">
            <a:spLocks/>
          </p:cNvSpPr>
          <p:nvPr/>
        </p:nvSpPr>
        <p:spPr>
          <a:xfrm>
            <a:off x="3924583" y="865258"/>
            <a:ext cx="2992297" cy="324323"/>
          </a:xfrm>
          <a:prstGeom prst="rect">
            <a:avLst/>
          </a:prstGeom>
          <a:solidFill>
            <a:schemeClr val="accent4">
              <a:lumMod val="40000"/>
              <a:lumOff val="60000"/>
            </a:schemeClr>
          </a:solidFill>
          <a:ln>
            <a:noFill/>
          </a:ln>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ORACLE</a:t>
            </a:r>
            <a:r>
              <a:rPr lang="ja-JP" alt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用のプログラム</a:t>
            </a:r>
            <a:endParaRPr lang="ja-JP" altLang="en-US" sz="2400" dirty="0">
              <a:solidFill>
                <a:schemeClr val="tx1"/>
              </a:solidFill>
              <a:latin typeface="Tahoma" panose="020B0604030504040204" pitchFamily="34" charset="0"/>
              <a:cs typeface="Tahoma" panose="020B0604030504040204" pitchFamily="34" charset="0"/>
            </a:endParaRPr>
          </a:p>
        </p:txBody>
      </p:sp>
      <p:sp>
        <p:nvSpPr>
          <p:cNvPr id="47" name="コンテンツ プレースホルダー 2">
            <a:extLst>
              <a:ext uri="{FF2B5EF4-FFF2-40B4-BE49-F238E27FC236}">
                <a16:creationId xmlns:a16="http://schemas.microsoft.com/office/drawing/2014/main" id="{7D0C5082-F71E-586A-7EA9-EE703A34D834}"/>
              </a:ext>
            </a:extLst>
          </p:cNvPr>
          <p:cNvSpPr txBox="1">
            <a:spLocks/>
          </p:cNvSpPr>
          <p:nvPr/>
        </p:nvSpPr>
        <p:spPr>
          <a:xfrm>
            <a:off x="4113552" y="1783700"/>
            <a:ext cx="2614357" cy="421918"/>
          </a:xfrm>
          <a:prstGeom prst="rect">
            <a:avLst/>
          </a:prstGeom>
          <a:solidFill>
            <a:srgbClr val="62B4C6"/>
          </a:solidFill>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800" dirty="0">
                <a:solidFill>
                  <a:schemeClr val="tx1"/>
                </a:solidFill>
                <a:latin typeface="Tahoma" panose="020B0604030504040204" pitchFamily="34" charset="0"/>
                <a:ea typeface="Tahoma" panose="020B0604030504040204" pitchFamily="34" charset="0"/>
                <a:cs typeface="Tahoma" panose="020B0604030504040204" pitchFamily="34" charset="0"/>
              </a:rPr>
              <a:t>MySQ</a:t>
            </a: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L</a:t>
            </a:r>
            <a:r>
              <a:rPr lang="ja-JP" alt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用のプログラム</a:t>
            </a:r>
            <a:endParaRPr lang="ja-JP" altLang="en-US" sz="2000" dirty="0">
              <a:solidFill>
                <a:schemeClr val="tx1"/>
              </a:solidFill>
              <a:latin typeface="Tahoma" panose="020B0604030504040204" pitchFamily="34" charset="0"/>
              <a:cs typeface="Tahoma" panose="020B0604030504040204" pitchFamily="34" charset="0"/>
            </a:endParaRPr>
          </a:p>
        </p:txBody>
      </p:sp>
      <p:sp>
        <p:nvSpPr>
          <p:cNvPr id="48" name="コンテンツ プレースホルダー 2">
            <a:extLst>
              <a:ext uri="{FF2B5EF4-FFF2-40B4-BE49-F238E27FC236}">
                <a16:creationId xmlns:a16="http://schemas.microsoft.com/office/drawing/2014/main" id="{4AE0AD99-13EC-C0A1-6B00-4274BAF4B69C}"/>
              </a:ext>
            </a:extLst>
          </p:cNvPr>
          <p:cNvSpPr txBox="1">
            <a:spLocks/>
          </p:cNvSpPr>
          <p:nvPr/>
        </p:nvSpPr>
        <p:spPr>
          <a:xfrm>
            <a:off x="4113553" y="2895714"/>
            <a:ext cx="2463094" cy="451748"/>
          </a:xfrm>
          <a:prstGeom prst="rect">
            <a:avLst/>
          </a:prstGeom>
          <a:solidFill>
            <a:schemeClr val="accent3">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SQLite</a:t>
            </a:r>
            <a:r>
              <a:rPr lang="ja-JP" alt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用のプログラム</a:t>
            </a:r>
            <a:endParaRPr lang="ja-JP" altLang="en-US" sz="20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77539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10CAE4-4212-647A-7F27-B5E8AD8239A3}"/>
              </a:ext>
            </a:extLst>
          </p:cNvPr>
          <p:cNvSpPr>
            <a:spLocks noGrp="1"/>
          </p:cNvSpPr>
          <p:nvPr>
            <p:ph type="title"/>
          </p:nvPr>
        </p:nvSpPr>
        <p:spPr/>
        <p:txBody>
          <a:bodyPr/>
          <a:lstStyle/>
          <a:p>
            <a:r>
              <a:rPr kumimoji="1" lang="ja-JP" altLang="en-US" dirty="0"/>
              <a:t>データベース抽象化レイヤー</a:t>
            </a:r>
          </a:p>
        </p:txBody>
      </p:sp>
      <p:sp>
        <p:nvSpPr>
          <p:cNvPr id="3" name="コンテンツ プレースホルダー 2">
            <a:extLst>
              <a:ext uri="{FF2B5EF4-FFF2-40B4-BE49-F238E27FC236}">
                <a16:creationId xmlns:a16="http://schemas.microsoft.com/office/drawing/2014/main" id="{2CCFCCF0-6404-64A0-12B8-16D931774EE5}"/>
              </a:ext>
            </a:extLst>
          </p:cNvPr>
          <p:cNvSpPr>
            <a:spLocks noGrp="1"/>
          </p:cNvSpPr>
          <p:nvPr>
            <p:ph idx="1"/>
          </p:nvPr>
        </p:nvSpPr>
        <p:spPr>
          <a:xfrm>
            <a:off x="237392" y="5007968"/>
            <a:ext cx="11717215" cy="1438101"/>
          </a:xfrm>
        </p:spPr>
        <p:txBody>
          <a:bodyPr/>
          <a:lstStyle/>
          <a:p>
            <a:pPr marL="0" indent="0">
              <a:buNone/>
            </a:pPr>
            <a:r>
              <a:rPr lang="ja-JP" altLang="en-US" dirty="0"/>
              <a:t>プログラミング時は共通命令を使うため、</a:t>
            </a:r>
            <a:r>
              <a:rPr lang="ja-JP" altLang="en-US" dirty="0">
                <a:solidFill>
                  <a:srgbClr val="FF0000"/>
                </a:solidFill>
              </a:rPr>
              <a:t>どの</a:t>
            </a:r>
            <a:r>
              <a:rPr kumimoji="1" lang="en-US" altLang="ja-JP" dirty="0">
                <a:solidFill>
                  <a:srgbClr val="FF0000"/>
                </a:solidFill>
              </a:rPr>
              <a:t>RDBMS</a:t>
            </a:r>
            <a:r>
              <a:rPr kumimoji="1" lang="ja-JP" altLang="en-US" dirty="0">
                <a:solidFill>
                  <a:srgbClr val="FF0000"/>
                </a:solidFill>
              </a:rPr>
              <a:t>に</a:t>
            </a:r>
            <a:r>
              <a:rPr kumimoji="1" lang="en-US" altLang="ja-JP" dirty="0">
                <a:solidFill>
                  <a:srgbClr val="FF0000"/>
                </a:solidFill>
              </a:rPr>
              <a:t/>
            </a:r>
            <a:br>
              <a:rPr kumimoji="1" lang="en-US" altLang="ja-JP" dirty="0">
                <a:solidFill>
                  <a:srgbClr val="FF0000"/>
                </a:solidFill>
              </a:rPr>
            </a:br>
            <a:r>
              <a:rPr kumimoji="1" lang="ja-JP" altLang="en-US" dirty="0">
                <a:solidFill>
                  <a:srgbClr val="FF0000"/>
                </a:solidFill>
              </a:rPr>
              <a:t>接続しても同じプログラムが使える</a:t>
            </a:r>
            <a:r>
              <a:rPr kumimoji="1" lang="en-US" altLang="ja-JP" dirty="0"/>
              <a:t>(</a:t>
            </a:r>
            <a:r>
              <a:rPr kumimoji="1" lang="ja-JP" altLang="en-US" dirty="0"/>
              <a:t>接続設定の変更は必要</a:t>
            </a:r>
            <a:r>
              <a:rPr kumimoji="1" lang="en-US" altLang="ja-JP" dirty="0"/>
              <a:t>)</a:t>
            </a:r>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4B5CDDC0-E62D-E5E1-228C-DB04C5EB5D09}"/>
              </a:ext>
            </a:extLst>
          </p:cNvPr>
          <p:cNvSpPr>
            <a:spLocks noGrp="1"/>
          </p:cNvSpPr>
          <p:nvPr>
            <p:ph type="sldNum" sz="quarter" idx="12"/>
          </p:nvPr>
        </p:nvSpPr>
        <p:spPr/>
        <p:txBody>
          <a:bodyPr/>
          <a:lstStyle/>
          <a:p>
            <a:fld id="{5A94AD81-C81A-455B-A87B-15031EE15849}" type="slidenum">
              <a:rPr kumimoji="1" lang="ja-JP" altLang="en-US" smtClean="0"/>
              <a:t>251</a:t>
            </a:fld>
            <a:endParaRPr kumimoji="1" lang="ja-JP" altLang="en-US"/>
          </a:p>
        </p:txBody>
      </p:sp>
      <p:grpSp>
        <p:nvGrpSpPr>
          <p:cNvPr id="5" name="グループ化 4">
            <a:extLst>
              <a:ext uri="{FF2B5EF4-FFF2-40B4-BE49-F238E27FC236}">
                <a16:creationId xmlns:a16="http://schemas.microsoft.com/office/drawing/2014/main" id="{3CD1AA1E-8022-9DD5-7CAC-496C40958D18}"/>
              </a:ext>
            </a:extLst>
          </p:cNvPr>
          <p:cNvGrpSpPr/>
          <p:nvPr/>
        </p:nvGrpSpPr>
        <p:grpSpPr>
          <a:xfrm>
            <a:off x="8465508" y="2627796"/>
            <a:ext cx="1227458" cy="943841"/>
            <a:chOff x="7710487" y="5162550"/>
            <a:chExt cx="1590675" cy="1188074"/>
          </a:xfrm>
        </p:grpSpPr>
        <p:grpSp>
          <p:nvGrpSpPr>
            <p:cNvPr id="6" name="グループ化 5">
              <a:extLst>
                <a:ext uri="{FF2B5EF4-FFF2-40B4-BE49-F238E27FC236}">
                  <a16:creationId xmlns:a16="http://schemas.microsoft.com/office/drawing/2014/main" id="{CC1448F8-BD94-1A0B-8205-933DBE0BE4D1}"/>
                </a:ext>
              </a:extLst>
            </p:cNvPr>
            <p:cNvGrpSpPr/>
            <p:nvPr/>
          </p:nvGrpSpPr>
          <p:grpSpPr>
            <a:xfrm>
              <a:off x="7710487" y="5162550"/>
              <a:ext cx="1590675" cy="1188074"/>
              <a:chOff x="8880248" y="4943475"/>
              <a:chExt cx="1590675" cy="1188074"/>
            </a:xfrm>
          </p:grpSpPr>
          <p:sp>
            <p:nvSpPr>
              <p:cNvPr id="8" name="楕円 7">
                <a:extLst>
                  <a:ext uri="{FF2B5EF4-FFF2-40B4-BE49-F238E27FC236}">
                    <a16:creationId xmlns:a16="http://schemas.microsoft.com/office/drawing/2014/main" id="{1B60129E-F4C7-1E1E-92DB-B0703E20A397}"/>
                  </a:ext>
                </a:extLst>
              </p:cNvPr>
              <p:cNvSpPr/>
              <p:nvPr/>
            </p:nvSpPr>
            <p:spPr>
              <a:xfrm>
                <a:off x="8880248" y="5731500"/>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フローチャート: 処理 8">
                <a:extLst>
                  <a:ext uri="{FF2B5EF4-FFF2-40B4-BE49-F238E27FC236}">
                    <a16:creationId xmlns:a16="http://schemas.microsoft.com/office/drawing/2014/main" id="{775934AB-A1F9-DD71-9E2B-BF8B22E57EB2}"/>
                  </a:ext>
                </a:extLst>
              </p:cNvPr>
              <p:cNvSpPr/>
              <p:nvPr/>
            </p:nvSpPr>
            <p:spPr>
              <a:xfrm>
                <a:off x="8886825" y="5143499"/>
                <a:ext cx="1584098"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楕円 9">
                <a:extLst>
                  <a:ext uri="{FF2B5EF4-FFF2-40B4-BE49-F238E27FC236}">
                    <a16:creationId xmlns:a16="http://schemas.microsoft.com/office/drawing/2014/main" id="{AEDF2DEC-05AF-B2D8-2689-87CFB593DF20}"/>
                  </a:ext>
                </a:extLst>
              </p:cNvPr>
              <p:cNvSpPr/>
              <p:nvPr/>
            </p:nvSpPr>
            <p:spPr>
              <a:xfrm>
                <a:off x="8880248" y="4943475"/>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コンテンツ プレースホルダー 2">
              <a:extLst>
                <a:ext uri="{FF2B5EF4-FFF2-40B4-BE49-F238E27FC236}">
                  <a16:creationId xmlns:a16="http://schemas.microsoft.com/office/drawing/2014/main" id="{26488659-A4D2-95A9-D551-E4B467C5061C}"/>
                </a:ext>
              </a:extLst>
            </p:cNvPr>
            <p:cNvSpPr txBox="1">
              <a:spLocks/>
            </p:cNvSpPr>
            <p:nvPr/>
          </p:nvSpPr>
          <p:spPr>
            <a:xfrm>
              <a:off x="7717064" y="5619503"/>
              <a:ext cx="1584098" cy="400049"/>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MySQL</a:t>
              </a:r>
              <a:endParaRPr lang="ja-JP" altLang="en-US" sz="2400" dirty="0">
                <a:solidFill>
                  <a:schemeClr val="tx1"/>
                </a:solidFill>
                <a:latin typeface="Tahoma" panose="020B0604030504040204" pitchFamily="34" charset="0"/>
                <a:cs typeface="Tahoma" panose="020B0604030504040204" pitchFamily="34" charset="0"/>
              </a:endParaRPr>
            </a:p>
          </p:txBody>
        </p:sp>
      </p:grpSp>
      <p:grpSp>
        <p:nvGrpSpPr>
          <p:cNvPr id="11" name="グループ化 10">
            <a:extLst>
              <a:ext uri="{FF2B5EF4-FFF2-40B4-BE49-F238E27FC236}">
                <a16:creationId xmlns:a16="http://schemas.microsoft.com/office/drawing/2014/main" id="{9549A470-FBF0-18D2-9AE0-A36994B0FD9B}"/>
              </a:ext>
            </a:extLst>
          </p:cNvPr>
          <p:cNvGrpSpPr/>
          <p:nvPr/>
        </p:nvGrpSpPr>
        <p:grpSpPr>
          <a:xfrm>
            <a:off x="10309232" y="1642289"/>
            <a:ext cx="1227458" cy="943841"/>
            <a:chOff x="7710487" y="5162550"/>
            <a:chExt cx="1590675" cy="1188074"/>
          </a:xfrm>
          <a:solidFill>
            <a:schemeClr val="accent4">
              <a:lumMod val="40000"/>
              <a:lumOff val="60000"/>
            </a:schemeClr>
          </a:solidFill>
        </p:grpSpPr>
        <p:grpSp>
          <p:nvGrpSpPr>
            <p:cNvPr id="12" name="グループ化 11">
              <a:extLst>
                <a:ext uri="{FF2B5EF4-FFF2-40B4-BE49-F238E27FC236}">
                  <a16:creationId xmlns:a16="http://schemas.microsoft.com/office/drawing/2014/main" id="{74BADC3A-1816-D9DC-8408-0FC447952398}"/>
                </a:ext>
              </a:extLst>
            </p:cNvPr>
            <p:cNvGrpSpPr/>
            <p:nvPr/>
          </p:nvGrpSpPr>
          <p:grpSpPr>
            <a:xfrm>
              <a:off x="7710487" y="5162550"/>
              <a:ext cx="1590675" cy="1188074"/>
              <a:chOff x="8880248" y="4943475"/>
              <a:chExt cx="1590675" cy="1188074"/>
            </a:xfrm>
            <a:grpFill/>
          </p:grpSpPr>
          <p:sp>
            <p:nvSpPr>
              <p:cNvPr id="14" name="楕円 13">
                <a:extLst>
                  <a:ext uri="{FF2B5EF4-FFF2-40B4-BE49-F238E27FC236}">
                    <a16:creationId xmlns:a16="http://schemas.microsoft.com/office/drawing/2014/main" id="{488418F8-F57B-40A7-3901-A8CF16F5FA36}"/>
                  </a:ext>
                </a:extLst>
              </p:cNvPr>
              <p:cNvSpPr/>
              <p:nvPr/>
            </p:nvSpPr>
            <p:spPr>
              <a:xfrm>
                <a:off x="8880248" y="5731500"/>
                <a:ext cx="1590675" cy="40004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ローチャート: 処理 14">
                <a:extLst>
                  <a:ext uri="{FF2B5EF4-FFF2-40B4-BE49-F238E27FC236}">
                    <a16:creationId xmlns:a16="http://schemas.microsoft.com/office/drawing/2014/main" id="{EAD4D620-7835-7127-041D-3591CC012929}"/>
                  </a:ext>
                </a:extLst>
              </p:cNvPr>
              <p:cNvSpPr/>
              <p:nvPr/>
            </p:nvSpPr>
            <p:spPr>
              <a:xfrm>
                <a:off x="8886825" y="5143499"/>
                <a:ext cx="1584098" cy="8382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楕円 15">
                <a:extLst>
                  <a:ext uri="{FF2B5EF4-FFF2-40B4-BE49-F238E27FC236}">
                    <a16:creationId xmlns:a16="http://schemas.microsoft.com/office/drawing/2014/main" id="{CF9AC44A-BCB5-B1E5-9DAF-73DE3416DB9B}"/>
                  </a:ext>
                </a:extLst>
              </p:cNvPr>
              <p:cNvSpPr/>
              <p:nvPr/>
            </p:nvSpPr>
            <p:spPr>
              <a:xfrm>
                <a:off x="8880248" y="4943475"/>
                <a:ext cx="1590675" cy="40004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コンテンツ プレースホルダー 2">
              <a:extLst>
                <a:ext uri="{FF2B5EF4-FFF2-40B4-BE49-F238E27FC236}">
                  <a16:creationId xmlns:a16="http://schemas.microsoft.com/office/drawing/2014/main" id="{499AB7DE-A001-198D-818F-074785241F04}"/>
                </a:ext>
              </a:extLst>
            </p:cNvPr>
            <p:cNvSpPr txBox="1">
              <a:spLocks/>
            </p:cNvSpPr>
            <p:nvPr/>
          </p:nvSpPr>
          <p:spPr>
            <a:xfrm>
              <a:off x="7717064" y="5619503"/>
              <a:ext cx="1584098" cy="400049"/>
            </a:xfrm>
            <a:prstGeom prst="rect">
              <a:avLst/>
            </a:prstGeom>
            <a:grpFill/>
            <a:ln>
              <a:noFill/>
            </a:ln>
          </p:spPr>
          <p:txBody>
            <a:bodyPr vert="horz" lIns="91440" tIns="45720" rIns="91440" bIns="45720" rtlCol="0" anchor="ct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ORACLE</a:t>
              </a:r>
              <a:endParaRPr lang="ja-JP" altLang="en-US" sz="2400" dirty="0">
                <a:solidFill>
                  <a:schemeClr val="tx1"/>
                </a:solidFill>
                <a:latin typeface="Tahoma" panose="020B0604030504040204" pitchFamily="34" charset="0"/>
                <a:cs typeface="Tahoma" panose="020B0604030504040204" pitchFamily="34" charset="0"/>
              </a:endParaRPr>
            </a:p>
          </p:txBody>
        </p:sp>
      </p:grpSp>
      <p:grpSp>
        <p:nvGrpSpPr>
          <p:cNvPr id="17" name="グループ化 16">
            <a:extLst>
              <a:ext uri="{FF2B5EF4-FFF2-40B4-BE49-F238E27FC236}">
                <a16:creationId xmlns:a16="http://schemas.microsoft.com/office/drawing/2014/main" id="{86622BC4-151F-4ACE-CA56-2AAE745A350E}"/>
              </a:ext>
            </a:extLst>
          </p:cNvPr>
          <p:cNvGrpSpPr/>
          <p:nvPr/>
        </p:nvGrpSpPr>
        <p:grpSpPr>
          <a:xfrm>
            <a:off x="10309232" y="3571637"/>
            <a:ext cx="1227458" cy="943841"/>
            <a:chOff x="7710487" y="5162550"/>
            <a:chExt cx="1590675" cy="1188074"/>
          </a:xfrm>
          <a:solidFill>
            <a:schemeClr val="accent3">
              <a:lumMod val="60000"/>
              <a:lumOff val="40000"/>
            </a:schemeClr>
          </a:solidFill>
        </p:grpSpPr>
        <p:grpSp>
          <p:nvGrpSpPr>
            <p:cNvPr id="18" name="グループ化 17">
              <a:extLst>
                <a:ext uri="{FF2B5EF4-FFF2-40B4-BE49-F238E27FC236}">
                  <a16:creationId xmlns:a16="http://schemas.microsoft.com/office/drawing/2014/main" id="{449F325D-EAFF-88DC-EB1B-7FCE9F030344}"/>
                </a:ext>
              </a:extLst>
            </p:cNvPr>
            <p:cNvGrpSpPr/>
            <p:nvPr/>
          </p:nvGrpSpPr>
          <p:grpSpPr>
            <a:xfrm>
              <a:off x="7710487" y="5162550"/>
              <a:ext cx="1590675" cy="1188074"/>
              <a:chOff x="8880248" y="4943475"/>
              <a:chExt cx="1590675" cy="1188074"/>
            </a:xfrm>
            <a:grpFill/>
          </p:grpSpPr>
          <p:sp>
            <p:nvSpPr>
              <p:cNvPr id="20" name="楕円 19">
                <a:extLst>
                  <a:ext uri="{FF2B5EF4-FFF2-40B4-BE49-F238E27FC236}">
                    <a16:creationId xmlns:a16="http://schemas.microsoft.com/office/drawing/2014/main" id="{F33A503F-9232-D65B-E6F2-C51A21BDC6A8}"/>
                  </a:ext>
                </a:extLst>
              </p:cNvPr>
              <p:cNvSpPr/>
              <p:nvPr/>
            </p:nvSpPr>
            <p:spPr>
              <a:xfrm>
                <a:off x="8880248" y="5731500"/>
                <a:ext cx="1590675" cy="40004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フローチャート: 処理 20">
                <a:extLst>
                  <a:ext uri="{FF2B5EF4-FFF2-40B4-BE49-F238E27FC236}">
                    <a16:creationId xmlns:a16="http://schemas.microsoft.com/office/drawing/2014/main" id="{065ECB55-8866-213A-E53C-1CDE316EF6AD}"/>
                  </a:ext>
                </a:extLst>
              </p:cNvPr>
              <p:cNvSpPr/>
              <p:nvPr/>
            </p:nvSpPr>
            <p:spPr>
              <a:xfrm>
                <a:off x="8886825" y="5143499"/>
                <a:ext cx="1584098" cy="8382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楕円 21">
                <a:extLst>
                  <a:ext uri="{FF2B5EF4-FFF2-40B4-BE49-F238E27FC236}">
                    <a16:creationId xmlns:a16="http://schemas.microsoft.com/office/drawing/2014/main" id="{7F772BF5-C0B8-4805-D020-BE612BA60A07}"/>
                  </a:ext>
                </a:extLst>
              </p:cNvPr>
              <p:cNvSpPr/>
              <p:nvPr/>
            </p:nvSpPr>
            <p:spPr>
              <a:xfrm>
                <a:off x="8880248" y="4943475"/>
                <a:ext cx="1590675" cy="40004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9" name="コンテンツ プレースホルダー 2">
              <a:extLst>
                <a:ext uri="{FF2B5EF4-FFF2-40B4-BE49-F238E27FC236}">
                  <a16:creationId xmlns:a16="http://schemas.microsoft.com/office/drawing/2014/main" id="{61FBC54F-72E5-8C5F-0E2A-BBAE5FDF223C}"/>
                </a:ext>
              </a:extLst>
            </p:cNvPr>
            <p:cNvSpPr txBox="1">
              <a:spLocks/>
            </p:cNvSpPr>
            <p:nvPr/>
          </p:nvSpPr>
          <p:spPr>
            <a:xfrm>
              <a:off x="7717064" y="5619502"/>
              <a:ext cx="1584098" cy="568645"/>
            </a:xfrm>
            <a:prstGeom prst="rect">
              <a:avLst/>
            </a:prstGeom>
            <a:grpFill/>
          </p:spPr>
          <p:txBody>
            <a:bodyPr vert="horz" lIns="91440" tIns="45720" rIns="91440" bIns="45720" rtlCol="0" anchor="ctr">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3300" dirty="0">
                  <a:solidFill>
                    <a:schemeClr val="tx1"/>
                  </a:solidFill>
                  <a:latin typeface="Tahoma" panose="020B0604030504040204" pitchFamily="34" charset="0"/>
                  <a:ea typeface="Tahoma" panose="020B0604030504040204" pitchFamily="34" charset="0"/>
                  <a:cs typeface="Tahoma" panose="020B0604030504040204" pitchFamily="34" charset="0"/>
                </a:rPr>
                <a:t>SQLite</a:t>
              </a:r>
              <a:endParaRPr lang="ja-JP" altLang="en-US" dirty="0">
                <a:solidFill>
                  <a:schemeClr val="tx1"/>
                </a:solidFill>
                <a:latin typeface="Tahoma" panose="020B0604030504040204" pitchFamily="34" charset="0"/>
                <a:cs typeface="Tahoma" panose="020B0604030504040204" pitchFamily="34" charset="0"/>
              </a:endParaRPr>
            </a:p>
          </p:txBody>
        </p:sp>
      </p:grpSp>
      <p:sp>
        <p:nvSpPr>
          <p:cNvPr id="23" name="正方形/長方形 22">
            <a:extLst>
              <a:ext uri="{FF2B5EF4-FFF2-40B4-BE49-F238E27FC236}">
                <a16:creationId xmlns:a16="http://schemas.microsoft.com/office/drawing/2014/main" id="{788E460B-7942-5BA6-C09C-40F538F9888E}"/>
              </a:ext>
            </a:extLst>
          </p:cNvPr>
          <p:cNvSpPr/>
          <p:nvPr/>
        </p:nvSpPr>
        <p:spPr>
          <a:xfrm>
            <a:off x="590669" y="2445842"/>
            <a:ext cx="2065790" cy="14023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Web</a:t>
            </a:r>
            <a:r>
              <a:rPr kumimoji="1"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アプリ</a:t>
            </a:r>
          </a:p>
        </p:txBody>
      </p:sp>
      <p:cxnSp>
        <p:nvCxnSpPr>
          <p:cNvPr id="24" name="コネクタ: カギ線 23">
            <a:extLst>
              <a:ext uri="{FF2B5EF4-FFF2-40B4-BE49-F238E27FC236}">
                <a16:creationId xmlns:a16="http://schemas.microsoft.com/office/drawing/2014/main" id="{228B6D81-BA07-10CC-1F6A-2058C0C0B857}"/>
              </a:ext>
            </a:extLst>
          </p:cNvPr>
          <p:cNvCxnSpPr>
            <a:cxnSpLocks/>
            <a:stCxn id="23" idx="3"/>
            <a:endCxn id="13" idx="1"/>
          </p:cNvCxnSpPr>
          <p:nvPr/>
        </p:nvCxnSpPr>
        <p:spPr>
          <a:xfrm flipV="1">
            <a:off x="2656459" y="2164212"/>
            <a:ext cx="7657848" cy="982821"/>
          </a:xfrm>
          <a:prstGeom prst="bentConnector3">
            <a:avLst>
              <a:gd name="adj1" fmla="val 3369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F6D593D5-D680-4E38-F2E3-406877583F80}"/>
              </a:ext>
            </a:extLst>
          </p:cNvPr>
          <p:cNvCxnSpPr>
            <a:cxnSpLocks/>
            <a:stCxn id="23" idx="3"/>
            <a:endCxn id="7" idx="1"/>
          </p:cNvCxnSpPr>
          <p:nvPr/>
        </p:nvCxnSpPr>
        <p:spPr>
          <a:xfrm>
            <a:off x="2656459" y="3147033"/>
            <a:ext cx="5814124" cy="2686"/>
          </a:xfrm>
          <a:prstGeom prst="bentConnector3">
            <a:avLst>
              <a:gd name="adj1" fmla="val 4395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F795504E-A400-0DDC-762B-6348B487FB48}"/>
              </a:ext>
            </a:extLst>
          </p:cNvPr>
          <p:cNvCxnSpPr>
            <a:cxnSpLocks/>
            <a:stCxn id="23" idx="3"/>
            <a:endCxn id="19" idx="1"/>
          </p:cNvCxnSpPr>
          <p:nvPr/>
        </p:nvCxnSpPr>
        <p:spPr>
          <a:xfrm>
            <a:off x="2656459" y="3147033"/>
            <a:ext cx="7657848" cy="1013494"/>
          </a:xfrm>
          <a:prstGeom prst="bentConnector3">
            <a:avLst>
              <a:gd name="adj1" fmla="val 33467"/>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9AB450D3-C5CD-6792-F75A-AFE2FC7B2758}"/>
              </a:ext>
            </a:extLst>
          </p:cNvPr>
          <p:cNvSpPr/>
          <p:nvPr/>
        </p:nvSpPr>
        <p:spPr>
          <a:xfrm>
            <a:off x="5171059" y="2161525"/>
            <a:ext cx="1557709" cy="2046147"/>
          </a:xfrm>
          <a:prstGeom prst="rect">
            <a:avLst/>
          </a:prstGeom>
          <a:solidFill>
            <a:srgbClr val="62B4C6"/>
          </a:solidFill>
          <a:ln>
            <a:solidFill>
              <a:srgbClr val="62B4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DB</a:t>
            </a:r>
            <a:br>
              <a:rPr kumimoji="1"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br>
            <a:r>
              <a:rPr kumimoji="1"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抽象化レイヤー</a:t>
            </a:r>
          </a:p>
        </p:txBody>
      </p:sp>
      <p:sp>
        <p:nvSpPr>
          <p:cNvPr id="38" name="コンテンツ プレースホルダー 2">
            <a:extLst>
              <a:ext uri="{FF2B5EF4-FFF2-40B4-BE49-F238E27FC236}">
                <a16:creationId xmlns:a16="http://schemas.microsoft.com/office/drawing/2014/main" id="{6E976007-D120-EDC2-CED2-5BC4FE6B1429}"/>
              </a:ext>
            </a:extLst>
          </p:cNvPr>
          <p:cNvSpPr txBox="1">
            <a:spLocks/>
          </p:cNvSpPr>
          <p:nvPr/>
        </p:nvSpPr>
        <p:spPr>
          <a:xfrm>
            <a:off x="2880864" y="2358721"/>
            <a:ext cx="2065790" cy="6553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共通命令</a:t>
            </a:r>
          </a:p>
        </p:txBody>
      </p:sp>
      <p:sp>
        <p:nvSpPr>
          <p:cNvPr id="39" name="コンテンツ プレースホルダー 2">
            <a:extLst>
              <a:ext uri="{FF2B5EF4-FFF2-40B4-BE49-F238E27FC236}">
                <a16:creationId xmlns:a16="http://schemas.microsoft.com/office/drawing/2014/main" id="{A941518A-6E84-F310-3F7E-5E5C9B04F78D}"/>
              </a:ext>
            </a:extLst>
          </p:cNvPr>
          <p:cNvSpPr txBox="1">
            <a:spLocks/>
          </p:cNvSpPr>
          <p:nvPr/>
        </p:nvSpPr>
        <p:spPr>
          <a:xfrm>
            <a:off x="5171059" y="1367402"/>
            <a:ext cx="4442160" cy="7215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各々の命令に解釈</a:t>
            </a:r>
          </a:p>
        </p:txBody>
      </p:sp>
    </p:spTree>
    <p:extLst>
      <p:ext uri="{BB962C8B-B14F-4D97-AF65-F5344CB8AC3E}">
        <p14:creationId xmlns:p14="http://schemas.microsoft.com/office/powerpoint/2010/main" val="5507534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E132-4154-655E-B36B-6455FF081A0C}"/>
              </a:ext>
            </a:extLst>
          </p:cNvPr>
          <p:cNvSpPr>
            <a:spLocks noGrp="1"/>
          </p:cNvSpPr>
          <p:nvPr>
            <p:ph type="title"/>
          </p:nvPr>
        </p:nvSpPr>
        <p:spPr/>
        <p:txBody>
          <a:bodyPr/>
          <a:lstStyle/>
          <a:p>
            <a:r>
              <a:rPr kumimoji="1" lang="en-US" altLang="ja-JP" dirty="0"/>
              <a:t>PDO(PHP Data Objects)</a:t>
            </a:r>
            <a:endParaRPr kumimoji="1" lang="ja-JP" altLang="en-US" dirty="0"/>
          </a:p>
        </p:txBody>
      </p:sp>
      <p:sp>
        <p:nvSpPr>
          <p:cNvPr id="3" name="コンテンツ プレースホルダー 2">
            <a:extLst>
              <a:ext uri="{FF2B5EF4-FFF2-40B4-BE49-F238E27FC236}">
                <a16:creationId xmlns:a16="http://schemas.microsoft.com/office/drawing/2014/main" id="{5CB771DE-277E-8706-BAD6-C49FF0BABA29}"/>
              </a:ext>
            </a:extLst>
          </p:cNvPr>
          <p:cNvSpPr>
            <a:spLocks noGrp="1"/>
          </p:cNvSpPr>
          <p:nvPr>
            <p:ph idx="1"/>
          </p:nvPr>
        </p:nvSpPr>
        <p:spPr>
          <a:xfrm>
            <a:off x="633046" y="1477107"/>
            <a:ext cx="10796954" cy="4402485"/>
          </a:xfrm>
        </p:spPr>
        <p:txBody>
          <a:bodyPr/>
          <a:lstStyle/>
          <a:p>
            <a:pPr marL="0" indent="0">
              <a:buNone/>
            </a:pPr>
            <a:r>
              <a:rPr kumimoji="1" lang="en-US" altLang="ja-JP" dirty="0"/>
              <a:t>PHP</a:t>
            </a:r>
            <a:r>
              <a:rPr kumimoji="1" lang="ja-JP" altLang="en-US" dirty="0"/>
              <a:t>を簡単にデータベースと接続させるための</a:t>
            </a:r>
            <a:r>
              <a:rPr kumimoji="1" lang="en-US" altLang="ja-JP" dirty="0"/>
              <a:t/>
            </a:r>
            <a:br>
              <a:rPr kumimoji="1" lang="en-US" altLang="ja-JP" dirty="0"/>
            </a:br>
            <a:r>
              <a:rPr kumimoji="1" lang="ja-JP" altLang="en-US" dirty="0">
                <a:solidFill>
                  <a:srgbClr val="FF0000"/>
                </a:solidFill>
              </a:rPr>
              <a:t>データベース抽象化レイヤー</a:t>
            </a:r>
            <a:r>
              <a:rPr kumimoji="1" lang="ja-JP" altLang="en-US" dirty="0"/>
              <a:t>。</a:t>
            </a:r>
            <a:endParaRPr kumimoji="1" lang="en-US" altLang="ja-JP" dirty="0"/>
          </a:p>
          <a:p>
            <a:pPr marL="0" indent="0">
              <a:buNone/>
            </a:pPr>
            <a:endParaRPr kumimoji="1" lang="en-US" altLang="ja-JP" dirty="0"/>
          </a:p>
          <a:p>
            <a:pPr marL="0" indent="0">
              <a:buNone/>
            </a:pPr>
            <a:r>
              <a:rPr lang="en-US" altLang="ja-JP" dirty="0"/>
              <a:t>PHP5.1</a:t>
            </a:r>
            <a:r>
              <a:rPr lang="ja-JP" altLang="en-US" dirty="0"/>
              <a:t>以降から</a:t>
            </a:r>
            <a:r>
              <a:rPr lang="ja-JP" altLang="en-US" dirty="0">
                <a:solidFill>
                  <a:srgbClr val="FF0000"/>
                </a:solidFill>
              </a:rPr>
              <a:t>標準搭載</a:t>
            </a:r>
            <a:r>
              <a:rPr lang="ja-JP" altLang="en-US" dirty="0"/>
              <a:t>されているため、</a:t>
            </a:r>
            <a:r>
              <a:rPr lang="en-US" altLang="ja-JP" dirty="0"/>
              <a:t/>
            </a:r>
            <a:br>
              <a:rPr lang="en-US" altLang="ja-JP" dirty="0"/>
            </a:br>
            <a:r>
              <a:rPr lang="ja-JP" altLang="en-US" dirty="0"/>
              <a:t>新たにインストールする必要がない。</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996FEDFF-40FF-ED83-CDCB-BE6D34108FBF}"/>
              </a:ext>
            </a:extLst>
          </p:cNvPr>
          <p:cNvSpPr>
            <a:spLocks noGrp="1"/>
          </p:cNvSpPr>
          <p:nvPr>
            <p:ph type="sldNum" sz="quarter" idx="12"/>
          </p:nvPr>
        </p:nvSpPr>
        <p:spPr/>
        <p:txBody>
          <a:bodyPr/>
          <a:lstStyle/>
          <a:p>
            <a:fld id="{5A94AD81-C81A-455B-A87B-15031EE15849}" type="slidenum">
              <a:rPr kumimoji="1" lang="ja-JP" altLang="en-US" smtClean="0"/>
              <a:t>252</a:t>
            </a:fld>
            <a:endParaRPr kumimoji="1" lang="ja-JP" altLang="en-US"/>
          </a:p>
        </p:txBody>
      </p:sp>
    </p:spTree>
    <p:extLst>
      <p:ext uri="{BB962C8B-B14F-4D97-AF65-F5344CB8AC3E}">
        <p14:creationId xmlns:p14="http://schemas.microsoft.com/office/powerpoint/2010/main" val="31572885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CDD527-BCF8-E75C-A328-43ADABCE7F5A}"/>
              </a:ext>
            </a:extLst>
          </p:cNvPr>
          <p:cNvSpPr>
            <a:spLocks noGrp="1"/>
          </p:cNvSpPr>
          <p:nvPr>
            <p:ph type="title"/>
          </p:nvPr>
        </p:nvSpPr>
        <p:spPr/>
        <p:txBody>
          <a:bodyPr/>
          <a:lstStyle/>
          <a:p>
            <a:r>
              <a:rPr kumimoji="1" lang="ja-JP" altLang="en-US" dirty="0"/>
              <a:t>やってみよう：</a:t>
            </a:r>
            <a:r>
              <a:rPr kumimoji="1" lang="en-US" altLang="ja-JP" dirty="0"/>
              <a:t>PDO</a:t>
            </a:r>
            <a:endParaRPr kumimoji="1" lang="ja-JP" altLang="en-US" dirty="0"/>
          </a:p>
        </p:txBody>
      </p:sp>
      <p:sp>
        <p:nvSpPr>
          <p:cNvPr id="4" name="スライド番号プレースホルダー 3">
            <a:extLst>
              <a:ext uri="{FF2B5EF4-FFF2-40B4-BE49-F238E27FC236}">
                <a16:creationId xmlns:a16="http://schemas.microsoft.com/office/drawing/2014/main" id="{2A42F2C3-D6CA-3BD0-890D-F3DCA31CAF37}"/>
              </a:ext>
            </a:extLst>
          </p:cNvPr>
          <p:cNvSpPr>
            <a:spLocks noGrp="1"/>
          </p:cNvSpPr>
          <p:nvPr>
            <p:ph type="sldNum" sz="quarter" idx="12"/>
          </p:nvPr>
        </p:nvSpPr>
        <p:spPr/>
        <p:txBody>
          <a:bodyPr/>
          <a:lstStyle/>
          <a:p>
            <a:fld id="{5A94AD81-C81A-455B-A87B-15031EE15849}" type="slidenum">
              <a:rPr kumimoji="1" lang="ja-JP" altLang="en-US" smtClean="0"/>
              <a:t>253</a:t>
            </a:fld>
            <a:endParaRPr kumimoji="1" lang="ja-JP" altLang="en-US"/>
          </a:p>
        </p:txBody>
      </p:sp>
      <p:sp>
        <p:nvSpPr>
          <p:cNvPr id="7" name="コンテンツ プレースホルダー 2">
            <a:extLst>
              <a:ext uri="{FF2B5EF4-FFF2-40B4-BE49-F238E27FC236}">
                <a16:creationId xmlns:a16="http://schemas.microsoft.com/office/drawing/2014/main" id="{9DA60E09-E334-1916-1405-D4CA22A127C2}"/>
              </a:ext>
            </a:extLst>
          </p:cNvPr>
          <p:cNvSpPr>
            <a:spLocks noGrp="1"/>
          </p:cNvSpPr>
          <p:nvPr>
            <p:ph idx="1"/>
          </p:nvPr>
        </p:nvSpPr>
        <p:spPr>
          <a:xfrm>
            <a:off x="8227634" y="2496532"/>
            <a:ext cx="3657600" cy="1864936"/>
          </a:xfrm>
        </p:spPr>
        <p:txBody>
          <a:bodyPr>
            <a:normAutofit lnSpcReduction="10000"/>
          </a:bodyPr>
          <a:lstStyle/>
          <a:p>
            <a:pPr marL="0" indent="0">
              <a:buNone/>
            </a:pPr>
            <a:r>
              <a:rPr kumimoji="1" lang="en-US" altLang="ja-JP" dirty="0"/>
              <a:t>17_connect.php</a:t>
            </a:r>
            <a:r>
              <a:rPr kumimoji="1" lang="ja-JP" altLang="en-US" dirty="0"/>
              <a:t>を作成しコードを</a:t>
            </a:r>
            <a:r>
              <a:rPr kumimoji="1" lang="en-US" altLang="ja-JP" dirty="0"/>
              <a:t/>
            </a:r>
            <a:br>
              <a:rPr kumimoji="1" lang="en-US" altLang="ja-JP" dirty="0"/>
            </a:br>
            <a:r>
              <a:rPr kumimoji="1" lang="ja-JP" altLang="en-US" dirty="0"/>
              <a:t>入力しましょう</a:t>
            </a:r>
          </a:p>
        </p:txBody>
      </p:sp>
      <p:pic>
        <p:nvPicPr>
          <p:cNvPr id="9" name="図 8">
            <a:extLst>
              <a:ext uri="{FF2B5EF4-FFF2-40B4-BE49-F238E27FC236}">
                <a16:creationId xmlns:a16="http://schemas.microsoft.com/office/drawing/2014/main" id="{5A7A194A-E5FA-8B3A-7164-F1BC02E86FCA}"/>
              </a:ext>
            </a:extLst>
          </p:cNvPr>
          <p:cNvPicPr>
            <a:picLocks noChangeAspect="1"/>
          </p:cNvPicPr>
          <p:nvPr/>
        </p:nvPicPr>
        <p:blipFill>
          <a:blip r:embed="rId2"/>
          <a:stretch>
            <a:fillRect/>
          </a:stretch>
        </p:blipFill>
        <p:spPr>
          <a:xfrm>
            <a:off x="0" y="874914"/>
            <a:ext cx="7873374" cy="5898026"/>
          </a:xfrm>
          <a:prstGeom prst="rect">
            <a:avLst/>
          </a:prstGeom>
        </p:spPr>
      </p:pic>
    </p:spTree>
    <p:extLst>
      <p:ext uri="{BB962C8B-B14F-4D97-AF65-F5344CB8AC3E}">
        <p14:creationId xmlns:p14="http://schemas.microsoft.com/office/powerpoint/2010/main" val="17721019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1772E-7209-8FE3-6504-F8415EF3DA2C}"/>
              </a:ext>
            </a:extLst>
          </p:cNvPr>
          <p:cNvSpPr>
            <a:spLocks noGrp="1"/>
          </p:cNvSpPr>
          <p:nvPr>
            <p:ph type="title"/>
          </p:nvPr>
        </p:nvSpPr>
        <p:spPr/>
        <p:txBody>
          <a:bodyPr/>
          <a:lstStyle/>
          <a:p>
            <a:r>
              <a:rPr kumimoji="1" lang="en-US" altLang="ja-JP" dirty="0"/>
              <a:t>PDO</a:t>
            </a:r>
            <a:r>
              <a:rPr kumimoji="1" lang="ja-JP" altLang="en-US" dirty="0"/>
              <a:t>クラス</a:t>
            </a:r>
          </a:p>
        </p:txBody>
      </p:sp>
      <p:sp>
        <p:nvSpPr>
          <p:cNvPr id="3" name="コンテンツ プレースホルダー 2">
            <a:extLst>
              <a:ext uri="{FF2B5EF4-FFF2-40B4-BE49-F238E27FC236}">
                <a16:creationId xmlns:a16="http://schemas.microsoft.com/office/drawing/2014/main" id="{B5679CCF-186A-A1B6-C695-0C8816C46D8B}"/>
              </a:ext>
            </a:extLst>
          </p:cNvPr>
          <p:cNvSpPr>
            <a:spLocks noGrp="1"/>
          </p:cNvSpPr>
          <p:nvPr>
            <p:ph idx="1"/>
          </p:nvPr>
        </p:nvSpPr>
        <p:spPr>
          <a:xfrm>
            <a:off x="1234094" y="3115341"/>
            <a:ext cx="10178322" cy="3711806"/>
          </a:xfrm>
        </p:spPr>
        <p:txBody>
          <a:bodyPr>
            <a:normAutofit/>
          </a:bodyPr>
          <a:lstStyle/>
          <a:p>
            <a:pPr marL="0" indent="0">
              <a:buNone/>
            </a:pPr>
            <a:r>
              <a:rPr kumimoji="1" lang="en-US" altLang="ja-JP" dirty="0"/>
              <a:t>DB</a:t>
            </a:r>
            <a:r>
              <a:rPr kumimoji="1" lang="ja-JP" altLang="en-US" dirty="0"/>
              <a:t>への接続管理は</a:t>
            </a:r>
            <a:r>
              <a:rPr kumimoji="1" lang="en-US" altLang="ja-JP" dirty="0"/>
              <a:t>PDO</a:t>
            </a:r>
            <a:r>
              <a:rPr kumimoji="1" lang="ja-JP" altLang="en-US" dirty="0"/>
              <a:t>クラスによって実現する。</a:t>
            </a:r>
            <a:endParaRPr kumimoji="1" lang="en-US" altLang="ja-JP" dirty="0"/>
          </a:p>
          <a:p>
            <a:pPr marL="0" indent="0">
              <a:buNone/>
            </a:pPr>
            <a:r>
              <a:rPr kumimoji="1" lang="ja-JP" altLang="en-US" dirty="0"/>
              <a:t>使用には </a:t>
            </a:r>
            <a:r>
              <a:rPr kumimoji="1" lang="en-US" altLang="ja-JP" dirty="0">
                <a:solidFill>
                  <a:srgbClr val="FF0000"/>
                </a:solidFill>
              </a:rPr>
              <a:t>new</a:t>
            </a:r>
            <a:r>
              <a:rPr kumimoji="1" lang="en-US" altLang="ja-JP" dirty="0"/>
              <a:t> </a:t>
            </a:r>
            <a:r>
              <a:rPr kumimoji="1" lang="ja-JP" altLang="en-US" dirty="0"/>
              <a:t>によるインスタンス化が必要</a:t>
            </a:r>
            <a:r>
              <a:rPr lang="ja-JP" altLang="en-US" dirty="0"/>
              <a:t>。</a:t>
            </a:r>
            <a:endParaRPr lang="en-US" altLang="ja-JP" dirty="0"/>
          </a:p>
          <a:p>
            <a:pPr marL="0" indent="0">
              <a:buNone/>
            </a:pPr>
            <a:r>
              <a:rPr kumimoji="1" lang="ja-JP" altLang="en-US" dirty="0"/>
              <a:t>＄</a:t>
            </a:r>
            <a:r>
              <a:rPr kumimoji="1" lang="en-US" altLang="ja-JP" dirty="0" err="1"/>
              <a:t>dsn</a:t>
            </a:r>
            <a:r>
              <a:rPr kumimoji="1" lang="en-US" altLang="ja-JP" dirty="0"/>
              <a:t>		</a:t>
            </a:r>
            <a:r>
              <a:rPr kumimoji="1" lang="ja-JP" altLang="en-US" dirty="0"/>
              <a:t>➡データベース接続文字列</a:t>
            </a:r>
            <a:r>
              <a:rPr lang="en-US" altLang="ja-JP" dirty="0"/>
              <a:t/>
            </a:r>
            <a:br>
              <a:rPr lang="en-US" altLang="ja-JP" dirty="0"/>
            </a:br>
            <a:r>
              <a:rPr lang="en-US" altLang="ja-JP" dirty="0"/>
              <a:t>$username	</a:t>
            </a:r>
            <a:r>
              <a:rPr lang="ja-JP" altLang="en-US" dirty="0"/>
              <a:t>➡データベースのアカウント名</a:t>
            </a:r>
            <a:r>
              <a:rPr lang="en-US" altLang="ja-JP" dirty="0"/>
              <a:t/>
            </a:r>
            <a:br>
              <a:rPr lang="en-US" altLang="ja-JP" dirty="0"/>
            </a:br>
            <a:r>
              <a:rPr kumimoji="1" lang="en-US" altLang="ja-JP" dirty="0"/>
              <a:t>$password	</a:t>
            </a:r>
            <a:r>
              <a:rPr kumimoji="1" lang="ja-JP" altLang="en-US" dirty="0"/>
              <a:t>➡データベースのパスワード</a:t>
            </a:r>
            <a:endParaRPr kumimoji="1" lang="en-US" altLang="ja-JP" dirty="0"/>
          </a:p>
        </p:txBody>
      </p:sp>
      <p:sp>
        <p:nvSpPr>
          <p:cNvPr id="4" name="スライド番号プレースホルダー 3">
            <a:extLst>
              <a:ext uri="{FF2B5EF4-FFF2-40B4-BE49-F238E27FC236}">
                <a16:creationId xmlns:a16="http://schemas.microsoft.com/office/drawing/2014/main" id="{0AE788DB-8BE6-B689-EDA1-4B97D201AB7E}"/>
              </a:ext>
            </a:extLst>
          </p:cNvPr>
          <p:cNvSpPr>
            <a:spLocks noGrp="1"/>
          </p:cNvSpPr>
          <p:nvPr>
            <p:ph type="sldNum" sz="quarter" idx="12"/>
          </p:nvPr>
        </p:nvSpPr>
        <p:spPr/>
        <p:txBody>
          <a:bodyPr/>
          <a:lstStyle/>
          <a:p>
            <a:fld id="{5A94AD81-C81A-455B-A87B-15031EE15849}" type="slidenum">
              <a:rPr kumimoji="1" lang="ja-JP" altLang="en-US" smtClean="0"/>
              <a:t>254</a:t>
            </a:fld>
            <a:endParaRPr kumimoji="1" lang="ja-JP" altLang="en-US"/>
          </a:p>
        </p:txBody>
      </p:sp>
      <p:pic>
        <p:nvPicPr>
          <p:cNvPr id="10" name="図 9">
            <a:extLst>
              <a:ext uri="{FF2B5EF4-FFF2-40B4-BE49-F238E27FC236}">
                <a16:creationId xmlns:a16="http://schemas.microsoft.com/office/drawing/2014/main" id="{4F764DDD-85F1-EB99-9B70-6469A3168E1B}"/>
              </a:ext>
            </a:extLst>
          </p:cNvPr>
          <p:cNvPicPr>
            <a:picLocks noChangeAspect="1"/>
          </p:cNvPicPr>
          <p:nvPr/>
        </p:nvPicPr>
        <p:blipFill rotWithShape="1">
          <a:blip r:embed="rId2"/>
          <a:srcRect l="18688" t="54639" r="22602" b="40737"/>
          <a:stretch/>
        </p:blipFill>
        <p:spPr>
          <a:xfrm>
            <a:off x="1536778" y="1752600"/>
            <a:ext cx="9283622" cy="547728"/>
          </a:xfrm>
          <a:prstGeom prst="rect">
            <a:avLst/>
          </a:prstGeom>
        </p:spPr>
      </p:pic>
    </p:spTree>
    <p:extLst>
      <p:ext uri="{BB962C8B-B14F-4D97-AF65-F5344CB8AC3E}">
        <p14:creationId xmlns:p14="http://schemas.microsoft.com/office/powerpoint/2010/main" val="36483584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A662B-DC0B-5D2E-DD89-E61A2382744A}"/>
              </a:ext>
            </a:extLst>
          </p:cNvPr>
          <p:cNvSpPr>
            <a:spLocks noGrp="1"/>
          </p:cNvSpPr>
          <p:nvPr>
            <p:ph type="title"/>
          </p:nvPr>
        </p:nvSpPr>
        <p:spPr/>
        <p:txBody>
          <a:bodyPr/>
          <a:lstStyle/>
          <a:p>
            <a:r>
              <a:rPr kumimoji="1" lang="en-US" altLang="ja-JP" dirty="0"/>
              <a:t>DB</a:t>
            </a:r>
            <a:r>
              <a:rPr kumimoji="1" lang="ja-JP" altLang="en-US" dirty="0"/>
              <a:t>接続文字列</a:t>
            </a:r>
          </a:p>
        </p:txBody>
      </p:sp>
      <p:sp>
        <p:nvSpPr>
          <p:cNvPr id="4" name="スライド番号プレースホルダー 3">
            <a:extLst>
              <a:ext uri="{FF2B5EF4-FFF2-40B4-BE49-F238E27FC236}">
                <a16:creationId xmlns:a16="http://schemas.microsoft.com/office/drawing/2014/main" id="{05E71370-F72F-EBD2-5F11-BC677893A951}"/>
              </a:ext>
            </a:extLst>
          </p:cNvPr>
          <p:cNvSpPr>
            <a:spLocks noGrp="1"/>
          </p:cNvSpPr>
          <p:nvPr>
            <p:ph type="sldNum" sz="quarter" idx="12"/>
          </p:nvPr>
        </p:nvSpPr>
        <p:spPr/>
        <p:txBody>
          <a:bodyPr/>
          <a:lstStyle/>
          <a:p>
            <a:fld id="{5A94AD81-C81A-455B-A87B-15031EE15849}" type="slidenum">
              <a:rPr kumimoji="1" lang="ja-JP" altLang="en-US" smtClean="0"/>
              <a:t>255</a:t>
            </a:fld>
            <a:endParaRPr kumimoji="1" lang="ja-JP" altLang="en-US"/>
          </a:p>
        </p:txBody>
      </p:sp>
      <p:pic>
        <p:nvPicPr>
          <p:cNvPr id="6" name="図 5">
            <a:extLst>
              <a:ext uri="{FF2B5EF4-FFF2-40B4-BE49-F238E27FC236}">
                <a16:creationId xmlns:a16="http://schemas.microsoft.com/office/drawing/2014/main" id="{2D6E1BF1-6918-DDC7-4448-3BA7CC72A3B6}"/>
              </a:ext>
            </a:extLst>
          </p:cNvPr>
          <p:cNvPicPr>
            <a:picLocks noChangeAspect="1"/>
          </p:cNvPicPr>
          <p:nvPr/>
        </p:nvPicPr>
        <p:blipFill rotWithShape="1">
          <a:blip r:embed="rId2"/>
          <a:srcRect l="14782" t="32105" b="53844"/>
          <a:stretch/>
        </p:blipFill>
        <p:spPr>
          <a:xfrm>
            <a:off x="485237" y="1304008"/>
            <a:ext cx="11307612" cy="1396661"/>
          </a:xfrm>
          <a:prstGeom prst="rect">
            <a:avLst/>
          </a:prstGeom>
        </p:spPr>
      </p:pic>
      <p:grpSp>
        <p:nvGrpSpPr>
          <p:cNvPr id="7" name="グループ化 6">
            <a:extLst>
              <a:ext uri="{FF2B5EF4-FFF2-40B4-BE49-F238E27FC236}">
                <a16:creationId xmlns:a16="http://schemas.microsoft.com/office/drawing/2014/main" id="{34797C0C-567D-6C29-183C-3E0E4BFEBC78}"/>
              </a:ext>
            </a:extLst>
          </p:cNvPr>
          <p:cNvGrpSpPr/>
          <p:nvPr/>
        </p:nvGrpSpPr>
        <p:grpSpPr>
          <a:xfrm>
            <a:off x="666860" y="2975114"/>
            <a:ext cx="11307612" cy="1056627"/>
            <a:chOff x="1390650" y="3045309"/>
            <a:chExt cx="7082535" cy="800721"/>
          </a:xfrm>
        </p:grpSpPr>
        <p:sp>
          <p:nvSpPr>
            <p:cNvPr id="8" name="正方形/長方形 6">
              <a:extLst>
                <a:ext uri="{FF2B5EF4-FFF2-40B4-BE49-F238E27FC236}">
                  <a16:creationId xmlns:a16="http://schemas.microsoft.com/office/drawing/2014/main" id="{017D295B-060F-B392-B02F-92451A8872DB}"/>
                </a:ext>
              </a:extLst>
            </p:cNvPr>
            <p:cNvSpPr/>
            <p:nvPr/>
          </p:nvSpPr>
          <p:spPr>
            <a:xfrm>
              <a:off x="1390650" y="3045310"/>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9" name="コンテンツ プレースホルダー 2">
              <a:extLst>
                <a:ext uri="{FF2B5EF4-FFF2-40B4-BE49-F238E27FC236}">
                  <a16:creationId xmlns:a16="http://schemas.microsoft.com/office/drawing/2014/main" id="{CAB80028-B5BA-A66D-6B4A-C8B3A92B64AD}"/>
                </a:ext>
              </a:extLst>
            </p:cNvPr>
            <p:cNvSpPr txBox="1">
              <a:spLocks/>
            </p:cNvSpPr>
            <p:nvPr/>
          </p:nvSpPr>
          <p:spPr>
            <a:xfrm>
              <a:off x="1390650" y="3045309"/>
              <a:ext cx="7082535" cy="800720"/>
            </a:xfrm>
            <a:prstGeom prst="round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err="1">
                  <a:latin typeface="Tahoma" panose="020B0604030504040204" pitchFamily="34" charset="0"/>
                  <a:ea typeface="Tahoma" panose="020B0604030504040204" pitchFamily="34" charset="0"/>
                  <a:cs typeface="Tahoma" panose="020B0604030504040204" pitchFamily="34" charset="0"/>
                </a:rPr>
                <a:t>mysql:dbname</a:t>
              </a:r>
              <a:r>
                <a:rPr lang="en-US" altLang="ja-JP" sz="2800" dirty="0">
                  <a:latin typeface="Tahoma" panose="020B0604030504040204" pitchFamily="34" charset="0"/>
                  <a:ea typeface="Tahoma" panose="020B0604030504040204" pitchFamily="34" charset="0"/>
                  <a:cs typeface="Tahoma" panose="020B0604030504040204" pitchFamily="34" charset="0"/>
                </a:rPr>
                <a:t>=</a:t>
              </a:r>
              <a:r>
                <a:rPr lang="ja-JP" altLang="en-US" sz="2800" dirty="0">
                  <a:latin typeface="Tahoma" panose="020B0604030504040204" pitchFamily="34" charset="0"/>
                  <a:cs typeface="Tahoma" panose="020B0604030504040204" pitchFamily="34" charset="0"/>
                </a:rPr>
                <a:t>データベース名</a:t>
              </a:r>
              <a:r>
                <a:rPr lang="en-US" altLang="ja-JP" sz="2800" dirty="0">
                  <a:latin typeface="Tahoma" panose="020B0604030504040204" pitchFamily="34" charset="0"/>
                  <a:ea typeface="Tahoma" panose="020B0604030504040204" pitchFamily="34" charset="0"/>
                  <a:cs typeface="Tahoma" panose="020B0604030504040204" pitchFamily="34" charset="0"/>
                </a:rPr>
                <a:t>; host=</a:t>
              </a:r>
              <a:r>
                <a:rPr lang="ja-JP" altLang="en-US" sz="2800" dirty="0">
                  <a:latin typeface="Tahoma" panose="020B0604030504040204" pitchFamily="34" charset="0"/>
                  <a:cs typeface="Tahoma" panose="020B0604030504040204" pitchFamily="34" charset="0"/>
                </a:rPr>
                <a:t>データベースのアドレス</a:t>
              </a:r>
              <a:r>
                <a:rPr lang="en-US" altLang="ja-JP" sz="28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 charset=</a:t>
              </a:r>
              <a:r>
                <a:rPr lang="ja-JP" altLang="en-US" sz="2800" dirty="0">
                  <a:latin typeface="Tahoma" panose="020B0604030504040204" pitchFamily="34" charset="0"/>
                  <a:cs typeface="Tahoma" panose="020B0604030504040204" pitchFamily="34" charset="0"/>
                </a:rPr>
                <a:t>データベースの文字コード</a:t>
              </a:r>
              <a:r>
                <a:rPr lang="en-US" altLang="ja-JP" sz="2800" dirty="0">
                  <a:latin typeface="Tahoma" panose="020B0604030504040204" pitchFamily="34" charset="0"/>
                  <a:ea typeface="Tahoma" panose="020B0604030504040204" pitchFamily="34" charset="0"/>
                  <a:cs typeface="Tahoma" panose="020B0604030504040204" pitchFamily="34" charset="0"/>
                </a:rPr>
                <a:t>;(port=</a:t>
              </a:r>
              <a:r>
                <a:rPr lang="ja-JP" altLang="en-US" sz="2800" dirty="0">
                  <a:cs typeface="Tahoma" panose="020B0604030504040204" pitchFamily="34" charset="0"/>
                </a:rPr>
                <a:t>ポート番号</a:t>
              </a:r>
              <a:r>
                <a:rPr lang="en-US" altLang="ja-JP" sz="2800" dirty="0">
                  <a:cs typeface="Tahoma" panose="020B0604030504040204" pitchFamily="34" charset="0"/>
                </a:rPr>
                <a:t>);</a:t>
              </a:r>
            </a:p>
          </p:txBody>
        </p:sp>
      </p:grpSp>
      <p:sp>
        <p:nvSpPr>
          <p:cNvPr id="11" name="コンテンツ プレースホルダー 2">
            <a:extLst>
              <a:ext uri="{FF2B5EF4-FFF2-40B4-BE49-F238E27FC236}">
                <a16:creationId xmlns:a16="http://schemas.microsoft.com/office/drawing/2014/main" id="{3106853B-9827-4AE9-12BF-6B4A5C321478}"/>
              </a:ext>
            </a:extLst>
          </p:cNvPr>
          <p:cNvSpPr txBox="1">
            <a:spLocks/>
          </p:cNvSpPr>
          <p:nvPr/>
        </p:nvSpPr>
        <p:spPr>
          <a:xfrm>
            <a:off x="741288" y="4800868"/>
            <a:ext cx="10487563" cy="1155153"/>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800" dirty="0">
                <a:cs typeface="Tahoma" panose="020B0604030504040204" pitchFamily="34" charset="0"/>
              </a:rPr>
              <a:t>基本的には</a:t>
            </a:r>
            <a:r>
              <a:rPr lang="en-US" altLang="ja-JP" sz="2800" dirty="0" err="1">
                <a:latin typeface="Tahoma" panose="020B0604030504040204" pitchFamily="34" charset="0"/>
                <a:ea typeface="Tahoma" panose="020B0604030504040204" pitchFamily="34" charset="0"/>
                <a:cs typeface="Tahoma" panose="020B0604030504040204" pitchFamily="34" charset="0"/>
              </a:rPr>
              <a:t>dbname,host,charset</a:t>
            </a:r>
            <a:r>
              <a:rPr lang="ja-JP" altLang="en-US" sz="2800" dirty="0">
                <a:cs typeface="Tahoma" panose="020B0604030504040204" pitchFamily="34" charset="0"/>
              </a:rPr>
              <a:t>の設定ができれば</a:t>
            </a:r>
            <a:r>
              <a:rPr lang="en-US" altLang="ja-JP" sz="2800" dirty="0">
                <a:cs typeface="Tahoma" panose="020B0604030504040204" pitchFamily="34" charset="0"/>
              </a:rPr>
              <a:t>OK</a:t>
            </a:r>
            <a:r>
              <a:rPr lang="ja-JP" altLang="en-US" sz="2800" dirty="0">
                <a:cs typeface="Tahoma" panose="020B0604030504040204" pitchFamily="34" charset="0"/>
              </a:rPr>
              <a:t>。</a:t>
            </a:r>
            <a:endParaRPr lang="en-US" altLang="ja-JP" sz="2800" dirty="0">
              <a:cs typeface="Tahoma" panose="020B0604030504040204" pitchFamily="34" charset="0"/>
            </a:endParaRPr>
          </a:p>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PDO</a:t>
            </a:r>
            <a:r>
              <a:rPr lang="ja-JP" altLang="en-US" sz="2800" dirty="0">
                <a:cs typeface="Tahoma" panose="020B0604030504040204" pitchFamily="34" charset="0"/>
              </a:rPr>
              <a:t>クラスのインスタンス化が正常に終われば</a:t>
            </a:r>
            <a:r>
              <a:rPr lang="en-US" altLang="ja-JP" sz="2800" dirty="0">
                <a:cs typeface="Tahoma" panose="020B0604030504040204" pitchFamily="34" charset="0"/>
              </a:rPr>
              <a:t>DB</a:t>
            </a:r>
            <a:r>
              <a:rPr lang="ja-JP" altLang="en-US" sz="2800" dirty="0">
                <a:cs typeface="Tahoma" panose="020B0604030504040204" pitchFamily="34" charset="0"/>
              </a:rPr>
              <a:t>との接続が成功。</a:t>
            </a:r>
            <a:endParaRPr lang="en-US" altLang="ja-JP" sz="2800" dirty="0">
              <a:cs typeface="Tahoma" panose="020B0604030504040204" pitchFamily="34" charset="0"/>
            </a:endParaRPr>
          </a:p>
        </p:txBody>
      </p:sp>
    </p:spTree>
    <p:extLst>
      <p:ext uri="{BB962C8B-B14F-4D97-AF65-F5344CB8AC3E}">
        <p14:creationId xmlns:p14="http://schemas.microsoft.com/office/powerpoint/2010/main" val="2202137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E039A-415C-8B3E-CE8A-6C49C04295DE}"/>
              </a:ext>
            </a:extLst>
          </p:cNvPr>
          <p:cNvSpPr>
            <a:spLocks noGrp="1"/>
          </p:cNvSpPr>
          <p:nvPr>
            <p:ph type="title"/>
          </p:nvPr>
        </p:nvSpPr>
        <p:spPr/>
        <p:txBody>
          <a:bodyPr/>
          <a:lstStyle/>
          <a:p>
            <a:r>
              <a:rPr kumimoji="1" lang="ja-JP" altLang="en-US" dirty="0"/>
              <a:t>例外処理</a:t>
            </a:r>
          </a:p>
        </p:txBody>
      </p:sp>
      <p:sp>
        <p:nvSpPr>
          <p:cNvPr id="3" name="コンテンツ プレースホルダー 2">
            <a:extLst>
              <a:ext uri="{FF2B5EF4-FFF2-40B4-BE49-F238E27FC236}">
                <a16:creationId xmlns:a16="http://schemas.microsoft.com/office/drawing/2014/main" id="{EB0DBFE9-FE3B-1F87-4D1B-8D34F2A885F3}"/>
              </a:ext>
            </a:extLst>
          </p:cNvPr>
          <p:cNvSpPr>
            <a:spLocks noGrp="1"/>
          </p:cNvSpPr>
          <p:nvPr>
            <p:ph idx="1"/>
          </p:nvPr>
        </p:nvSpPr>
        <p:spPr>
          <a:xfrm>
            <a:off x="944877" y="874915"/>
            <a:ext cx="10302245" cy="5855494"/>
          </a:xfrm>
        </p:spPr>
        <p:txBody>
          <a:bodyPr>
            <a:normAutofit/>
          </a:bodyPr>
          <a:lstStyle/>
          <a:p>
            <a:pPr marL="0" indent="0">
              <a:buNone/>
            </a:pPr>
            <a:r>
              <a:rPr kumimoji="1" lang="en-US" altLang="ja-JP" dirty="0"/>
              <a:t>PDO</a:t>
            </a:r>
            <a:r>
              <a:rPr kumimoji="1" lang="ja-JP" altLang="en-US" dirty="0"/>
              <a:t>クラスはインスタンス化に失敗したり、</a:t>
            </a:r>
            <a:r>
              <a:rPr kumimoji="1" lang="en-US" altLang="ja-JP" dirty="0"/>
              <a:t/>
            </a:r>
            <a:br>
              <a:rPr kumimoji="1" lang="en-US" altLang="ja-JP" dirty="0"/>
            </a:br>
            <a:r>
              <a:rPr kumimoji="1" lang="en-US" altLang="ja-JP" dirty="0"/>
              <a:t>DB</a:t>
            </a:r>
            <a:r>
              <a:rPr kumimoji="1" lang="ja-JP" altLang="en-US" dirty="0"/>
              <a:t>に接続できなかったりすると</a:t>
            </a:r>
            <a:r>
              <a:rPr kumimoji="1" lang="en-US" altLang="ja-JP" dirty="0" err="1">
                <a:solidFill>
                  <a:srgbClr val="FF0000"/>
                </a:solidFill>
              </a:rPr>
              <a:t>PDOException</a:t>
            </a:r>
            <a:r>
              <a:rPr kumimoji="1" lang="ja-JP" altLang="en-US" dirty="0">
                <a:solidFill>
                  <a:srgbClr val="FF0000"/>
                </a:solidFill>
              </a:rPr>
              <a:t>例外</a:t>
            </a:r>
            <a:r>
              <a:rPr kumimoji="1" lang="ja-JP" altLang="en-US" dirty="0"/>
              <a:t>を</a:t>
            </a:r>
            <a:r>
              <a:rPr kumimoji="1" lang="en-US" altLang="ja-JP" dirty="0"/>
              <a:t/>
            </a:r>
            <a:br>
              <a:rPr kumimoji="1" lang="en-US" altLang="ja-JP" dirty="0"/>
            </a:br>
            <a:r>
              <a:rPr lang="ja-JP" altLang="en-US" dirty="0"/>
              <a:t>発生させる。</a:t>
            </a:r>
            <a:endParaRPr lang="en-US" altLang="ja-JP" dirty="0"/>
          </a:p>
          <a:p>
            <a:pPr marL="0" indent="0">
              <a:buNone/>
            </a:pPr>
            <a:r>
              <a:rPr lang="ja-JP" altLang="en-US" dirty="0"/>
              <a:t>例外</a:t>
            </a:r>
            <a:r>
              <a:rPr lang="en-US" altLang="ja-JP" dirty="0"/>
              <a:t>	</a:t>
            </a:r>
            <a:r>
              <a:rPr lang="ja-JP" altLang="en-US" dirty="0"/>
              <a:t>➡</a:t>
            </a:r>
            <a:r>
              <a:rPr lang="en-US" altLang="ja-JP" dirty="0"/>
              <a:t>	</a:t>
            </a:r>
            <a:r>
              <a:rPr lang="ja-JP" altLang="en-US" dirty="0"/>
              <a:t>アプリの実行時に発生する</a:t>
            </a:r>
            <a:r>
              <a:rPr lang="en-US" altLang="ja-JP" dirty="0"/>
              <a:t/>
            </a:r>
            <a:br>
              <a:rPr lang="en-US" altLang="ja-JP" dirty="0"/>
            </a:br>
            <a:r>
              <a:rPr lang="en-US" altLang="ja-JP" dirty="0"/>
              <a:t>			</a:t>
            </a:r>
            <a:r>
              <a:rPr lang="ja-JP" altLang="en-US" dirty="0"/>
              <a:t>異常な状態・エラー</a:t>
            </a:r>
            <a:endParaRPr lang="en-US" altLang="ja-JP" dirty="0"/>
          </a:p>
          <a:p>
            <a:pPr marL="0" indent="0">
              <a:buNone/>
            </a:pPr>
            <a:endParaRPr lang="en-US" altLang="ja-JP" dirty="0"/>
          </a:p>
          <a:p>
            <a:pPr marL="0" indent="0">
              <a:buNone/>
            </a:pPr>
            <a:r>
              <a:rPr lang="ja-JP" altLang="en-US" dirty="0"/>
              <a:t>例外の発生はユーザに知らせるなど適切な処理を</a:t>
            </a:r>
            <a:r>
              <a:rPr lang="en-US" altLang="ja-JP" dirty="0"/>
              <a:t/>
            </a:r>
            <a:br>
              <a:rPr lang="en-US" altLang="ja-JP" dirty="0"/>
            </a:br>
            <a:r>
              <a:rPr lang="ja-JP" altLang="en-US" dirty="0"/>
              <a:t>行う必要がある</a:t>
            </a:r>
            <a:endParaRPr kumimoji="1" lang="en-US" altLang="ja-JP" dirty="0"/>
          </a:p>
        </p:txBody>
      </p:sp>
      <p:sp>
        <p:nvSpPr>
          <p:cNvPr id="4" name="スライド番号プレースホルダー 3">
            <a:extLst>
              <a:ext uri="{FF2B5EF4-FFF2-40B4-BE49-F238E27FC236}">
                <a16:creationId xmlns:a16="http://schemas.microsoft.com/office/drawing/2014/main" id="{0C7A10C5-8364-CC09-E67C-F170275EADA9}"/>
              </a:ext>
            </a:extLst>
          </p:cNvPr>
          <p:cNvSpPr>
            <a:spLocks noGrp="1"/>
          </p:cNvSpPr>
          <p:nvPr>
            <p:ph type="sldNum" sz="quarter" idx="12"/>
          </p:nvPr>
        </p:nvSpPr>
        <p:spPr/>
        <p:txBody>
          <a:bodyPr/>
          <a:lstStyle/>
          <a:p>
            <a:fld id="{5A94AD81-C81A-455B-A87B-15031EE15849}" type="slidenum">
              <a:rPr kumimoji="1" lang="ja-JP" altLang="en-US" smtClean="0"/>
              <a:t>256</a:t>
            </a:fld>
            <a:endParaRPr kumimoji="1" lang="ja-JP" altLang="en-US"/>
          </a:p>
        </p:txBody>
      </p:sp>
    </p:spTree>
    <p:extLst>
      <p:ext uri="{BB962C8B-B14F-4D97-AF65-F5344CB8AC3E}">
        <p14:creationId xmlns:p14="http://schemas.microsoft.com/office/powerpoint/2010/main" val="35650088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0104D4-570A-7908-9F3F-35D3C8512ABC}"/>
              </a:ext>
            </a:extLst>
          </p:cNvPr>
          <p:cNvSpPr>
            <a:spLocks noGrp="1"/>
          </p:cNvSpPr>
          <p:nvPr>
            <p:ph type="title"/>
          </p:nvPr>
        </p:nvSpPr>
        <p:spPr/>
        <p:txBody>
          <a:bodyPr/>
          <a:lstStyle/>
          <a:p>
            <a:r>
              <a:rPr kumimoji="1" lang="en-US" altLang="ja-JP" dirty="0"/>
              <a:t>try</a:t>
            </a:r>
            <a:r>
              <a:rPr kumimoji="1" lang="ja-JP" altLang="en-US" dirty="0"/>
              <a:t>文</a:t>
            </a:r>
          </a:p>
        </p:txBody>
      </p:sp>
      <p:sp>
        <p:nvSpPr>
          <p:cNvPr id="4" name="スライド番号プレースホルダー 3">
            <a:extLst>
              <a:ext uri="{FF2B5EF4-FFF2-40B4-BE49-F238E27FC236}">
                <a16:creationId xmlns:a16="http://schemas.microsoft.com/office/drawing/2014/main" id="{AB68FA75-98EF-1158-0D0B-686D20417E9B}"/>
              </a:ext>
            </a:extLst>
          </p:cNvPr>
          <p:cNvSpPr>
            <a:spLocks noGrp="1"/>
          </p:cNvSpPr>
          <p:nvPr>
            <p:ph type="sldNum" sz="quarter" idx="12"/>
          </p:nvPr>
        </p:nvSpPr>
        <p:spPr/>
        <p:txBody>
          <a:bodyPr/>
          <a:lstStyle/>
          <a:p>
            <a:fld id="{5A94AD81-C81A-455B-A87B-15031EE15849}" type="slidenum">
              <a:rPr kumimoji="1" lang="ja-JP" altLang="en-US" smtClean="0"/>
              <a:t>257</a:t>
            </a:fld>
            <a:endParaRPr kumimoji="1" lang="ja-JP" altLang="en-US"/>
          </a:p>
        </p:txBody>
      </p:sp>
      <p:grpSp>
        <p:nvGrpSpPr>
          <p:cNvPr id="11" name="グループ化 10">
            <a:extLst>
              <a:ext uri="{FF2B5EF4-FFF2-40B4-BE49-F238E27FC236}">
                <a16:creationId xmlns:a16="http://schemas.microsoft.com/office/drawing/2014/main" id="{C22E0B08-B702-B93A-C582-D302474F7ED4}"/>
              </a:ext>
            </a:extLst>
          </p:cNvPr>
          <p:cNvGrpSpPr/>
          <p:nvPr/>
        </p:nvGrpSpPr>
        <p:grpSpPr>
          <a:xfrm>
            <a:off x="1164266" y="1549827"/>
            <a:ext cx="9656134" cy="1955372"/>
            <a:chOff x="1060797" y="968085"/>
            <a:chExt cx="9656134" cy="1955372"/>
          </a:xfrm>
        </p:grpSpPr>
        <p:pic>
          <p:nvPicPr>
            <p:cNvPr id="5" name="図 4">
              <a:extLst>
                <a:ext uri="{FF2B5EF4-FFF2-40B4-BE49-F238E27FC236}">
                  <a16:creationId xmlns:a16="http://schemas.microsoft.com/office/drawing/2014/main" id="{C4C99FFE-283C-2AF7-46D2-F174826FC7F4}"/>
                </a:ext>
              </a:extLst>
            </p:cNvPr>
            <p:cNvPicPr>
              <a:picLocks noChangeAspect="1"/>
            </p:cNvPicPr>
            <p:nvPr/>
          </p:nvPicPr>
          <p:blipFill rotWithShape="1">
            <a:blip r:embed="rId2"/>
            <a:srcRect l="15897" t="50965" r="22574" b="32402"/>
            <a:stretch/>
          </p:blipFill>
          <p:spPr>
            <a:xfrm>
              <a:off x="1060797" y="968085"/>
              <a:ext cx="9656134" cy="1955372"/>
            </a:xfrm>
            <a:prstGeom prst="rect">
              <a:avLst/>
            </a:prstGeom>
          </p:spPr>
        </p:pic>
        <p:sp>
          <p:nvSpPr>
            <p:cNvPr id="9" name="正方形/長方形 8">
              <a:extLst>
                <a:ext uri="{FF2B5EF4-FFF2-40B4-BE49-F238E27FC236}">
                  <a16:creationId xmlns:a16="http://schemas.microsoft.com/office/drawing/2014/main" id="{490FB05B-DE78-3C6E-444C-183C9E5FE12F}"/>
                </a:ext>
              </a:extLst>
            </p:cNvPr>
            <p:cNvSpPr/>
            <p:nvPr/>
          </p:nvSpPr>
          <p:spPr>
            <a:xfrm>
              <a:off x="1447800" y="2471057"/>
              <a:ext cx="5747657" cy="452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a:extLst>
              <a:ext uri="{FF2B5EF4-FFF2-40B4-BE49-F238E27FC236}">
                <a16:creationId xmlns:a16="http://schemas.microsoft.com/office/drawing/2014/main" id="{F9CC04C9-1A4A-4362-D95D-B772C8B84E86}"/>
              </a:ext>
            </a:extLst>
          </p:cNvPr>
          <p:cNvSpPr txBox="1">
            <a:spLocks/>
          </p:cNvSpPr>
          <p:nvPr/>
        </p:nvSpPr>
        <p:spPr>
          <a:xfrm>
            <a:off x="971586" y="4114800"/>
            <a:ext cx="10681437" cy="8749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｛｝内には「</a:t>
            </a:r>
            <a:r>
              <a:rPr lang="ja-JP" altLang="en-US" dirty="0">
                <a:solidFill>
                  <a:srgbClr val="FF0000"/>
                </a:solidFill>
              </a:rPr>
              <a:t>例外が発生しそうな処理</a:t>
            </a:r>
            <a:r>
              <a:rPr lang="ja-JP" altLang="en-US" dirty="0"/>
              <a:t>」を記述する。</a:t>
            </a:r>
            <a:endParaRPr lang="en-US" altLang="ja-JP" dirty="0"/>
          </a:p>
        </p:txBody>
      </p:sp>
    </p:spTree>
    <p:extLst>
      <p:ext uri="{BB962C8B-B14F-4D97-AF65-F5344CB8AC3E}">
        <p14:creationId xmlns:p14="http://schemas.microsoft.com/office/powerpoint/2010/main" val="27456969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8EAE0-BA2C-28B3-1937-DCD59D48146C}"/>
              </a:ext>
            </a:extLst>
          </p:cNvPr>
          <p:cNvSpPr>
            <a:spLocks noGrp="1"/>
          </p:cNvSpPr>
          <p:nvPr>
            <p:ph type="title"/>
          </p:nvPr>
        </p:nvSpPr>
        <p:spPr/>
        <p:txBody>
          <a:bodyPr/>
          <a:lstStyle/>
          <a:p>
            <a:r>
              <a:rPr kumimoji="1" lang="en-US" altLang="ja-JP" dirty="0"/>
              <a:t>catch</a:t>
            </a:r>
            <a:r>
              <a:rPr kumimoji="1" lang="ja-JP" altLang="en-US" dirty="0"/>
              <a:t>文</a:t>
            </a:r>
          </a:p>
        </p:txBody>
      </p:sp>
      <p:sp>
        <p:nvSpPr>
          <p:cNvPr id="3" name="コンテンツ プレースホルダー 2">
            <a:extLst>
              <a:ext uri="{FF2B5EF4-FFF2-40B4-BE49-F238E27FC236}">
                <a16:creationId xmlns:a16="http://schemas.microsoft.com/office/drawing/2014/main" id="{12011F3F-2F0D-885D-F25F-900150C2B930}"/>
              </a:ext>
            </a:extLst>
          </p:cNvPr>
          <p:cNvSpPr>
            <a:spLocks noGrp="1"/>
          </p:cNvSpPr>
          <p:nvPr>
            <p:ph idx="1"/>
          </p:nvPr>
        </p:nvSpPr>
        <p:spPr>
          <a:xfrm>
            <a:off x="685801" y="3581399"/>
            <a:ext cx="11364686" cy="2950030"/>
          </a:xfrm>
        </p:spPr>
        <p:txBody>
          <a:bodyPr>
            <a:normAutofit/>
          </a:bodyPr>
          <a:lstStyle/>
          <a:p>
            <a:pPr marL="0" indent="0">
              <a:buNone/>
            </a:pPr>
            <a:r>
              <a:rPr lang="en-US" altLang="ja-JP" dirty="0"/>
              <a:t>catch(</a:t>
            </a:r>
            <a:r>
              <a:rPr kumimoji="1" lang="ja-JP" altLang="en-US" dirty="0"/>
              <a:t>発生の可能性がある例外　例外を受け取る変数</a:t>
            </a:r>
            <a:r>
              <a:rPr kumimoji="1" lang="en-US" altLang="ja-JP" dirty="0"/>
              <a:t>)</a:t>
            </a:r>
            <a:br>
              <a:rPr kumimoji="1" lang="en-US" altLang="ja-JP" dirty="0"/>
            </a:br>
            <a:r>
              <a:rPr kumimoji="1" lang="en-US" altLang="ja-JP" dirty="0"/>
              <a:t>{</a:t>
            </a:r>
          </a:p>
          <a:p>
            <a:pPr marL="0" indent="0">
              <a:buNone/>
            </a:pPr>
            <a:r>
              <a:rPr kumimoji="1" lang="en-US" altLang="ja-JP" dirty="0"/>
              <a:t>	</a:t>
            </a:r>
            <a:r>
              <a:rPr kumimoji="1" lang="ja-JP" altLang="en-US" dirty="0"/>
              <a:t>例外発生時の処理</a:t>
            </a:r>
            <a:endParaRPr kumimoji="1" lang="en-US" altLang="ja-JP" dirty="0"/>
          </a:p>
          <a:p>
            <a:pPr marL="0" indent="0">
              <a:buNone/>
            </a:pP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B40C05E5-272F-C298-35F0-37F90F7EE974}"/>
              </a:ext>
            </a:extLst>
          </p:cNvPr>
          <p:cNvSpPr>
            <a:spLocks noGrp="1"/>
          </p:cNvSpPr>
          <p:nvPr>
            <p:ph type="sldNum" sz="quarter" idx="12"/>
          </p:nvPr>
        </p:nvSpPr>
        <p:spPr/>
        <p:txBody>
          <a:bodyPr/>
          <a:lstStyle/>
          <a:p>
            <a:fld id="{5A94AD81-C81A-455B-A87B-15031EE15849}" type="slidenum">
              <a:rPr kumimoji="1" lang="ja-JP" altLang="en-US" smtClean="0"/>
              <a:t>258</a:t>
            </a:fld>
            <a:endParaRPr kumimoji="1" lang="ja-JP" altLang="en-US"/>
          </a:p>
        </p:txBody>
      </p:sp>
      <p:grpSp>
        <p:nvGrpSpPr>
          <p:cNvPr id="10" name="グループ化 9">
            <a:extLst>
              <a:ext uri="{FF2B5EF4-FFF2-40B4-BE49-F238E27FC236}">
                <a16:creationId xmlns:a16="http://schemas.microsoft.com/office/drawing/2014/main" id="{7CA771B8-8957-F9D1-AACE-81801D35C228}"/>
              </a:ext>
            </a:extLst>
          </p:cNvPr>
          <p:cNvGrpSpPr/>
          <p:nvPr/>
        </p:nvGrpSpPr>
        <p:grpSpPr>
          <a:xfrm>
            <a:off x="979714" y="867341"/>
            <a:ext cx="10721543" cy="2409260"/>
            <a:chOff x="979714" y="867341"/>
            <a:chExt cx="9150003" cy="2056116"/>
          </a:xfrm>
        </p:grpSpPr>
        <p:grpSp>
          <p:nvGrpSpPr>
            <p:cNvPr id="5" name="グループ化 4">
              <a:extLst>
                <a:ext uri="{FF2B5EF4-FFF2-40B4-BE49-F238E27FC236}">
                  <a16:creationId xmlns:a16="http://schemas.microsoft.com/office/drawing/2014/main" id="{52E69A74-E954-FF57-953A-AAC974566EC4}"/>
                </a:ext>
              </a:extLst>
            </p:cNvPr>
            <p:cNvGrpSpPr/>
            <p:nvPr/>
          </p:nvGrpSpPr>
          <p:grpSpPr>
            <a:xfrm>
              <a:off x="1447800" y="867341"/>
              <a:ext cx="8681917" cy="2056116"/>
              <a:chOff x="1447800" y="867341"/>
              <a:chExt cx="8681917" cy="2056116"/>
            </a:xfrm>
          </p:grpSpPr>
          <p:pic>
            <p:nvPicPr>
              <p:cNvPr id="6" name="図 5">
                <a:extLst>
                  <a:ext uri="{FF2B5EF4-FFF2-40B4-BE49-F238E27FC236}">
                    <a16:creationId xmlns:a16="http://schemas.microsoft.com/office/drawing/2014/main" id="{AC597613-2E80-4FAF-25D9-19B86D3C0123}"/>
                  </a:ext>
                </a:extLst>
              </p:cNvPr>
              <p:cNvPicPr>
                <a:picLocks noChangeAspect="1"/>
              </p:cNvPicPr>
              <p:nvPr/>
            </p:nvPicPr>
            <p:blipFill rotWithShape="1">
              <a:blip r:embed="rId2"/>
              <a:srcRect l="16355" t="63744" r="28324" b="22730"/>
              <a:stretch/>
            </p:blipFill>
            <p:spPr>
              <a:xfrm>
                <a:off x="1447800" y="867341"/>
                <a:ext cx="8681917" cy="1590058"/>
              </a:xfrm>
              <a:prstGeom prst="rect">
                <a:avLst/>
              </a:prstGeom>
            </p:spPr>
          </p:pic>
          <p:sp>
            <p:nvSpPr>
              <p:cNvPr id="7" name="正方形/長方形 6">
                <a:extLst>
                  <a:ext uri="{FF2B5EF4-FFF2-40B4-BE49-F238E27FC236}">
                    <a16:creationId xmlns:a16="http://schemas.microsoft.com/office/drawing/2014/main" id="{9E0ADEDC-C6FD-4D45-4C63-C21919F91A89}"/>
                  </a:ext>
                </a:extLst>
              </p:cNvPr>
              <p:cNvSpPr/>
              <p:nvPr/>
            </p:nvSpPr>
            <p:spPr>
              <a:xfrm>
                <a:off x="1447800" y="2471057"/>
                <a:ext cx="5747657" cy="452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C2C65A7C-8CA1-1348-4AE6-2A3696E6D9F5}"/>
                </a:ext>
              </a:extLst>
            </p:cNvPr>
            <p:cNvSpPr/>
            <p:nvPr/>
          </p:nvSpPr>
          <p:spPr>
            <a:xfrm>
              <a:off x="1774371" y="1998915"/>
              <a:ext cx="5747657" cy="452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6FD964B-E67F-D22F-5ADD-99F3313E1523}"/>
                </a:ext>
              </a:extLst>
            </p:cNvPr>
            <p:cNvSpPr/>
            <p:nvPr/>
          </p:nvSpPr>
          <p:spPr>
            <a:xfrm>
              <a:off x="979714" y="888573"/>
              <a:ext cx="936172" cy="452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760971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8EAE0-BA2C-28B3-1937-DCD59D48146C}"/>
              </a:ext>
            </a:extLst>
          </p:cNvPr>
          <p:cNvSpPr>
            <a:spLocks noGrp="1"/>
          </p:cNvSpPr>
          <p:nvPr>
            <p:ph type="title"/>
          </p:nvPr>
        </p:nvSpPr>
        <p:spPr/>
        <p:txBody>
          <a:bodyPr/>
          <a:lstStyle/>
          <a:p>
            <a:r>
              <a:rPr kumimoji="1" lang="en-US" altLang="ja-JP" dirty="0"/>
              <a:t>finally</a:t>
            </a:r>
            <a:r>
              <a:rPr kumimoji="1" lang="ja-JP" altLang="en-US" dirty="0"/>
              <a:t>文</a:t>
            </a:r>
          </a:p>
        </p:txBody>
      </p:sp>
      <p:sp>
        <p:nvSpPr>
          <p:cNvPr id="3" name="コンテンツ プレースホルダー 2">
            <a:extLst>
              <a:ext uri="{FF2B5EF4-FFF2-40B4-BE49-F238E27FC236}">
                <a16:creationId xmlns:a16="http://schemas.microsoft.com/office/drawing/2014/main" id="{12011F3F-2F0D-885D-F25F-900150C2B930}"/>
              </a:ext>
            </a:extLst>
          </p:cNvPr>
          <p:cNvSpPr>
            <a:spLocks noGrp="1"/>
          </p:cNvSpPr>
          <p:nvPr>
            <p:ph idx="1"/>
          </p:nvPr>
        </p:nvSpPr>
        <p:spPr>
          <a:xfrm>
            <a:off x="685801" y="3843033"/>
            <a:ext cx="11364686" cy="1348318"/>
          </a:xfrm>
        </p:spPr>
        <p:txBody>
          <a:bodyPr>
            <a:normAutofit/>
          </a:bodyPr>
          <a:lstStyle/>
          <a:p>
            <a:pPr marL="0" indent="0">
              <a:buNone/>
            </a:pPr>
            <a:r>
              <a:rPr kumimoji="1" lang="en-US" altLang="ja-JP" dirty="0"/>
              <a:t>finally</a:t>
            </a:r>
            <a:r>
              <a:rPr kumimoji="1" lang="ja-JP" altLang="en-US" dirty="0"/>
              <a:t>には例外が発生してもしなくても「</a:t>
            </a:r>
            <a:r>
              <a:rPr kumimoji="1" lang="ja-JP" altLang="en-US" dirty="0">
                <a:solidFill>
                  <a:srgbClr val="FF0000"/>
                </a:solidFill>
              </a:rPr>
              <a:t>必ず実行する</a:t>
            </a:r>
            <a:r>
              <a:rPr kumimoji="1" lang="ja-JP" altLang="en-US" dirty="0"/>
              <a:t>」</a:t>
            </a:r>
            <a:r>
              <a:rPr kumimoji="1" lang="en-US" altLang="ja-JP" dirty="0"/>
              <a:t/>
            </a:r>
            <a:br>
              <a:rPr kumimoji="1" lang="en-US" altLang="ja-JP" dirty="0"/>
            </a:br>
            <a:r>
              <a:rPr kumimoji="1" lang="ja-JP" altLang="en-US" dirty="0"/>
              <a:t>処理を記述する</a:t>
            </a:r>
          </a:p>
        </p:txBody>
      </p:sp>
      <p:sp>
        <p:nvSpPr>
          <p:cNvPr id="4" name="スライド番号プレースホルダー 3">
            <a:extLst>
              <a:ext uri="{FF2B5EF4-FFF2-40B4-BE49-F238E27FC236}">
                <a16:creationId xmlns:a16="http://schemas.microsoft.com/office/drawing/2014/main" id="{B40C05E5-272F-C298-35F0-37F90F7EE974}"/>
              </a:ext>
            </a:extLst>
          </p:cNvPr>
          <p:cNvSpPr>
            <a:spLocks noGrp="1"/>
          </p:cNvSpPr>
          <p:nvPr>
            <p:ph type="sldNum" sz="quarter" idx="12"/>
          </p:nvPr>
        </p:nvSpPr>
        <p:spPr/>
        <p:txBody>
          <a:bodyPr/>
          <a:lstStyle/>
          <a:p>
            <a:fld id="{5A94AD81-C81A-455B-A87B-15031EE15849}" type="slidenum">
              <a:rPr kumimoji="1" lang="ja-JP" altLang="en-US" smtClean="0"/>
              <a:t>259</a:t>
            </a:fld>
            <a:endParaRPr kumimoji="1" lang="ja-JP" altLang="en-US"/>
          </a:p>
        </p:txBody>
      </p:sp>
      <p:grpSp>
        <p:nvGrpSpPr>
          <p:cNvPr id="11" name="グループ化 10">
            <a:extLst>
              <a:ext uri="{FF2B5EF4-FFF2-40B4-BE49-F238E27FC236}">
                <a16:creationId xmlns:a16="http://schemas.microsoft.com/office/drawing/2014/main" id="{6F8605D4-A3C7-66AA-D00F-2B9D2D8F456A}"/>
              </a:ext>
            </a:extLst>
          </p:cNvPr>
          <p:cNvGrpSpPr/>
          <p:nvPr/>
        </p:nvGrpSpPr>
        <p:grpSpPr>
          <a:xfrm>
            <a:off x="2675814" y="1129342"/>
            <a:ext cx="7166944" cy="2452057"/>
            <a:chOff x="3142600" y="874914"/>
            <a:chExt cx="7166944" cy="2452057"/>
          </a:xfrm>
        </p:grpSpPr>
        <p:grpSp>
          <p:nvGrpSpPr>
            <p:cNvPr id="5" name="グループ化 4">
              <a:extLst>
                <a:ext uri="{FF2B5EF4-FFF2-40B4-BE49-F238E27FC236}">
                  <a16:creationId xmlns:a16="http://schemas.microsoft.com/office/drawing/2014/main" id="{52E69A74-E954-FF57-953A-AAC974566EC4}"/>
                </a:ext>
              </a:extLst>
            </p:cNvPr>
            <p:cNvGrpSpPr/>
            <p:nvPr/>
          </p:nvGrpSpPr>
          <p:grpSpPr>
            <a:xfrm>
              <a:off x="3142600" y="897385"/>
              <a:ext cx="7166944" cy="2429586"/>
              <a:chOff x="1079028" y="849994"/>
              <a:chExt cx="6116429" cy="2073463"/>
            </a:xfrm>
          </p:grpSpPr>
          <p:pic>
            <p:nvPicPr>
              <p:cNvPr id="6" name="図 5">
                <a:extLst>
                  <a:ext uri="{FF2B5EF4-FFF2-40B4-BE49-F238E27FC236}">
                    <a16:creationId xmlns:a16="http://schemas.microsoft.com/office/drawing/2014/main" id="{AC597613-2E80-4FAF-25D9-19B86D3C0123}"/>
                  </a:ext>
                </a:extLst>
              </p:cNvPr>
              <p:cNvPicPr>
                <a:picLocks noChangeAspect="1"/>
              </p:cNvPicPr>
              <p:nvPr/>
            </p:nvPicPr>
            <p:blipFill rotWithShape="1">
              <a:blip r:embed="rId2"/>
              <a:srcRect l="12851" t="72622" r="64222" b="13852"/>
              <a:stretch/>
            </p:blipFill>
            <p:spPr>
              <a:xfrm>
                <a:off x="1079028" y="849994"/>
                <a:ext cx="3598150" cy="1590058"/>
              </a:xfrm>
              <a:prstGeom prst="rect">
                <a:avLst/>
              </a:prstGeom>
            </p:spPr>
          </p:pic>
          <p:sp>
            <p:nvSpPr>
              <p:cNvPr id="7" name="正方形/長方形 6">
                <a:extLst>
                  <a:ext uri="{FF2B5EF4-FFF2-40B4-BE49-F238E27FC236}">
                    <a16:creationId xmlns:a16="http://schemas.microsoft.com/office/drawing/2014/main" id="{9E0ADEDC-C6FD-4D45-4C63-C21919F91A89}"/>
                  </a:ext>
                </a:extLst>
              </p:cNvPr>
              <p:cNvSpPr/>
              <p:nvPr/>
            </p:nvSpPr>
            <p:spPr>
              <a:xfrm>
                <a:off x="1447800" y="2471057"/>
                <a:ext cx="5747657" cy="452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正方形/長方形 8">
              <a:extLst>
                <a:ext uri="{FF2B5EF4-FFF2-40B4-BE49-F238E27FC236}">
                  <a16:creationId xmlns:a16="http://schemas.microsoft.com/office/drawing/2014/main" id="{A6FD964B-E67F-D22F-5ADD-99F3313E1523}"/>
                </a:ext>
              </a:extLst>
            </p:cNvPr>
            <p:cNvSpPr/>
            <p:nvPr/>
          </p:nvSpPr>
          <p:spPr>
            <a:xfrm>
              <a:off x="3142600" y="874914"/>
              <a:ext cx="1096962" cy="7406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1205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a:t>環境構築</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a:t>
            </a:fld>
            <a:endParaRPr kumimoji="1" lang="ja-JP" altLang="en-US" dirty="0"/>
          </a:p>
        </p:txBody>
      </p:sp>
    </p:spTree>
    <p:extLst>
      <p:ext uri="{BB962C8B-B14F-4D97-AF65-F5344CB8AC3E}">
        <p14:creationId xmlns:p14="http://schemas.microsoft.com/office/powerpoint/2010/main" val="363784814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76EF6-2CD5-3C90-C56E-788D2F0B577A}"/>
              </a:ext>
            </a:extLst>
          </p:cNvPr>
          <p:cNvSpPr>
            <a:spLocks noGrp="1"/>
          </p:cNvSpPr>
          <p:nvPr>
            <p:ph type="title"/>
          </p:nvPr>
        </p:nvSpPr>
        <p:spPr/>
        <p:txBody>
          <a:bodyPr/>
          <a:lstStyle/>
          <a:p>
            <a:r>
              <a:rPr lang="ja-JP" altLang="en-US" dirty="0"/>
              <a:t>接続関数の外部スクリプト化</a:t>
            </a:r>
            <a:endParaRPr kumimoji="1" lang="ja-JP" altLang="en-US" dirty="0"/>
          </a:p>
        </p:txBody>
      </p:sp>
      <p:sp>
        <p:nvSpPr>
          <p:cNvPr id="3" name="コンテンツ プレースホルダー 2">
            <a:extLst>
              <a:ext uri="{FF2B5EF4-FFF2-40B4-BE49-F238E27FC236}">
                <a16:creationId xmlns:a16="http://schemas.microsoft.com/office/drawing/2014/main" id="{1F8262D9-DF41-03B0-5DD8-460FC071E492}"/>
              </a:ext>
            </a:extLst>
          </p:cNvPr>
          <p:cNvSpPr>
            <a:spLocks noGrp="1"/>
          </p:cNvSpPr>
          <p:nvPr>
            <p:ph idx="1"/>
          </p:nvPr>
        </p:nvSpPr>
        <p:spPr>
          <a:xfrm>
            <a:off x="525181" y="4792436"/>
            <a:ext cx="11168743" cy="715735"/>
          </a:xfrm>
        </p:spPr>
        <p:txBody>
          <a:bodyPr/>
          <a:lstStyle/>
          <a:p>
            <a:pPr marL="0" indent="0">
              <a:buNone/>
            </a:pPr>
            <a:r>
              <a:rPr lang="en-US" altLang="ja-JP" dirty="0"/>
              <a:t>DB</a:t>
            </a:r>
            <a:r>
              <a:rPr lang="ja-JP" altLang="en-US" dirty="0"/>
              <a:t>接続部分を関数化した</a:t>
            </a:r>
            <a:r>
              <a:rPr lang="en-US" altLang="ja-JP" dirty="0" err="1"/>
              <a:t>dbcon.php</a:t>
            </a:r>
            <a:r>
              <a:rPr lang="ja-JP" altLang="en-US" dirty="0"/>
              <a:t>を作成しましょう。</a:t>
            </a:r>
            <a:endParaRPr kumimoji="1" lang="ja-JP" altLang="en-US" dirty="0"/>
          </a:p>
        </p:txBody>
      </p:sp>
      <p:sp>
        <p:nvSpPr>
          <p:cNvPr id="4" name="スライド番号プレースホルダー 3">
            <a:extLst>
              <a:ext uri="{FF2B5EF4-FFF2-40B4-BE49-F238E27FC236}">
                <a16:creationId xmlns:a16="http://schemas.microsoft.com/office/drawing/2014/main" id="{EDAB4F37-6F63-9644-5958-7724CEFFBE52}"/>
              </a:ext>
            </a:extLst>
          </p:cNvPr>
          <p:cNvSpPr>
            <a:spLocks noGrp="1"/>
          </p:cNvSpPr>
          <p:nvPr>
            <p:ph type="sldNum" sz="quarter" idx="12"/>
          </p:nvPr>
        </p:nvSpPr>
        <p:spPr/>
        <p:txBody>
          <a:bodyPr/>
          <a:lstStyle/>
          <a:p>
            <a:fld id="{5A94AD81-C81A-455B-A87B-15031EE15849}" type="slidenum">
              <a:rPr kumimoji="1" lang="ja-JP" altLang="en-US" smtClean="0"/>
              <a:t>260</a:t>
            </a:fld>
            <a:endParaRPr kumimoji="1" lang="ja-JP" altLang="en-US"/>
          </a:p>
        </p:txBody>
      </p:sp>
      <p:pic>
        <p:nvPicPr>
          <p:cNvPr id="6" name="図 5">
            <a:extLst>
              <a:ext uri="{FF2B5EF4-FFF2-40B4-BE49-F238E27FC236}">
                <a16:creationId xmlns:a16="http://schemas.microsoft.com/office/drawing/2014/main" id="{A8B74B59-494E-DFA3-0FD9-40CE0FCA326C}"/>
              </a:ext>
            </a:extLst>
          </p:cNvPr>
          <p:cNvPicPr>
            <a:picLocks noChangeAspect="1"/>
          </p:cNvPicPr>
          <p:nvPr/>
        </p:nvPicPr>
        <p:blipFill>
          <a:blip r:embed="rId2"/>
          <a:stretch>
            <a:fillRect/>
          </a:stretch>
        </p:blipFill>
        <p:spPr>
          <a:xfrm>
            <a:off x="-1" y="898625"/>
            <a:ext cx="11693925" cy="3553632"/>
          </a:xfrm>
          <a:prstGeom prst="rect">
            <a:avLst/>
          </a:prstGeom>
        </p:spPr>
      </p:pic>
    </p:spTree>
    <p:extLst>
      <p:ext uri="{BB962C8B-B14F-4D97-AF65-F5344CB8AC3E}">
        <p14:creationId xmlns:p14="http://schemas.microsoft.com/office/powerpoint/2010/main" val="39948070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15137-9E25-3DA3-6C5A-2F7F58A8EC54}"/>
              </a:ext>
            </a:extLst>
          </p:cNvPr>
          <p:cNvSpPr>
            <a:spLocks noGrp="1"/>
          </p:cNvSpPr>
          <p:nvPr>
            <p:ph type="title"/>
          </p:nvPr>
        </p:nvSpPr>
        <p:spPr/>
        <p:txBody>
          <a:bodyPr/>
          <a:lstStyle/>
          <a:p>
            <a:r>
              <a:rPr lang="ja-JP" altLang="en-US" dirty="0"/>
              <a:t>やってみよう</a:t>
            </a:r>
            <a:endParaRPr kumimoji="1" lang="ja-JP" altLang="en-US" dirty="0"/>
          </a:p>
        </p:txBody>
      </p:sp>
      <p:sp>
        <p:nvSpPr>
          <p:cNvPr id="3" name="コンテンツ プレースホルダー 2">
            <a:extLst>
              <a:ext uri="{FF2B5EF4-FFF2-40B4-BE49-F238E27FC236}">
                <a16:creationId xmlns:a16="http://schemas.microsoft.com/office/drawing/2014/main" id="{8E7408F6-EB1F-4231-41C5-129C87D13C17}"/>
              </a:ext>
            </a:extLst>
          </p:cNvPr>
          <p:cNvSpPr>
            <a:spLocks noGrp="1"/>
          </p:cNvSpPr>
          <p:nvPr>
            <p:ph idx="1"/>
          </p:nvPr>
        </p:nvSpPr>
        <p:spPr>
          <a:xfrm>
            <a:off x="805543" y="1197428"/>
            <a:ext cx="10580914" cy="874914"/>
          </a:xfrm>
        </p:spPr>
        <p:txBody>
          <a:bodyPr/>
          <a:lstStyle/>
          <a:p>
            <a:pPr marL="0" indent="0">
              <a:buNone/>
            </a:pPr>
            <a:r>
              <a:rPr lang="ja-JP" altLang="en-US" dirty="0"/>
              <a:t>以下のカラムを持つテーブル</a:t>
            </a:r>
            <a:r>
              <a:rPr lang="en-US" altLang="ja-JP" dirty="0"/>
              <a:t>【book】</a:t>
            </a:r>
            <a:r>
              <a:rPr lang="ja-JP" altLang="en-US" dirty="0"/>
              <a:t>を作成しましょう</a:t>
            </a:r>
            <a:endParaRPr lang="en-US" altLang="ja-JP" dirty="0"/>
          </a:p>
        </p:txBody>
      </p:sp>
      <p:sp>
        <p:nvSpPr>
          <p:cNvPr id="4" name="スライド番号プレースホルダー 3">
            <a:extLst>
              <a:ext uri="{FF2B5EF4-FFF2-40B4-BE49-F238E27FC236}">
                <a16:creationId xmlns:a16="http://schemas.microsoft.com/office/drawing/2014/main" id="{9AB80D68-CCCC-7702-A69F-2E803A95057C}"/>
              </a:ext>
            </a:extLst>
          </p:cNvPr>
          <p:cNvSpPr>
            <a:spLocks noGrp="1"/>
          </p:cNvSpPr>
          <p:nvPr>
            <p:ph type="sldNum" sz="quarter" idx="12"/>
          </p:nvPr>
        </p:nvSpPr>
        <p:spPr/>
        <p:txBody>
          <a:bodyPr/>
          <a:lstStyle/>
          <a:p>
            <a:fld id="{5A94AD81-C81A-455B-A87B-15031EE15849}" type="slidenum">
              <a:rPr kumimoji="1" lang="ja-JP" altLang="en-US" smtClean="0"/>
              <a:t>261</a:t>
            </a:fld>
            <a:endParaRPr kumimoji="1" lang="ja-JP" altLang="en-US"/>
          </a:p>
        </p:txBody>
      </p:sp>
      <p:graphicFrame>
        <p:nvGraphicFramePr>
          <p:cNvPr id="5" name="コンテンツ プレースホルダー 4">
            <a:extLst>
              <a:ext uri="{FF2B5EF4-FFF2-40B4-BE49-F238E27FC236}">
                <a16:creationId xmlns:a16="http://schemas.microsoft.com/office/drawing/2014/main" id="{AB700C60-F503-D409-B1EF-B8CB239E6566}"/>
              </a:ext>
            </a:extLst>
          </p:cNvPr>
          <p:cNvGraphicFramePr>
            <a:graphicFrameLocks/>
          </p:cNvGraphicFramePr>
          <p:nvPr>
            <p:extLst>
              <p:ext uri="{D42A27DB-BD31-4B8C-83A1-F6EECF244321}">
                <p14:modId xmlns:p14="http://schemas.microsoft.com/office/powerpoint/2010/main" val="2494978942"/>
              </p:ext>
            </p:extLst>
          </p:nvPr>
        </p:nvGraphicFramePr>
        <p:xfrm>
          <a:off x="1760535" y="2394855"/>
          <a:ext cx="8845098" cy="2225040"/>
        </p:xfrm>
        <a:graphic>
          <a:graphicData uri="http://schemas.openxmlformats.org/drawingml/2006/table">
            <a:tbl>
              <a:tblPr firstRow="1" bandRow="1">
                <a:tableStyleId>{5C22544A-7EE6-4342-B048-85BDC9FD1C3A}</a:tableStyleId>
              </a:tblPr>
              <a:tblGrid>
                <a:gridCol w="2948366">
                  <a:extLst>
                    <a:ext uri="{9D8B030D-6E8A-4147-A177-3AD203B41FA5}">
                      <a16:colId xmlns:a16="http://schemas.microsoft.com/office/drawing/2014/main" val="3569559426"/>
                    </a:ext>
                  </a:extLst>
                </a:gridCol>
                <a:gridCol w="2948366">
                  <a:extLst>
                    <a:ext uri="{9D8B030D-6E8A-4147-A177-3AD203B41FA5}">
                      <a16:colId xmlns:a16="http://schemas.microsoft.com/office/drawing/2014/main" val="1822066956"/>
                    </a:ext>
                  </a:extLst>
                </a:gridCol>
                <a:gridCol w="2948366">
                  <a:extLst>
                    <a:ext uri="{9D8B030D-6E8A-4147-A177-3AD203B41FA5}">
                      <a16:colId xmlns:a16="http://schemas.microsoft.com/office/drawing/2014/main" val="2987697057"/>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カラム名</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データ型</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概要</a:t>
                      </a:r>
                    </a:p>
                  </a:txBody>
                  <a:tcPr anchor="ctr"/>
                </a:tc>
                <a:extLst>
                  <a:ext uri="{0D108BD9-81ED-4DB2-BD59-A6C34878D82A}">
                    <a16:rowId xmlns:a16="http://schemas.microsoft.com/office/drawing/2014/main" val="3413232139"/>
                  </a:ext>
                </a:extLst>
              </a:tr>
              <a:tr h="370840">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isbn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VARCHAR(17)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ISBN(</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主キー</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079846493"/>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title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VARCHAR(100)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書名</a:t>
                      </a:r>
                    </a:p>
                  </a:txBody>
                  <a:tcPr/>
                </a:tc>
                <a:extLst>
                  <a:ext uri="{0D108BD9-81ED-4DB2-BD59-A6C34878D82A}">
                    <a16:rowId xmlns:a16="http://schemas.microsoft.com/office/drawing/2014/main" val="2922371533"/>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price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価格</a:t>
                      </a:r>
                    </a:p>
                  </a:txBody>
                  <a:tcPr/>
                </a:tc>
                <a:extLst>
                  <a:ext uri="{0D108BD9-81ED-4DB2-BD59-A6C34878D82A}">
                    <a16:rowId xmlns:a16="http://schemas.microsoft.com/office/drawing/2014/main" val="3911303904"/>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publish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VARCHAR(20)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出版社</a:t>
                      </a:r>
                    </a:p>
                  </a:txBody>
                  <a:tcPr/>
                </a:tc>
                <a:extLst>
                  <a:ext uri="{0D108BD9-81ED-4DB2-BD59-A6C34878D82A}">
                    <a16:rowId xmlns:a16="http://schemas.microsoft.com/office/drawing/2014/main" val="157914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published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刊行日</a:t>
                      </a:r>
                    </a:p>
                  </a:txBody>
                  <a:tcPr/>
                </a:tc>
                <a:extLst>
                  <a:ext uri="{0D108BD9-81ED-4DB2-BD59-A6C34878D82A}">
                    <a16:rowId xmlns:a16="http://schemas.microsoft.com/office/drawing/2014/main" val="616964984"/>
                  </a:ext>
                </a:extLst>
              </a:tr>
            </a:tbl>
          </a:graphicData>
        </a:graphic>
      </p:graphicFrame>
    </p:spTree>
    <p:extLst>
      <p:ext uri="{BB962C8B-B14F-4D97-AF65-F5344CB8AC3E}">
        <p14:creationId xmlns:p14="http://schemas.microsoft.com/office/powerpoint/2010/main" val="1690893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CDD527-BCF8-E75C-A328-43ADABCE7F5A}"/>
              </a:ext>
            </a:extLst>
          </p:cNvPr>
          <p:cNvSpPr>
            <a:spLocks noGrp="1"/>
          </p:cNvSpPr>
          <p:nvPr>
            <p:ph type="title"/>
          </p:nvPr>
        </p:nvSpPr>
        <p:spPr/>
        <p:txBody>
          <a:bodyPr/>
          <a:lstStyle/>
          <a:p>
            <a:r>
              <a:rPr kumimoji="1" lang="ja-JP" altLang="en-US" dirty="0"/>
              <a:t>やってみよう：</a:t>
            </a:r>
            <a:r>
              <a:rPr kumimoji="1" lang="en-US" altLang="ja-JP" dirty="0"/>
              <a:t>INSERT</a:t>
            </a:r>
            <a:endParaRPr kumimoji="1" lang="ja-JP" altLang="en-US" dirty="0"/>
          </a:p>
        </p:txBody>
      </p:sp>
      <p:sp>
        <p:nvSpPr>
          <p:cNvPr id="4" name="スライド番号プレースホルダー 3">
            <a:extLst>
              <a:ext uri="{FF2B5EF4-FFF2-40B4-BE49-F238E27FC236}">
                <a16:creationId xmlns:a16="http://schemas.microsoft.com/office/drawing/2014/main" id="{2A42F2C3-D6CA-3BD0-890D-F3DCA31CAF37}"/>
              </a:ext>
            </a:extLst>
          </p:cNvPr>
          <p:cNvSpPr>
            <a:spLocks noGrp="1"/>
          </p:cNvSpPr>
          <p:nvPr>
            <p:ph type="sldNum" sz="quarter" idx="12"/>
          </p:nvPr>
        </p:nvSpPr>
        <p:spPr/>
        <p:txBody>
          <a:bodyPr/>
          <a:lstStyle/>
          <a:p>
            <a:fld id="{5A94AD81-C81A-455B-A87B-15031EE15849}" type="slidenum">
              <a:rPr kumimoji="1" lang="ja-JP" altLang="en-US" smtClean="0"/>
              <a:t>262</a:t>
            </a:fld>
            <a:endParaRPr kumimoji="1" lang="ja-JP" altLang="en-US"/>
          </a:p>
        </p:txBody>
      </p:sp>
      <p:pic>
        <p:nvPicPr>
          <p:cNvPr id="5" name="図 4">
            <a:extLst>
              <a:ext uri="{FF2B5EF4-FFF2-40B4-BE49-F238E27FC236}">
                <a16:creationId xmlns:a16="http://schemas.microsoft.com/office/drawing/2014/main" id="{A33FEC5D-A6C1-1218-2D56-C00175770A20}"/>
              </a:ext>
            </a:extLst>
          </p:cNvPr>
          <p:cNvPicPr>
            <a:picLocks noChangeAspect="1"/>
          </p:cNvPicPr>
          <p:nvPr/>
        </p:nvPicPr>
        <p:blipFill>
          <a:blip r:embed="rId2"/>
          <a:stretch>
            <a:fillRect/>
          </a:stretch>
        </p:blipFill>
        <p:spPr>
          <a:xfrm>
            <a:off x="0" y="874914"/>
            <a:ext cx="9961202" cy="5297286"/>
          </a:xfrm>
          <a:prstGeom prst="rect">
            <a:avLst/>
          </a:prstGeom>
        </p:spPr>
      </p:pic>
      <p:sp>
        <p:nvSpPr>
          <p:cNvPr id="7" name="コンテンツ プレースホルダー 2">
            <a:extLst>
              <a:ext uri="{FF2B5EF4-FFF2-40B4-BE49-F238E27FC236}">
                <a16:creationId xmlns:a16="http://schemas.microsoft.com/office/drawing/2014/main" id="{9DA60E09-E334-1916-1405-D4CA22A127C2}"/>
              </a:ext>
            </a:extLst>
          </p:cNvPr>
          <p:cNvSpPr>
            <a:spLocks noGrp="1"/>
          </p:cNvSpPr>
          <p:nvPr>
            <p:ph idx="1"/>
          </p:nvPr>
        </p:nvSpPr>
        <p:spPr>
          <a:xfrm>
            <a:off x="5929429" y="1120938"/>
            <a:ext cx="6262571" cy="1499170"/>
          </a:xfrm>
        </p:spPr>
        <p:txBody>
          <a:bodyPr>
            <a:normAutofit/>
          </a:bodyPr>
          <a:lstStyle/>
          <a:p>
            <a:pPr marL="0" indent="0">
              <a:buNone/>
            </a:pPr>
            <a:r>
              <a:rPr kumimoji="1" lang="en-US" altLang="ja-JP" dirty="0"/>
              <a:t>19_insert_form.html</a:t>
            </a:r>
            <a:r>
              <a:rPr kumimoji="1" lang="ja-JP" altLang="en-US" dirty="0"/>
              <a:t>を作成し</a:t>
            </a:r>
            <a:r>
              <a:rPr kumimoji="1" lang="en-US" altLang="ja-JP" dirty="0"/>
              <a:t/>
            </a:r>
            <a:br>
              <a:rPr kumimoji="1" lang="en-US" altLang="ja-JP" dirty="0"/>
            </a:br>
            <a:r>
              <a:rPr kumimoji="1" lang="ja-JP" altLang="en-US" dirty="0"/>
              <a:t>コードを入力しましょう</a:t>
            </a:r>
          </a:p>
        </p:txBody>
      </p:sp>
    </p:spTree>
    <p:extLst>
      <p:ext uri="{BB962C8B-B14F-4D97-AF65-F5344CB8AC3E}">
        <p14:creationId xmlns:p14="http://schemas.microsoft.com/office/powerpoint/2010/main" val="33688138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CDD527-BCF8-E75C-A328-43ADABCE7F5A}"/>
              </a:ext>
            </a:extLst>
          </p:cNvPr>
          <p:cNvSpPr>
            <a:spLocks noGrp="1"/>
          </p:cNvSpPr>
          <p:nvPr>
            <p:ph type="title"/>
          </p:nvPr>
        </p:nvSpPr>
        <p:spPr/>
        <p:txBody>
          <a:bodyPr/>
          <a:lstStyle/>
          <a:p>
            <a:r>
              <a:rPr kumimoji="1" lang="ja-JP" altLang="en-US" dirty="0"/>
              <a:t>やってみよう：</a:t>
            </a:r>
            <a:r>
              <a:rPr kumimoji="1" lang="en-US" altLang="ja-JP" dirty="0"/>
              <a:t>INSERT</a:t>
            </a:r>
            <a:endParaRPr kumimoji="1" lang="ja-JP" altLang="en-US" dirty="0"/>
          </a:p>
        </p:txBody>
      </p:sp>
      <p:sp>
        <p:nvSpPr>
          <p:cNvPr id="4" name="スライド番号プレースホルダー 3">
            <a:extLst>
              <a:ext uri="{FF2B5EF4-FFF2-40B4-BE49-F238E27FC236}">
                <a16:creationId xmlns:a16="http://schemas.microsoft.com/office/drawing/2014/main" id="{2A42F2C3-D6CA-3BD0-890D-F3DCA31CAF37}"/>
              </a:ext>
            </a:extLst>
          </p:cNvPr>
          <p:cNvSpPr>
            <a:spLocks noGrp="1"/>
          </p:cNvSpPr>
          <p:nvPr>
            <p:ph type="sldNum" sz="quarter" idx="12"/>
          </p:nvPr>
        </p:nvSpPr>
        <p:spPr/>
        <p:txBody>
          <a:bodyPr/>
          <a:lstStyle/>
          <a:p>
            <a:fld id="{5A94AD81-C81A-455B-A87B-15031EE15849}" type="slidenum">
              <a:rPr kumimoji="1" lang="ja-JP" altLang="en-US" smtClean="0"/>
              <a:t>263</a:t>
            </a:fld>
            <a:endParaRPr kumimoji="1" lang="ja-JP" altLang="en-US"/>
          </a:p>
        </p:txBody>
      </p:sp>
      <p:pic>
        <p:nvPicPr>
          <p:cNvPr id="6" name="図 5">
            <a:extLst>
              <a:ext uri="{FF2B5EF4-FFF2-40B4-BE49-F238E27FC236}">
                <a16:creationId xmlns:a16="http://schemas.microsoft.com/office/drawing/2014/main" id="{80B682BD-56C5-3E73-0B2A-08EF729E5578}"/>
              </a:ext>
            </a:extLst>
          </p:cNvPr>
          <p:cNvPicPr>
            <a:picLocks noChangeAspect="1"/>
          </p:cNvPicPr>
          <p:nvPr/>
        </p:nvPicPr>
        <p:blipFill>
          <a:blip r:embed="rId2"/>
          <a:stretch>
            <a:fillRect/>
          </a:stretch>
        </p:blipFill>
        <p:spPr>
          <a:xfrm>
            <a:off x="-1" y="874913"/>
            <a:ext cx="12209263" cy="5314871"/>
          </a:xfrm>
          <a:prstGeom prst="rect">
            <a:avLst/>
          </a:prstGeom>
        </p:spPr>
      </p:pic>
      <p:sp>
        <p:nvSpPr>
          <p:cNvPr id="7" name="コンテンツ プレースホルダー 2">
            <a:extLst>
              <a:ext uri="{FF2B5EF4-FFF2-40B4-BE49-F238E27FC236}">
                <a16:creationId xmlns:a16="http://schemas.microsoft.com/office/drawing/2014/main" id="{9DA60E09-E334-1916-1405-D4CA22A127C2}"/>
              </a:ext>
            </a:extLst>
          </p:cNvPr>
          <p:cNvSpPr>
            <a:spLocks noGrp="1"/>
          </p:cNvSpPr>
          <p:nvPr>
            <p:ph idx="1"/>
          </p:nvPr>
        </p:nvSpPr>
        <p:spPr>
          <a:xfrm>
            <a:off x="5795837" y="1125415"/>
            <a:ext cx="6262571" cy="1499170"/>
          </a:xfrm>
        </p:spPr>
        <p:txBody>
          <a:bodyPr>
            <a:normAutofit/>
          </a:bodyPr>
          <a:lstStyle/>
          <a:p>
            <a:pPr marL="0" indent="0">
              <a:buNone/>
            </a:pPr>
            <a:r>
              <a:rPr kumimoji="1" lang="en-US" altLang="ja-JP" dirty="0"/>
              <a:t>20_insert_form.</a:t>
            </a:r>
            <a:r>
              <a:rPr lang="en-US" altLang="ja-JP" dirty="0"/>
              <a:t>php</a:t>
            </a:r>
            <a:r>
              <a:rPr kumimoji="1" lang="ja-JP" altLang="en-US" dirty="0"/>
              <a:t>を作成し</a:t>
            </a:r>
            <a:r>
              <a:rPr kumimoji="1" lang="en-US" altLang="ja-JP" dirty="0"/>
              <a:t/>
            </a:r>
            <a:br>
              <a:rPr kumimoji="1" lang="en-US" altLang="ja-JP" dirty="0"/>
            </a:br>
            <a:r>
              <a:rPr kumimoji="1" lang="ja-JP" altLang="en-US" dirty="0"/>
              <a:t>コードを入力しましょう</a:t>
            </a:r>
          </a:p>
        </p:txBody>
      </p:sp>
    </p:spTree>
    <p:extLst>
      <p:ext uri="{BB962C8B-B14F-4D97-AF65-F5344CB8AC3E}">
        <p14:creationId xmlns:p14="http://schemas.microsoft.com/office/powerpoint/2010/main" val="31107210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A083CE-8AAA-B08A-0F05-37294C7804D1}"/>
              </a:ext>
            </a:extLst>
          </p:cNvPr>
          <p:cNvSpPr>
            <a:spLocks noGrp="1"/>
          </p:cNvSpPr>
          <p:nvPr>
            <p:ph type="title"/>
          </p:nvPr>
        </p:nvSpPr>
        <p:spPr/>
        <p:txBody>
          <a:bodyPr/>
          <a:lstStyle/>
          <a:p>
            <a:r>
              <a:rPr kumimoji="1" lang="en-US" altLang="ja-JP" dirty="0" err="1"/>
              <a:t>require_once</a:t>
            </a:r>
            <a:endParaRPr kumimoji="1" lang="ja-JP" altLang="en-US" dirty="0"/>
          </a:p>
        </p:txBody>
      </p:sp>
      <p:sp>
        <p:nvSpPr>
          <p:cNvPr id="3" name="コンテンツ プレースホルダー 2">
            <a:extLst>
              <a:ext uri="{FF2B5EF4-FFF2-40B4-BE49-F238E27FC236}">
                <a16:creationId xmlns:a16="http://schemas.microsoft.com/office/drawing/2014/main" id="{75F2354E-5B35-30F3-950F-38AE2A2388C8}"/>
              </a:ext>
            </a:extLst>
          </p:cNvPr>
          <p:cNvSpPr>
            <a:spLocks noGrp="1"/>
          </p:cNvSpPr>
          <p:nvPr>
            <p:ph idx="1"/>
          </p:nvPr>
        </p:nvSpPr>
        <p:spPr>
          <a:xfrm>
            <a:off x="1289778" y="4122282"/>
            <a:ext cx="10178322" cy="2265817"/>
          </a:xfrm>
        </p:spPr>
        <p:txBody>
          <a:bodyPr>
            <a:normAutofit/>
          </a:bodyPr>
          <a:lstStyle/>
          <a:p>
            <a:pPr marL="0" indent="0">
              <a:buNone/>
            </a:pPr>
            <a:r>
              <a:rPr lang="ja-JP" altLang="en-US" dirty="0"/>
              <a:t>指定したファイルを読み込む。</a:t>
            </a:r>
            <a:r>
              <a:rPr lang="en-US" altLang="ja-JP" dirty="0"/>
              <a:t/>
            </a:r>
            <a:br>
              <a:rPr lang="en-US" altLang="ja-JP" dirty="0"/>
            </a:br>
            <a:r>
              <a:rPr lang="ja-JP" altLang="en-US" dirty="0"/>
              <a:t>指定したファイルが既に読み込まれている場合は</a:t>
            </a:r>
            <a:r>
              <a:rPr lang="en-US" altLang="ja-JP" dirty="0"/>
              <a:t/>
            </a:r>
            <a:br>
              <a:rPr lang="en-US" altLang="ja-JP" dirty="0"/>
            </a:br>
            <a:r>
              <a:rPr lang="ja-JP" altLang="en-US" dirty="0"/>
              <a:t>読み込みを行わない（二重定義防止）</a:t>
            </a:r>
            <a:endParaRPr lang="en-US" altLang="ja-JP" dirty="0"/>
          </a:p>
        </p:txBody>
      </p:sp>
      <p:sp>
        <p:nvSpPr>
          <p:cNvPr id="4" name="スライド番号プレースホルダー 3">
            <a:extLst>
              <a:ext uri="{FF2B5EF4-FFF2-40B4-BE49-F238E27FC236}">
                <a16:creationId xmlns:a16="http://schemas.microsoft.com/office/drawing/2014/main" id="{A4CD6859-594F-FE9A-F90E-5E9284F8EA5D}"/>
              </a:ext>
            </a:extLst>
          </p:cNvPr>
          <p:cNvSpPr>
            <a:spLocks noGrp="1"/>
          </p:cNvSpPr>
          <p:nvPr>
            <p:ph type="sldNum" sz="quarter" idx="12"/>
          </p:nvPr>
        </p:nvSpPr>
        <p:spPr/>
        <p:txBody>
          <a:bodyPr/>
          <a:lstStyle/>
          <a:p>
            <a:fld id="{5A94AD81-C81A-455B-A87B-15031EE15849}" type="slidenum">
              <a:rPr kumimoji="1" lang="ja-JP" altLang="en-US" smtClean="0"/>
              <a:t>264</a:t>
            </a:fld>
            <a:endParaRPr kumimoji="1" lang="ja-JP" altLang="en-US"/>
          </a:p>
        </p:txBody>
      </p:sp>
      <p:pic>
        <p:nvPicPr>
          <p:cNvPr id="5" name="図 4">
            <a:extLst>
              <a:ext uri="{FF2B5EF4-FFF2-40B4-BE49-F238E27FC236}">
                <a16:creationId xmlns:a16="http://schemas.microsoft.com/office/drawing/2014/main" id="{D9D8C8AB-53B1-E3A8-C927-D42C1F9E5B6A}"/>
              </a:ext>
            </a:extLst>
          </p:cNvPr>
          <p:cNvPicPr>
            <a:picLocks noChangeAspect="1"/>
          </p:cNvPicPr>
          <p:nvPr/>
        </p:nvPicPr>
        <p:blipFill rotWithShape="1">
          <a:blip r:embed="rId2"/>
          <a:srcRect l="7323" t="27231" r="75098" b="69423"/>
          <a:stretch/>
        </p:blipFill>
        <p:spPr>
          <a:xfrm>
            <a:off x="2138536" y="2147322"/>
            <a:ext cx="8480806" cy="702552"/>
          </a:xfrm>
          <a:prstGeom prst="rect">
            <a:avLst/>
          </a:prstGeom>
        </p:spPr>
      </p:pic>
    </p:spTree>
    <p:extLst>
      <p:ext uri="{BB962C8B-B14F-4D97-AF65-F5344CB8AC3E}">
        <p14:creationId xmlns:p14="http://schemas.microsoft.com/office/powerpoint/2010/main" val="15334272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028B6-22A0-FAAD-839E-C244FC0371E9}"/>
              </a:ext>
            </a:extLst>
          </p:cNvPr>
          <p:cNvSpPr>
            <a:spLocks noGrp="1"/>
          </p:cNvSpPr>
          <p:nvPr>
            <p:ph type="title"/>
          </p:nvPr>
        </p:nvSpPr>
        <p:spPr/>
        <p:txBody>
          <a:bodyPr/>
          <a:lstStyle/>
          <a:p>
            <a:r>
              <a:rPr kumimoji="1" lang="en-US" altLang="ja-JP" dirty="0"/>
              <a:t>prepare</a:t>
            </a:r>
            <a:r>
              <a:rPr kumimoji="1" lang="ja-JP" altLang="en-US" dirty="0"/>
              <a:t>メソッド</a:t>
            </a:r>
          </a:p>
        </p:txBody>
      </p:sp>
      <p:sp>
        <p:nvSpPr>
          <p:cNvPr id="3" name="コンテンツ プレースホルダー 2">
            <a:extLst>
              <a:ext uri="{FF2B5EF4-FFF2-40B4-BE49-F238E27FC236}">
                <a16:creationId xmlns:a16="http://schemas.microsoft.com/office/drawing/2014/main" id="{972AAF50-6BD5-F05D-1E00-C7BC86E8AA47}"/>
              </a:ext>
            </a:extLst>
          </p:cNvPr>
          <p:cNvSpPr>
            <a:spLocks noGrp="1"/>
          </p:cNvSpPr>
          <p:nvPr>
            <p:ph idx="1"/>
          </p:nvPr>
        </p:nvSpPr>
        <p:spPr>
          <a:xfrm>
            <a:off x="631371" y="3377292"/>
            <a:ext cx="11157858" cy="2318657"/>
          </a:xfrm>
        </p:spPr>
        <p:txBody>
          <a:bodyPr/>
          <a:lstStyle/>
          <a:p>
            <a:pPr marL="0" indent="0">
              <a:buNone/>
            </a:pPr>
            <a:r>
              <a:rPr kumimoji="1" lang="ja-JP" altLang="en-US" dirty="0"/>
              <a:t>実行したい</a:t>
            </a:r>
            <a:r>
              <a:rPr kumimoji="1" lang="en-US" altLang="ja-JP" dirty="0"/>
              <a:t>SQL</a:t>
            </a:r>
            <a:r>
              <a:rPr kumimoji="1" lang="ja-JP" altLang="en-US" dirty="0"/>
              <a:t>を記述するメソッド。</a:t>
            </a:r>
            <a:endParaRPr kumimoji="1" lang="en-US" altLang="ja-JP" dirty="0"/>
          </a:p>
          <a:p>
            <a:pPr marL="0" indent="0">
              <a:buNone/>
            </a:pPr>
            <a:r>
              <a:rPr lang="ja-JP" altLang="en-US" dirty="0">
                <a:solidFill>
                  <a:srgbClr val="FF0000"/>
                </a:solidFill>
              </a:rPr>
              <a:t>プレイスホルダー</a:t>
            </a:r>
            <a:r>
              <a:rPr lang="ja-JP" altLang="en-US" dirty="0"/>
              <a:t>を使用することで後から値を設定できる。</a:t>
            </a:r>
            <a:endParaRPr lang="en-US" altLang="ja-JP" dirty="0"/>
          </a:p>
          <a:p>
            <a:pPr marL="0" indent="0">
              <a:buNone/>
            </a:pPr>
            <a:r>
              <a:rPr kumimoji="1" lang="en-US" altLang="ja-JP" dirty="0"/>
              <a:t>PDO</a:t>
            </a:r>
            <a:r>
              <a:rPr kumimoji="1" lang="ja-JP" altLang="en-US" dirty="0"/>
              <a:t>ではプレイスホルダーは　</a:t>
            </a:r>
            <a:r>
              <a:rPr kumimoji="1" lang="en-US" altLang="ja-JP" dirty="0">
                <a:solidFill>
                  <a:srgbClr val="FF0000"/>
                </a:solidFill>
              </a:rPr>
              <a:t>:</a:t>
            </a:r>
            <a:r>
              <a:rPr kumimoji="1" lang="ja-JP" altLang="en-US" dirty="0">
                <a:solidFill>
                  <a:srgbClr val="FF0000"/>
                </a:solidFill>
              </a:rPr>
              <a:t>名前</a:t>
            </a:r>
            <a:r>
              <a:rPr kumimoji="1" lang="ja-JP" altLang="en-US" dirty="0"/>
              <a:t> で作成できる。</a:t>
            </a:r>
          </a:p>
        </p:txBody>
      </p:sp>
      <p:sp>
        <p:nvSpPr>
          <p:cNvPr id="4" name="スライド番号プレースホルダー 3">
            <a:extLst>
              <a:ext uri="{FF2B5EF4-FFF2-40B4-BE49-F238E27FC236}">
                <a16:creationId xmlns:a16="http://schemas.microsoft.com/office/drawing/2014/main" id="{5A7E7021-1A3E-C653-56FA-724ABB102193}"/>
              </a:ext>
            </a:extLst>
          </p:cNvPr>
          <p:cNvSpPr>
            <a:spLocks noGrp="1"/>
          </p:cNvSpPr>
          <p:nvPr>
            <p:ph type="sldNum" sz="quarter" idx="12"/>
          </p:nvPr>
        </p:nvSpPr>
        <p:spPr/>
        <p:txBody>
          <a:bodyPr/>
          <a:lstStyle/>
          <a:p>
            <a:fld id="{5A94AD81-C81A-455B-A87B-15031EE15849}" type="slidenum">
              <a:rPr kumimoji="1" lang="ja-JP" altLang="en-US" smtClean="0"/>
              <a:t>265</a:t>
            </a:fld>
            <a:endParaRPr kumimoji="1" lang="ja-JP" altLang="en-US"/>
          </a:p>
        </p:txBody>
      </p:sp>
      <p:pic>
        <p:nvPicPr>
          <p:cNvPr id="5" name="図 4">
            <a:extLst>
              <a:ext uri="{FF2B5EF4-FFF2-40B4-BE49-F238E27FC236}">
                <a16:creationId xmlns:a16="http://schemas.microsoft.com/office/drawing/2014/main" id="{040671F5-8FB4-2C1C-5970-1DBEC96FA7D8}"/>
              </a:ext>
            </a:extLst>
          </p:cNvPr>
          <p:cNvPicPr>
            <a:picLocks noChangeAspect="1"/>
          </p:cNvPicPr>
          <p:nvPr/>
        </p:nvPicPr>
        <p:blipFill rotWithShape="1">
          <a:blip r:embed="rId2"/>
          <a:srcRect l="10022" t="38563" r="37590" b="57271"/>
          <a:stretch/>
        </p:blipFill>
        <p:spPr>
          <a:xfrm>
            <a:off x="180414" y="1162051"/>
            <a:ext cx="11831171" cy="409574"/>
          </a:xfrm>
          <a:prstGeom prst="rect">
            <a:avLst/>
          </a:prstGeom>
        </p:spPr>
      </p:pic>
      <p:pic>
        <p:nvPicPr>
          <p:cNvPr id="6" name="図 5">
            <a:extLst>
              <a:ext uri="{FF2B5EF4-FFF2-40B4-BE49-F238E27FC236}">
                <a16:creationId xmlns:a16="http://schemas.microsoft.com/office/drawing/2014/main" id="{D3726085-ABDC-A2CD-1CF6-14E4817E113C}"/>
              </a:ext>
            </a:extLst>
          </p:cNvPr>
          <p:cNvPicPr>
            <a:picLocks noChangeAspect="1"/>
          </p:cNvPicPr>
          <p:nvPr/>
        </p:nvPicPr>
        <p:blipFill rotWithShape="1">
          <a:blip r:embed="rId2"/>
          <a:srcRect l="62600" t="38020" r="389" b="57814"/>
          <a:stretch/>
        </p:blipFill>
        <p:spPr>
          <a:xfrm>
            <a:off x="3652445" y="1571625"/>
            <a:ext cx="8359140" cy="409574"/>
          </a:xfrm>
          <a:prstGeom prst="rect">
            <a:avLst/>
          </a:prstGeom>
        </p:spPr>
      </p:pic>
    </p:spTree>
    <p:extLst>
      <p:ext uri="{BB962C8B-B14F-4D97-AF65-F5344CB8AC3E}">
        <p14:creationId xmlns:p14="http://schemas.microsoft.com/office/powerpoint/2010/main" val="10560849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26D7B-7A89-7700-4AAE-A93BD5933D87}"/>
              </a:ext>
            </a:extLst>
          </p:cNvPr>
          <p:cNvSpPr>
            <a:spLocks noGrp="1"/>
          </p:cNvSpPr>
          <p:nvPr>
            <p:ph type="title"/>
          </p:nvPr>
        </p:nvSpPr>
        <p:spPr/>
        <p:txBody>
          <a:bodyPr/>
          <a:lstStyle/>
          <a:p>
            <a:r>
              <a:rPr lang="en-US" altLang="ja-JP" dirty="0" err="1"/>
              <a:t>bindValue</a:t>
            </a:r>
            <a:r>
              <a:rPr lang="ja-JP" altLang="en-US" dirty="0"/>
              <a:t>メソッド</a:t>
            </a:r>
            <a:endParaRPr kumimoji="1" lang="ja-JP" altLang="en-US" dirty="0"/>
          </a:p>
        </p:txBody>
      </p:sp>
      <p:sp>
        <p:nvSpPr>
          <p:cNvPr id="3" name="コンテンツ プレースホルダー 2">
            <a:extLst>
              <a:ext uri="{FF2B5EF4-FFF2-40B4-BE49-F238E27FC236}">
                <a16:creationId xmlns:a16="http://schemas.microsoft.com/office/drawing/2014/main" id="{11CA352E-74D4-F8BA-8202-071212330A8B}"/>
              </a:ext>
            </a:extLst>
          </p:cNvPr>
          <p:cNvSpPr>
            <a:spLocks noGrp="1"/>
          </p:cNvSpPr>
          <p:nvPr>
            <p:ph idx="1"/>
          </p:nvPr>
        </p:nvSpPr>
        <p:spPr>
          <a:xfrm>
            <a:off x="729343" y="4506685"/>
            <a:ext cx="10700657" cy="2177143"/>
          </a:xfrm>
        </p:spPr>
        <p:txBody>
          <a:bodyPr/>
          <a:lstStyle/>
          <a:p>
            <a:pPr marL="0" indent="0">
              <a:buNone/>
            </a:pPr>
            <a:r>
              <a:rPr kumimoji="1" lang="en-US" altLang="ja-JP" dirty="0"/>
              <a:t>prepare</a:t>
            </a:r>
            <a:r>
              <a:rPr kumimoji="1" lang="ja-JP" altLang="en-US" dirty="0"/>
              <a:t>メソッドで指定したプレイスホルダーに値を</a:t>
            </a:r>
            <a:r>
              <a:rPr kumimoji="1" lang="en-US" altLang="ja-JP" dirty="0"/>
              <a:t/>
            </a:r>
            <a:br>
              <a:rPr kumimoji="1" lang="en-US" altLang="ja-JP" dirty="0"/>
            </a:br>
            <a:r>
              <a:rPr kumimoji="1" lang="ja-JP" altLang="en-US" dirty="0"/>
              <a:t>結びつけるメソッド。</a:t>
            </a:r>
            <a:endParaRPr kumimoji="1" lang="en-US" altLang="ja-JP" dirty="0"/>
          </a:p>
          <a:p>
            <a:pPr marL="0" indent="0">
              <a:buNone/>
            </a:pPr>
            <a:r>
              <a:rPr kumimoji="1" lang="en-US" altLang="ja-JP" dirty="0" err="1"/>
              <a:t>bindValue</a:t>
            </a:r>
            <a:r>
              <a:rPr kumimoji="1" lang="en-US" altLang="ja-JP" dirty="0"/>
              <a:t>(</a:t>
            </a:r>
            <a:r>
              <a:rPr kumimoji="1" lang="en-US" altLang="ja-JP" dirty="0">
                <a:solidFill>
                  <a:srgbClr val="FF0000"/>
                </a:solidFill>
              </a:rPr>
              <a:t>'</a:t>
            </a:r>
            <a:r>
              <a:rPr kumimoji="1" lang="ja-JP" altLang="en-US" dirty="0">
                <a:solidFill>
                  <a:srgbClr val="FF0000"/>
                </a:solidFill>
              </a:rPr>
              <a:t>プレイスホルダー</a:t>
            </a:r>
            <a:r>
              <a:rPr kumimoji="1" lang="en-US" altLang="ja-JP" dirty="0">
                <a:solidFill>
                  <a:srgbClr val="FF0000"/>
                </a:solidFill>
              </a:rPr>
              <a:t>'</a:t>
            </a:r>
            <a:r>
              <a:rPr kumimoji="1" lang="en-US" altLang="ja-JP" dirty="0"/>
              <a:t>, </a:t>
            </a:r>
            <a:r>
              <a:rPr kumimoji="1" lang="ja-JP" altLang="en-US" dirty="0"/>
              <a:t>値</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292222B2-E7BA-6A8F-2D34-71156BE9D01F}"/>
              </a:ext>
            </a:extLst>
          </p:cNvPr>
          <p:cNvSpPr>
            <a:spLocks noGrp="1"/>
          </p:cNvSpPr>
          <p:nvPr>
            <p:ph type="sldNum" sz="quarter" idx="12"/>
          </p:nvPr>
        </p:nvSpPr>
        <p:spPr/>
        <p:txBody>
          <a:bodyPr/>
          <a:lstStyle/>
          <a:p>
            <a:fld id="{5A94AD81-C81A-455B-A87B-15031EE15849}" type="slidenum">
              <a:rPr kumimoji="1" lang="ja-JP" altLang="en-US" smtClean="0"/>
              <a:t>266</a:t>
            </a:fld>
            <a:endParaRPr kumimoji="1" lang="ja-JP" altLang="en-US"/>
          </a:p>
        </p:txBody>
      </p:sp>
      <p:pic>
        <p:nvPicPr>
          <p:cNvPr id="5" name="図 4">
            <a:extLst>
              <a:ext uri="{FF2B5EF4-FFF2-40B4-BE49-F238E27FC236}">
                <a16:creationId xmlns:a16="http://schemas.microsoft.com/office/drawing/2014/main" id="{4CDE5E53-F3D3-ACB1-D19A-B9A11C2CD9BB}"/>
              </a:ext>
            </a:extLst>
          </p:cNvPr>
          <p:cNvPicPr>
            <a:picLocks noChangeAspect="1"/>
          </p:cNvPicPr>
          <p:nvPr/>
        </p:nvPicPr>
        <p:blipFill rotWithShape="1">
          <a:blip r:embed="rId2"/>
          <a:srcRect l="10022" t="42247" r="54505" b="38376"/>
          <a:stretch/>
        </p:blipFill>
        <p:spPr>
          <a:xfrm>
            <a:off x="943267" y="1126018"/>
            <a:ext cx="10305466" cy="2450592"/>
          </a:xfrm>
          <a:prstGeom prst="rect">
            <a:avLst/>
          </a:prstGeom>
        </p:spPr>
      </p:pic>
    </p:spTree>
    <p:extLst>
      <p:ext uri="{BB962C8B-B14F-4D97-AF65-F5344CB8AC3E}">
        <p14:creationId xmlns:p14="http://schemas.microsoft.com/office/powerpoint/2010/main" val="27759071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ACD6B-7A97-4437-84CD-55A72DBF9F3D}"/>
              </a:ext>
            </a:extLst>
          </p:cNvPr>
          <p:cNvSpPr>
            <a:spLocks noGrp="1"/>
          </p:cNvSpPr>
          <p:nvPr>
            <p:ph type="title"/>
          </p:nvPr>
        </p:nvSpPr>
        <p:spPr/>
        <p:txBody>
          <a:bodyPr/>
          <a:lstStyle/>
          <a:p>
            <a:r>
              <a:rPr kumimoji="1" lang="en-US" altLang="ja-JP" dirty="0"/>
              <a:t>execute</a:t>
            </a:r>
            <a:r>
              <a:rPr kumimoji="1" lang="ja-JP" altLang="en-US" dirty="0"/>
              <a:t>メソッド</a:t>
            </a:r>
          </a:p>
        </p:txBody>
      </p:sp>
      <p:sp>
        <p:nvSpPr>
          <p:cNvPr id="3" name="コンテンツ プレースホルダー 2">
            <a:extLst>
              <a:ext uri="{FF2B5EF4-FFF2-40B4-BE49-F238E27FC236}">
                <a16:creationId xmlns:a16="http://schemas.microsoft.com/office/drawing/2014/main" id="{71FF245B-537B-0625-2A36-14D97599DF77}"/>
              </a:ext>
            </a:extLst>
          </p:cNvPr>
          <p:cNvSpPr>
            <a:spLocks noGrp="1"/>
          </p:cNvSpPr>
          <p:nvPr>
            <p:ph idx="1"/>
          </p:nvPr>
        </p:nvSpPr>
        <p:spPr>
          <a:xfrm>
            <a:off x="1251678" y="3722913"/>
            <a:ext cx="10178322" cy="2156679"/>
          </a:xfrm>
        </p:spPr>
        <p:txBody>
          <a:bodyPr/>
          <a:lstStyle/>
          <a:p>
            <a:pPr marL="0" indent="0">
              <a:buNone/>
            </a:pPr>
            <a:r>
              <a:rPr kumimoji="1" lang="en-US" altLang="ja-JP" dirty="0"/>
              <a:t>prepare</a:t>
            </a:r>
            <a:r>
              <a:rPr kumimoji="1" lang="ja-JP" altLang="en-US" dirty="0"/>
              <a:t>メソッドで用意した</a:t>
            </a:r>
            <a:r>
              <a:rPr kumimoji="1" lang="en-US" altLang="ja-JP" dirty="0"/>
              <a:t>SQL</a:t>
            </a:r>
            <a:r>
              <a:rPr kumimoji="1" lang="ja-JP" altLang="en-US" dirty="0"/>
              <a:t>文を実行する。</a:t>
            </a:r>
            <a:endParaRPr kumimoji="1" lang="en-US" altLang="ja-JP" dirty="0"/>
          </a:p>
          <a:p>
            <a:pPr marL="0" indent="0">
              <a:buNone/>
            </a:pPr>
            <a:r>
              <a:rPr lang="ja-JP" altLang="en-US" dirty="0"/>
              <a:t>このメソッドが呼び出されないと</a:t>
            </a:r>
            <a:r>
              <a:rPr lang="en-US" altLang="ja-JP" dirty="0"/>
              <a:t>SQL</a:t>
            </a:r>
            <a:r>
              <a:rPr lang="ja-JP" altLang="en-US" dirty="0"/>
              <a:t>は実行されない。</a:t>
            </a:r>
            <a:endParaRPr kumimoji="1" lang="ja-JP" altLang="en-US" dirty="0"/>
          </a:p>
        </p:txBody>
      </p:sp>
      <p:sp>
        <p:nvSpPr>
          <p:cNvPr id="4" name="スライド番号プレースホルダー 3">
            <a:extLst>
              <a:ext uri="{FF2B5EF4-FFF2-40B4-BE49-F238E27FC236}">
                <a16:creationId xmlns:a16="http://schemas.microsoft.com/office/drawing/2014/main" id="{C30E7B7E-A991-FE89-1369-BC62BF2B7CAD}"/>
              </a:ext>
            </a:extLst>
          </p:cNvPr>
          <p:cNvSpPr>
            <a:spLocks noGrp="1"/>
          </p:cNvSpPr>
          <p:nvPr>
            <p:ph type="sldNum" sz="quarter" idx="12"/>
          </p:nvPr>
        </p:nvSpPr>
        <p:spPr/>
        <p:txBody>
          <a:bodyPr/>
          <a:lstStyle/>
          <a:p>
            <a:fld id="{5A94AD81-C81A-455B-A87B-15031EE15849}" type="slidenum">
              <a:rPr kumimoji="1" lang="ja-JP" altLang="en-US" smtClean="0"/>
              <a:t>267</a:t>
            </a:fld>
            <a:endParaRPr kumimoji="1" lang="ja-JP" altLang="en-US"/>
          </a:p>
        </p:txBody>
      </p:sp>
      <p:pic>
        <p:nvPicPr>
          <p:cNvPr id="5" name="図 4">
            <a:extLst>
              <a:ext uri="{FF2B5EF4-FFF2-40B4-BE49-F238E27FC236}">
                <a16:creationId xmlns:a16="http://schemas.microsoft.com/office/drawing/2014/main" id="{BDA92C1C-CB0F-2DBF-8F7C-68781C13CB64}"/>
              </a:ext>
            </a:extLst>
          </p:cNvPr>
          <p:cNvPicPr>
            <a:picLocks noChangeAspect="1"/>
          </p:cNvPicPr>
          <p:nvPr/>
        </p:nvPicPr>
        <p:blipFill rotWithShape="1">
          <a:blip r:embed="rId2"/>
          <a:srcRect l="10022" t="61145" r="78864" b="34723"/>
          <a:stretch/>
        </p:blipFill>
        <p:spPr>
          <a:xfrm>
            <a:off x="3357173" y="1722894"/>
            <a:ext cx="4935927" cy="798806"/>
          </a:xfrm>
          <a:prstGeom prst="rect">
            <a:avLst/>
          </a:prstGeom>
        </p:spPr>
      </p:pic>
    </p:spTree>
    <p:extLst>
      <p:ext uri="{BB962C8B-B14F-4D97-AF65-F5344CB8AC3E}">
        <p14:creationId xmlns:p14="http://schemas.microsoft.com/office/powerpoint/2010/main" val="17492720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1B82A-0CD9-DD22-0800-09F5D4FA7006}"/>
              </a:ext>
            </a:extLst>
          </p:cNvPr>
          <p:cNvSpPr>
            <a:spLocks noGrp="1"/>
          </p:cNvSpPr>
          <p:nvPr>
            <p:ph type="title"/>
          </p:nvPr>
        </p:nvSpPr>
        <p:spPr/>
        <p:txBody>
          <a:bodyPr/>
          <a:lstStyle/>
          <a:p>
            <a:r>
              <a:rPr kumimoji="1" lang="en-US" altLang="ja-JP" dirty="0"/>
              <a:t>header</a:t>
            </a:r>
            <a:r>
              <a:rPr kumimoji="1" lang="ja-JP" altLang="en-US" dirty="0"/>
              <a:t>関数</a:t>
            </a:r>
          </a:p>
        </p:txBody>
      </p:sp>
      <p:sp>
        <p:nvSpPr>
          <p:cNvPr id="3" name="コンテンツ プレースホルダー 2">
            <a:extLst>
              <a:ext uri="{FF2B5EF4-FFF2-40B4-BE49-F238E27FC236}">
                <a16:creationId xmlns:a16="http://schemas.microsoft.com/office/drawing/2014/main" id="{BA8CA2D7-DA56-E5CB-C6FF-93284C2C9892}"/>
              </a:ext>
            </a:extLst>
          </p:cNvPr>
          <p:cNvSpPr>
            <a:spLocks noGrp="1"/>
          </p:cNvSpPr>
          <p:nvPr>
            <p:ph idx="1"/>
          </p:nvPr>
        </p:nvSpPr>
        <p:spPr>
          <a:xfrm>
            <a:off x="380999" y="3635829"/>
            <a:ext cx="11538857" cy="2917371"/>
          </a:xfrm>
        </p:spPr>
        <p:txBody>
          <a:bodyPr/>
          <a:lstStyle/>
          <a:p>
            <a:pPr marL="0" indent="0">
              <a:buNone/>
            </a:pPr>
            <a:r>
              <a:rPr lang="en-US" altLang="ja-JP" dirty="0"/>
              <a:t>Location:</a:t>
            </a:r>
            <a:r>
              <a:rPr lang="ja-JP" altLang="en-US" dirty="0"/>
              <a:t>　で指定した</a:t>
            </a:r>
            <a:r>
              <a:rPr lang="en-US" altLang="ja-JP" dirty="0"/>
              <a:t>URL</a:t>
            </a:r>
            <a:r>
              <a:rPr lang="ja-JP" altLang="en-US" dirty="0"/>
              <a:t>に</a:t>
            </a:r>
            <a:r>
              <a:rPr lang="en-US" altLang="ja-JP" dirty="0"/>
              <a:t>HTTP</a:t>
            </a:r>
            <a:r>
              <a:rPr lang="ja-JP" altLang="en-US" dirty="0"/>
              <a:t>リクエストを送る。</a:t>
            </a:r>
            <a:endParaRPr lang="en-US" altLang="ja-JP" dirty="0"/>
          </a:p>
          <a:p>
            <a:pPr marL="0" indent="0">
              <a:buNone/>
            </a:pPr>
            <a:r>
              <a:rPr kumimoji="1" lang="en-US" altLang="ja-JP" dirty="0"/>
              <a:t>$_SERVER['HTTP_HOST'] </a:t>
            </a:r>
            <a:r>
              <a:rPr kumimoji="1" lang="ja-JP" altLang="en-US" dirty="0"/>
              <a:t>➡ </a:t>
            </a:r>
            <a:r>
              <a:rPr lang="ja-JP" altLang="en-US" dirty="0"/>
              <a:t>サーバーのホスト名を取得</a:t>
            </a:r>
            <a:r>
              <a:rPr lang="en-US" altLang="ja-JP" dirty="0"/>
              <a:t/>
            </a:r>
            <a:br>
              <a:rPr lang="en-US" altLang="ja-JP" dirty="0"/>
            </a:br>
            <a:r>
              <a:rPr lang="en-US" altLang="ja-JP" dirty="0" err="1"/>
              <a:t>dirname</a:t>
            </a:r>
            <a:r>
              <a:rPr lang="en-US" altLang="ja-JP" dirty="0"/>
              <a:t>() </a:t>
            </a:r>
            <a:r>
              <a:rPr lang="ja-JP" altLang="en-US" dirty="0"/>
              <a:t>➡ 引数のファイルがあるフォルダ名を取得</a:t>
            </a:r>
            <a:endParaRPr lang="en-US" altLang="ja-JP" dirty="0"/>
          </a:p>
          <a:p>
            <a:pPr marL="0" indent="0">
              <a:buNone/>
            </a:pPr>
            <a:r>
              <a:rPr kumimoji="1" lang="en-US" altLang="ja-JP" dirty="0"/>
              <a:t>$_SERVER['PHP_SELF'] </a:t>
            </a:r>
            <a:r>
              <a:rPr kumimoji="1" lang="ja-JP" altLang="en-US" dirty="0"/>
              <a:t>➡</a:t>
            </a:r>
            <a:r>
              <a:rPr lang="en-US" altLang="ja-JP" dirty="0"/>
              <a:t> </a:t>
            </a:r>
            <a:r>
              <a:rPr lang="ja-JP" altLang="en-US" dirty="0"/>
              <a:t>現在実行している</a:t>
            </a:r>
            <a:r>
              <a:rPr lang="en-US" altLang="ja-JP" dirty="0" err="1"/>
              <a:t>php</a:t>
            </a:r>
            <a:r>
              <a:rPr lang="ja-JP" altLang="en-US" dirty="0"/>
              <a:t>ファイル</a:t>
            </a:r>
            <a:endParaRPr kumimoji="1" lang="ja-JP" altLang="en-US" dirty="0"/>
          </a:p>
        </p:txBody>
      </p:sp>
      <p:sp>
        <p:nvSpPr>
          <p:cNvPr id="4" name="スライド番号プレースホルダー 3">
            <a:extLst>
              <a:ext uri="{FF2B5EF4-FFF2-40B4-BE49-F238E27FC236}">
                <a16:creationId xmlns:a16="http://schemas.microsoft.com/office/drawing/2014/main" id="{AB4D95FA-56C2-6931-02BA-611DCD3EF80C}"/>
              </a:ext>
            </a:extLst>
          </p:cNvPr>
          <p:cNvSpPr>
            <a:spLocks noGrp="1"/>
          </p:cNvSpPr>
          <p:nvPr>
            <p:ph type="sldNum" sz="quarter" idx="12"/>
          </p:nvPr>
        </p:nvSpPr>
        <p:spPr/>
        <p:txBody>
          <a:bodyPr/>
          <a:lstStyle/>
          <a:p>
            <a:fld id="{5A94AD81-C81A-455B-A87B-15031EE15849}" type="slidenum">
              <a:rPr kumimoji="1" lang="ja-JP" altLang="en-US" smtClean="0"/>
              <a:t>268</a:t>
            </a:fld>
            <a:endParaRPr kumimoji="1" lang="ja-JP" altLang="en-US"/>
          </a:p>
        </p:txBody>
      </p:sp>
      <p:pic>
        <p:nvPicPr>
          <p:cNvPr id="5" name="図 4">
            <a:extLst>
              <a:ext uri="{FF2B5EF4-FFF2-40B4-BE49-F238E27FC236}">
                <a16:creationId xmlns:a16="http://schemas.microsoft.com/office/drawing/2014/main" id="{4A1E0F6F-D01C-3E4F-7920-82E456C6B2E9}"/>
              </a:ext>
            </a:extLst>
          </p:cNvPr>
          <p:cNvPicPr>
            <a:picLocks noChangeAspect="1"/>
          </p:cNvPicPr>
          <p:nvPr/>
        </p:nvPicPr>
        <p:blipFill rotWithShape="1">
          <a:blip r:embed="rId2"/>
          <a:srcRect l="10022" t="65373" r="57208" b="31225"/>
          <a:stretch/>
        </p:blipFill>
        <p:spPr>
          <a:xfrm>
            <a:off x="0" y="1185484"/>
            <a:ext cx="10495242" cy="474386"/>
          </a:xfrm>
          <a:prstGeom prst="rect">
            <a:avLst/>
          </a:prstGeom>
        </p:spPr>
      </p:pic>
      <p:pic>
        <p:nvPicPr>
          <p:cNvPr id="6" name="図 5">
            <a:extLst>
              <a:ext uri="{FF2B5EF4-FFF2-40B4-BE49-F238E27FC236}">
                <a16:creationId xmlns:a16="http://schemas.microsoft.com/office/drawing/2014/main" id="{4999729A-D317-40EA-52EF-8685D3F49087}"/>
              </a:ext>
            </a:extLst>
          </p:cNvPr>
          <p:cNvPicPr>
            <a:picLocks noChangeAspect="1"/>
          </p:cNvPicPr>
          <p:nvPr/>
        </p:nvPicPr>
        <p:blipFill rotWithShape="1">
          <a:blip r:embed="rId2"/>
          <a:srcRect l="42774" t="65546" r="20532" b="31225"/>
          <a:stretch/>
        </p:blipFill>
        <p:spPr>
          <a:xfrm>
            <a:off x="497696" y="1844875"/>
            <a:ext cx="11694304" cy="448003"/>
          </a:xfrm>
          <a:prstGeom prst="rect">
            <a:avLst/>
          </a:prstGeom>
        </p:spPr>
      </p:pic>
    </p:spTree>
    <p:extLst>
      <p:ext uri="{BB962C8B-B14F-4D97-AF65-F5344CB8AC3E}">
        <p14:creationId xmlns:p14="http://schemas.microsoft.com/office/powerpoint/2010/main" val="77501465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結果セットの取得</a:t>
            </a:r>
            <a:endParaRPr kumimoji="1" lang="ja-JP" altLang="en-US" dirty="0"/>
          </a:p>
        </p:txBody>
      </p:sp>
      <p:sp>
        <p:nvSpPr>
          <p:cNvPr id="3" name="コンテンツ プレースホルダー 2"/>
          <p:cNvSpPr>
            <a:spLocks noGrp="1"/>
          </p:cNvSpPr>
          <p:nvPr>
            <p:ph idx="1"/>
          </p:nvPr>
        </p:nvSpPr>
        <p:spPr>
          <a:xfrm>
            <a:off x="317500" y="4216400"/>
            <a:ext cx="11531600" cy="2463799"/>
          </a:xfrm>
        </p:spPr>
        <p:txBody>
          <a:bodyPr/>
          <a:lstStyle/>
          <a:p>
            <a:pPr marL="0" indent="0">
              <a:buNone/>
            </a:pPr>
            <a:r>
              <a:rPr kumimoji="1" lang="en-US" altLang="ja-JP" dirty="0" smtClean="0"/>
              <a:t>SELECT</a:t>
            </a:r>
            <a:r>
              <a:rPr kumimoji="1" lang="ja-JP" altLang="en-US" dirty="0" smtClean="0"/>
              <a:t>文を使用することで</a:t>
            </a:r>
            <a:r>
              <a:rPr kumimoji="1" lang="en-US" altLang="ja-JP" dirty="0" smtClean="0"/>
              <a:t>DB</a:t>
            </a:r>
            <a:r>
              <a:rPr kumimoji="1" lang="ja-JP" altLang="en-US" dirty="0" smtClean="0"/>
              <a:t>からデータを抽出できる。</a:t>
            </a:r>
            <a:r>
              <a:rPr lang="en-US" altLang="ja-JP" dirty="0" smtClean="0"/>
              <a:t/>
            </a:r>
            <a:br>
              <a:rPr lang="en-US" altLang="ja-JP" dirty="0" smtClean="0"/>
            </a:br>
            <a:r>
              <a:rPr lang="ja-JP" altLang="en-US" dirty="0" smtClean="0"/>
              <a:t>この際作られる</a:t>
            </a:r>
            <a:r>
              <a:rPr lang="ja-JP" altLang="en-US" dirty="0" smtClean="0">
                <a:solidFill>
                  <a:srgbClr val="FF0000"/>
                </a:solidFill>
              </a:rPr>
              <a:t>仮想テーブル</a:t>
            </a:r>
            <a:r>
              <a:rPr lang="ja-JP" altLang="en-US" dirty="0" smtClean="0"/>
              <a:t>を</a:t>
            </a:r>
            <a:r>
              <a:rPr lang="ja-JP" altLang="en-US" dirty="0" smtClean="0">
                <a:solidFill>
                  <a:srgbClr val="FF0000"/>
                </a:solidFill>
              </a:rPr>
              <a:t>結果セット</a:t>
            </a:r>
            <a:r>
              <a:rPr lang="ja-JP" altLang="en-US" dirty="0" smtClean="0"/>
              <a:t>と呼ぶ。</a:t>
            </a:r>
            <a:endParaRPr lang="en-US" altLang="ja-JP" dirty="0" smtClean="0"/>
          </a:p>
          <a:p>
            <a:pPr marL="0" indent="0">
              <a:buNone/>
            </a:pPr>
            <a:r>
              <a:rPr kumimoji="1" lang="en-US" altLang="ja-JP" dirty="0" smtClean="0"/>
              <a:t>PHP</a:t>
            </a:r>
            <a:r>
              <a:rPr kumimoji="1" lang="ja-JP" altLang="en-US" dirty="0" smtClean="0"/>
              <a:t>ではこの結果セットを取得する。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269</a:t>
            </a:fld>
            <a:endParaRPr kumimoji="1" lang="ja-JP" altLang="en-US"/>
          </a:p>
        </p:txBody>
      </p:sp>
      <p:pic>
        <p:nvPicPr>
          <p:cNvPr id="5" name="図 4"/>
          <p:cNvPicPr>
            <a:picLocks noChangeAspect="1"/>
          </p:cNvPicPr>
          <p:nvPr/>
        </p:nvPicPr>
        <p:blipFill rotWithShape="1">
          <a:blip r:embed="rId2"/>
          <a:srcRect l="2361"/>
          <a:stretch/>
        </p:blipFill>
        <p:spPr>
          <a:xfrm>
            <a:off x="6800075" y="1968787"/>
            <a:ext cx="5391925" cy="1355780"/>
          </a:xfrm>
          <a:prstGeom prst="rect">
            <a:avLst/>
          </a:prstGeom>
        </p:spPr>
      </p:pic>
      <p:pic>
        <p:nvPicPr>
          <p:cNvPr id="6" name="図 5"/>
          <p:cNvPicPr>
            <a:picLocks noChangeAspect="1"/>
          </p:cNvPicPr>
          <p:nvPr/>
        </p:nvPicPr>
        <p:blipFill>
          <a:blip r:embed="rId3"/>
          <a:stretch>
            <a:fillRect/>
          </a:stretch>
        </p:blipFill>
        <p:spPr>
          <a:xfrm>
            <a:off x="0" y="1306714"/>
            <a:ext cx="5915426" cy="2428246"/>
          </a:xfrm>
          <a:prstGeom prst="rect">
            <a:avLst/>
          </a:prstGeom>
        </p:spPr>
      </p:pic>
      <p:sp>
        <p:nvSpPr>
          <p:cNvPr id="7" name="右矢印 6"/>
          <p:cNvSpPr/>
          <p:nvPr/>
        </p:nvSpPr>
        <p:spPr>
          <a:xfrm>
            <a:off x="6007113" y="2520837"/>
            <a:ext cx="70127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p:cNvSpPr txBox="1">
            <a:spLocks/>
          </p:cNvSpPr>
          <p:nvPr/>
        </p:nvSpPr>
        <p:spPr>
          <a:xfrm>
            <a:off x="1663700" y="825274"/>
            <a:ext cx="2565400" cy="126057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smtClean="0"/>
              <a:t>基テーブル</a:t>
            </a:r>
            <a:endParaRPr lang="en-US" altLang="ja-JP" sz="3200" dirty="0" smtClean="0"/>
          </a:p>
        </p:txBody>
      </p:sp>
      <p:sp>
        <p:nvSpPr>
          <p:cNvPr id="10" name="コンテンツ プレースホルダー 2"/>
          <p:cNvSpPr txBox="1">
            <a:spLocks/>
          </p:cNvSpPr>
          <p:nvPr/>
        </p:nvSpPr>
        <p:spPr>
          <a:xfrm>
            <a:off x="8166100" y="825274"/>
            <a:ext cx="3009900" cy="1260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smtClean="0"/>
              <a:t>仮想テーブル</a:t>
            </a:r>
            <a:r>
              <a:rPr lang="en-US" altLang="ja-JP" sz="3200" dirty="0"/>
              <a:t/>
            </a:r>
            <a:br>
              <a:rPr lang="en-US" altLang="ja-JP" sz="3200" dirty="0"/>
            </a:br>
            <a:r>
              <a:rPr lang="ja-JP" altLang="en-US" sz="3200" dirty="0" smtClean="0"/>
              <a:t>（結果セット）</a:t>
            </a:r>
            <a:endParaRPr lang="en-US" altLang="ja-JP" sz="3200" dirty="0" smtClean="0"/>
          </a:p>
          <a:p>
            <a:pPr marL="0" indent="0">
              <a:buFont typeface="Arial" panose="020B0604020202020204" pitchFamily="34" charset="0"/>
              <a:buNone/>
            </a:pPr>
            <a:endParaRPr lang="en-US" altLang="ja-JP" dirty="0" smtClean="0"/>
          </a:p>
        </p:txBody>
      </p:sp>
    </p:spTree>
    <p:extLst>
      <p:ext uri="{BB962C8B-B14F-4D97-AF65-F5344CB8AC3E}">
        <p14:creationId xmlns:p14="http://schemas.microsoft.com/office/powerpoint/2010/main" val="2513440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r>
              <a:rPr lang="en-US" altLang="ja-JP" dirty="0"/>
              <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2956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SELECT</a:t>
            </a:r>
            <a:endParaRPr kumimoji="1" lang="ja-JP" altLang="en-US" dirty="0"/>
          </a:p>
        </p:txBody>
      </p:sp>
      <p:sp>
        <p:nvSpPr>
          <p:cNvPr id="3" name="コンテンツ プレースホルダー 2"/>
          <p:cNvSpPr>
            <a:spLocks noGrp="1"/>
          </p:cNvSpPr>
          <p:nvPr>
            <p:ph idx="1"/>
          </p:nvPr>
        </p:nvSpPr>
        <p:spPr>
          <a:xfrm>
            <a:off x="8658225" y="5472113"/>
            <a:ext cx="3414713" cy="714376"/>
          </a:xfrm>
        </p:spPr>
        <p:txBody>
          <a:bodyPr/>
          <a:lstStyle/>
          <a:p>
            <a:pPr marL="0" indent="0">
              <a:buNone/>
            </a:pPr>
            <a:r>
              <a:rPr lang="ja-JP" altLang="en-US" dirty="0"/>
              <a:t>次ページ</a:t>
            </a:r>
            <a:r>
              <a:rPr lang="ja-JP" altLang="en-US" dirty="0" smtClean="0"/>
              <a:t>へ続く。</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270</a:t>
            </a:fld>
            <a:endParaRPr kumimoji="1" lang="ja-JP" altLang="en-US"/>
          </a:p>
        </p:txBody>
      </p:sp>
      <p:pic>
        <p:nvPicPr>
          <p:cNvPr id="5" name="図 4"/>
          <p:cNvPicPr>
            <a:picLocks noChangeAspect="1"/>
          </p:cNvPicPr>
          <p:nvPr/>
        </p:nvPicPr>
        <p:blipFill rotWithShape="1">
          <a:blip r:embed="rId2"/>
          <a:srcRect b="60623"/>
          <a:stretch/>
        </p:blipFill>
        <p:spPr>
          <a:xfrm>
            <a:off x="0" y="874914"/>
            <a:ext cx="12192000" cy="4483926"/>
          </a:xfrm>
          <a:prstGeom prst="rect">
            <a:avLst/>
          </a:prstGeom>
        </p:spPr>
      </p:pic>
      <p:sp>
        <p:nvSpPr>
          <p:cNvPr id="7" name="コンテンツ プレースホルダー 2"/>
          <p:cNvSpPr txBox="1">
            <a:spLocks/>
          </p:cNvSpPr>
          <p:nvPr/>
        </p:nvSpPr>
        <p:spPr>
          <a:xfrm>
            <a:off x="8901113" y="988187"/>
            <a:ext cx="3171826" cy="7143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21_select.php</a:t>
            </a:r>
            <a:endParaRPr lang="ja-JP" altLang="en-US" dirty="0"/>
          </a:p>
        </p:txBody>
      </p:sp>
    </p:spTree>
    <p:extLst>
      <p:ext uri="{BB962C8B-B14F-4D97-AF65-F5344CB8AC3E}">
        <p14:creationId xmlns:p14="http://schemas.microsoft.com/office/powerpoint/2010/main" val="62793187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SELECT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271</a:t>
            </a:fld>
            <a:endParaRPr kumimoji="1" lang="ja-JP" altLang="en-US"/>
          </a:p>
        </p:txBody>
      </p:sp>
      <p:pic>
        <p:nvPicPr>
          <p:cNvPr id="5" name="図 4"/>
          <p:cNvPicPr>
            <a:picLocks noChangeAspect="1"/>
          </p:cNvPicPr>
          <p:nvPr/>
        </p:nvPicPr>
        <p:blipFill rotWithShape="1">
          <a:blip r:embed="rId2"/>
          <a:srcRect t="39058"/>
          <a:stretch/>
        </p:blipFill>
        <p:spPr>
          <a:xfrm>
            <a:off x="0" y="903488"/>
            <a:ext cx="10461261" cy="5954512"/>
          </a:xfrm>
          <a:prstGeom prst="rect">
            <a:avLst/>
          </a:prstGeom>
        </p:spPr>
      </p:pic>
    </p:spTree>
    <p:extLst>
      <p:ext uri="{BB962C8B-B14F-4D97-AF65-F5344CB8AC3E}">
        <p14:creationId xmlns:p14="http://schemas.microsoft.com/office/powerpoint/2010/main" val="16479063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CSS</a:t>
            </a:r>
            <a:r>
              <a:rPr kumimoji="1" lang="ja-JP" altLang="en-US" dirty="0" smtClean="0"/>
              <a:t>の読み込み</a:t>
            </a:r>
            <a:endParaRPr kumimoji="1" lang="ja-JP" altLang="en-US" dirty="0"/>
          </a:p>
        </p:txBody>
      </p:sp>
      <p:sp>
        <p:nvSpPr>
          <p:cNvPr id="3" name="コンテンツ プレースホルダー 2"/>
          <p:cNvSpPr>
            <a:spLocks noGrp="1"/>
          </p:cNvSpPr>
          <p:nvPr>
            <p:ph idx="1"/>
          </p:nvPr>
        </p:nvSpPr>
        <p:spPr>
          <a:xfrm>
            <a:off x="609600" y="3949700"/>
            <a:ext cx="11099800" cy="2667000"/>
          </a:xfrm>
        </p:spPr>
        <p:txBody>
          <a:bodyPr>
            <a:normAutofit/>
          </a:bodyPr>
          <a:lstStyle/>
          <a:p>
            <a:pPr marL="0" indent="0">
              <a:buNone/>
            </a:pPr>
            <a:r>
              <a:rPr lang="en-US" altLang="ja-JP" dirty="0" smtClean="0"/>
              <a:t>&lt;link&gt;</a:t>
            </a:r>
            <a:r>
              <a:rPr lang="ja-JP" altLang="en-US" dirty="0" smtClean="0"/>
              <a:t>によって</a:t>
            </a:r>
            <a:r>
              <a:rPr lang="en-US" altLang="ja-JP" dirty="0" smtClean="0"/>
              <a:t>CSS</a:t>
            </a:r>
            <a:r>
              <a:rPr lang="ja-JP" altLang="en-US" dirty="0" smtClean="0"/>
              <a:t>の読み込みを行う。</a:t>
            </a:r>
            <a:r>
              <a:rPr lang="en-US" altLang="ja-JP" dirty="0" smtClean="0"/>
              <a:t/>
            </a:r>
            <a:br>
              <a:rPr lang="en-US" altLang="ja-JP" dirty="0" smtClean="0"/>
            </a:br>
            <a:r>
              <a:rPr lang="ja-JP" altLang="en-US" dirty="0" smtClean="0"/>
              <a:t>今回はインターネットを通して</a:t>
            </a:r>
            <a:r>
              <a:rPr lang="en-US" altLang="ja-JP" dirty="0" smtClean="0"/>
              <a:t>CSS</a:t>
            </a:r>
            <a:r>
              <a:rPr lang="ja-JP" altLang="en-US" dirty="0" smtClean="0"/>
              <a:t>フレームワークである</a:t>
            </a:r>
            <a:r>
              <a:rPr lang="en-US" altLang="ja-JP" dirty="0" smtClean="0"/>
              <a:t/>
            </a:r>
            <a:br>
              <a:rPr lang="en-US" altLang="ja-JP" dirty="0" smtClean="0"/>
            </a:br>
            <a:r>
              <a:rPr lang="en-US" altLang="ja-JP" dirty="0" err="1" smtClean="0"/>
              <a:t>BootStrap</a:t>
            </a:r>
            <a:r>
              <a:rPr lang="ja-JP" altLang="en-US" dirty="0" smtClean="0"/>
              <a:t>を導入。</a:t>
            </a:r>
            <a:r>
              <a:rPr lang="en-US" altLang="ja-JP" dirty="0" err="1" smtClean="0"/>
              <a:t>BootStrap</a:t>
            </a:r>
            <a:r>
              <a:rPr lang="ja-JP" altLang="en-US" dirty="0" smtClean="0"/>
              <a:t>では</a:t>
            </a:r>
            <a:r>
              <a:rPr lang="en-US" altLang="ja-JP" dirty="0" smtClean="0"/>
              <a:t>HTML</a:t>
            </a:r>
            <a:r>
              <a:rPr lang="ja-JP" altLang="en-US" dirty="0" smtClean="0"/>
              <a:t>タグに特定の</a:t>
            </a:r>
            <a:r>
              <a:rPr lang="en-US" altLang="ja-JP" dirty="0" smtClean="0"/>
              <a:t/>
            </a:r>
            <a:br>
              <a:rPr lang="en-US" altLang="ja-JP" dirty="0" smtClean="0"/>
            </a:br>
            <a:r>
              <a:rPr lang="ja-JP" altLang="en-US" dirty="0" smtClean="0"/>
              <a:t>クラスを付けることで</a:t>
            </a:r>
            <a:r>
              <a:rPr lang="ja-JP" altLang="en-US" dirty="0"/>
              <a:t>見栄えの</a:t>
            </a:r>
            <a:r>
              <a:rPr lang="ja-JP" altLang="en-US" dirty="0" smtClean="0"/>
              <a:t>良い</a:t>
            </a:r>
            <a:r>
              <a:rPr lang="en-US" altLang="ja-JP" dirty="0" smtClean="0"/>
              <a:t>CSS</a:t>
            </a:r>
            <a:r>
              <a:rPr lang="ja-JP" altLang="en-US" dirty="0" smtClean="0"/>
              <a:t>を自動適用する。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272</a:t>
            </a:fld>
            <a:endParaRPr kumimoji="1" lang="ja-JP" altLang="en-US"/>
          </a:p>
        </p:txBody>
      </p:sp>
      <p:pic>
        <p:nvPicPr>
          <p:cNvPr id="5" name="図 4"/>
          <p:cNvPicPr>
            <a:picLocks noChangeAspect="1"/>
          </p:cNvPicPr>
          <p:nvPr/>
        </p:nvPicPr>
        <p:blipFill rotWithShape="1">
          <a:blip r:embed="rId2"/>
          <a:srcRect l="8802" t="18485" r="1172" b="78775"/>
          <a:stretch/>
        </p:blipFill>
        <p:spPr>
          <a:xfrm>
            <a:off x="0" y="1862268"/>
            <a:ext cx="12227067" cy="347532"/>
          </a:xfrm>
          <a:prstGeom prst="rect">
            <a:avLst/>
          </a:prstGeom>
        </p:spPr>
      </p:pic>
    </p:spTree>
    <p:extLst>
      <p:ext uri="{BB962C8B-B14F-4D97-AF65-F5344CB8AC3E}">
        <p14:creationId xmlns:p14="http://schemas.microsoft.com/office/powerpoint/2010/main" val="3285466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6764E-AA57-4FE2-9094-DA2591F3292C}"/>
              </a:ext>
            </a:extLst>
          </p:cNvPr>
          <p:cNvSpPr>
            <a:spLocks noGrp="1"/>
          </p:cNvSpPr>
          <p:nvPr>
            <p:ph type="title"/>
          </p:nvPr>
        </p:nvSpPr>
        <p:spPr/>
        <p:txBody>
          <a:bodyPr/>
          <a:lstStyle/>
          <a:p>
            <a:r>
              <a:rPr kumimoji="1" lang="en-US" altLang="ja-JP" dirty="0">
                <a:ea typeface="Tahoma" panose="020B0604030504040204" pitchFamily="34" charset="0"/>
              </a:rPr>
              <a:t>ORDER BY</a:t>
            </a:r>
            <a:endParaRPr kumimoji="1" lang="ja-JP" altLang="en-US" dirty="0"/>
          </a:p>
        </p:txBody>
      </p:sp>
      <p:sp>
        <p:nvSpPr>
          <p:cNvPr id="3" name="コンテンツ プレースホルダー 2">
            <a:extLst>
              <a:ext uri="{FF2B5EF4-FFF2-40B4-BE49-F238E27FC236}">
                <a16:creationId xmlns:a16="http://schemas.microsoft.com/office/drawing/2014/main" id="{A46AE0D1-2474-486E-A633-11196928344D}"/>
              </a:ext>
            </a:extLst>
          </p:cNvPr>
          <p:cNvSpPr>
            <a:spLocks noGrp="1"/>
          </p:cNvSpPr>
          <p:nvPr>
            <p:ph idx="1"/>
          </p:nvPr>
        </p:nvSpPr>
        <p:spPr>
          <a:xfrm>
            <a:off x="838200" y="3423476"/>
            <a:ext cx="10515600" cy="624114"/>
          </a:xfrm>
        </p:spPr>
        <p:txBody>
          <a:bodyPr>
            <a:normAutofit lnSpcReduction="10000"/>
          </a:bodyPr>
          <a:lstStyle/>
          <a:p>
            <a:pPr marL="0" indent="0">
              <a:buNone/>
            </a:pPr>
            <a:r>
              <a:rPr kumimoji="1" lang="ja-JP" altLang="en-US" sz="3200" dirty="0"/>
              <a:t>指定したカラムの値を基準に検索結果を並び替えて取得</a:t>
            </a:r>
          </a:p>
        </p:txBody>
      </p:sp>
      <p:grpSp>
        <p:nvGrpSpPr>
          <p:cNvPr id="4" name="グループ化 3">
            <a:extLst>
              <a:ext uri="{FF2B5EF4-FFF2-40B4-BE49-F238E27FC236}">
                <a16:creationId xmlns:a16="http://schemas.microsoft.com/office/drawing/2014/main" id="{3F06C5AC-D4E0-4A33-BE17-C499B11CA977}"/>
              </a:ext>
            </a:extLst>
          </p:cNvPr>
          <p:cNvGrpSpPr/>
          <p:nvPr/>
        </p:nvGrpSpPr>
        <p:grpSpPr>
          <a:xfrm>
            <a:off x="838200" y="1717999"/>
            <a:ext cx="10515600" cy="688491"/>
            <a:chOff x="612016" y="5218824"/>
            <a:chExt cx="6683019" cy="688491"/>
          </a:xfrm>
        </p:grpSpPr>
        <p:sp>
          <p:nvSpPr>
            <p:cNvPr id="5" name="正方形/長方形 6">
              <a:extLst>
                <a:ext uri="{FF2B5EF4-FFF2-40B4-BE49-F238E27FC236}">
                  <a16:creationId xmlns:a16="http://schemas.microsoft.com/office/drawing/2014/main" id="{A9375CA3-9265-47C6-BBAB-15A4DB632A0F}"/>
                </a:ext>
              </a:extLst>
            </p:cNvPr>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D708A287-28F9-44D6-892F-9FA68B17E5CC}"/>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ORDER BY </a:t>
              </a:r>
              <a:r>
                <a:rPr lang="ja-JP" altLang="en-US" dirty="0">
                  <a:latin typeface="Tahoma" panose="020B0604030504040204" pitchFamily="34" charset="0"/>
                  <a:cs typeface="Tahoma" panose="020B0604030504040204" pitchFamily="34" charset="0"/>
                </a:rPr>
                <a:t>カラム名 並び順</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コンテンツ プレースホルダー 2">
            <a:extLst>
              <a:ext uri="{FF2B5EF4-FFF2-40B4-BE49-F238E27FC236}">
                <a16:creationId xmlns:a16="http://schemas.microsoft.com/office/drawing/2014/main" id="{DA01EDB3-5F23-4E19-99BB-55A802E915E5}"/>
              </a:ext>
            </a:extLst>
          </p:cNvPr>
          <p:cNvSpPr txBox="1">
            <a:spLocks/>
          </p:cNvSpPr>
          <p:nvPr/>
        </p:nvSpPr>
        <p:spPr>
          <a:xfrm>
            <a:off x="838200" y="5064575"/>
            <a:ext cx="10515600" cy="1568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latin typeface="Tahoma" panose="020B0604030504040204" pitchFamily="34" charset="0"/>
                <a:cs typeface="Tahoma" panose="020B0604030504040204" pitchFamily="34" charset="0"/>
              </a:rPr>
              <a:t>「並び順」は昇順</a:t>
            </a: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cs typeface="Tahoma" panose="020B0604030504040204" pitchFamily="34" charset="0"/>
              </a:rPr>
              <a:t>降順のどちらかを記述</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273</a:t>
            </a:fld>
            <a:endParaRPr kumimoji="1" lang="ja-JP" altLang="en-US"/>
          </a:p>
        </p:txBody>
      </p:sp>
    </p:spTree>
    <p:extLst>
      <p:ext uri="{BB962C8B-B14F-4D97-AF65-F5344CB8AC3E}">
        <p14:creationId xmlns:p14="http://schemas.microsoft.com/office/powerpoint/2010/main" val="3912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538C4-12B6-4ABB-99A2-2930A6C8FD65}"/>
              </a:ext>
            </a:extLst>
          </p:cNvPr>
          <p:cNvSpPr>
            <a:spLocks noGrp="1"/>
          </p:cNvSpPr>
          <p:nvPr>
            <p:ph type="title"/>
          </p:nvPr>
        </p:nvSpPr>
        <p:spPr/>
        <p:txBody>
          <a:bodyPr/>
          <a:lstStyle/>
          <a:p>
            <a:r>
              <a:rPr kumimoji="1" lang="en-US" altLang="ja-JP" dirty="0">
                <a:ea typeface="Tahoma" panose="020B0604030504040204" pitchFamily="34" charset="0"/>
              </a:rPr>
              <a:t>ORDER BY </a:t>
            </a:r>
            <a:r>
              <a:rPr kumimoji="1" lang="ja-JP" altLang="en-US" dirty="0"/>
              <a:t>並び順</a:t>
            </a:r>
          </a:p>
        </p:txBody>
      </p:sp>
      <p:sp>
        <p:nvSpPr>
          <p:cNvPr id="11" name="コンテンツ プレースホルダー 2">
            <a:extLst>
              <a:ext uri="{FF2B5EF4-FFF2-40B4-BE49-F238E27FC236}">
                <a16:creationId xmlns:a16="http://schemas.microsoft.com/office/drawing/2014/main" id="{A46AE0D1-2474-486E-A633-11196928344D}"/>
              </a:ext>
            </a:extLst>
          </p:cNvPr>
          <p:cNvSpPr>
            <a:spLocks noGrp="1"/>
          </p:cNvSpPr>
          <p:nvPr>
            <p:ph idx="1"/>
          </p:nvPr>
        </p:nvSpPr>
        <p:spPr>
          <a:xfrm>
            <a:off x="8722590" y="1562407"/>
            <a:ext cx="1026226" cy="482655"/>
          </a:xfrm>
        </p:spPr>
        <p:txBody>
          <a:bodyPr>
            <a:normAutofit fontScale="85000" lnSpcReduction="20000"/>
          </a:bodyPr>
          <a:lstStyle/>
          <a:p>
            <a:pPr marL="0" indent="0">
              <a:buNone/>
            </a:pPr>
            <a:r>
              <a:rPr lang="ja-JP" altLang="en-US" sz="3200" dirty="0">
                <a:solidFill>
                  <a:srgbClr val="FF0000"/>
                </a:solidFill>
              </a:rPr>
              <a:t>昇順</a:t>
            </a:r>
            <a:endParaRPr kumimoji="1" lang="ja-JP" altLang="en-US" sz="3200" dirty="0">
              <a:solidFill>
                <a:srgbClr val="FF0000"/>
              </a:solidFill>
            </a:endParaRPr>
          </a:p>
        </p:txBody>
      </p:sp>
      <p:sp>
        <p:nvSpPr>
          <p:cNvPr id="4" name="正方形/長方形 6">
            <a:extLst>
              <a:ext uri="{FF2B5EF4-FFF2-40B4-BE49-F238E27FC236}">
                <a16:creationId xmlns:a16="http://schemas.microsoft.com/office/drawing/2014/main" id="{02E0FD84-3ED5-4CB2-8C9D-6D697FEC77FB}"/>
              </a:ext>
            </a:extLst>
          </p:cNvPr>
          <p:cNvSpPr/>
          <p:nvPr/>
        </p:nvSpPr>
        <p:spPr>
          <a:xfrm>
            <a:off x="825500" y="1562407"/>
            <a:ext cx="7574280"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FROM emp ORDER BY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a:solidFill>
                  <a:srgbClr val="FF0000"/>
                </a:solidFill>
                <a:latin typeface="Tahoma" panose="020B0604030504040204" pitchFamily="34" charset="0"/>
                <a:ea typeface="Tahoma" panose="020B0604030504040204" pitchFamily="34" charset="0"/>
                <a:cs typeface="Tahoma" panose="020B0604030504040204" pitchFamily="34" charset="0"/>
              </a:rPr>
              <a:t>ASC</a:t>
            </a: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正方形/長方形 6">
            <a:extLst>
              <a:ext uri="{FF2B5EF4-FFF2-40B4-BE49-F238E27FC236}">
                <a16:creationId xmlns:a16="http://schemas.microsoft.com/office/drawing/2014/main" id="{F7325360-2111-43BB-8469-0EE2305659DA}"/>
              </a:ext>
            </a:extLst>
          </p:cNvPr>
          <p:cNvSpPr/>
          <p:nvPr/>
        </p:nvSpPr>
        <p:spPr>
          <a:xfrm>
            <a:off x="825499" y="4063611"/>
            <a:ext cx="7574281"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FROM emp ORDER BY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a:solidFill>
                  <a:srgbClr val="0070C0"/>
                </a:solidFill>
                <a:latin typeface="Tahoma" panose="020B0604030504040204" pitchFamily="34" charset="0"/>
                <a:ea typeface="Tahoma" panose="020B0604030504040204" pitchFamily="34" charset="0"/>
                <a:cs typeface="Tahoma" panose="020B0604030504040204" pitchFamily="34" charset="0"/>
              </a:rPr>
              <a:t>DESC</a:t>
            </a: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3" name="図 2"/>
          <p:cNvPicPr>
            <a:picLocks noChangeAspect="1"/>
          </p:cNvPicPr>
          <p:nvPr/>
        </p:nvPicPr>
        <p:blipFill rotWithShape="1">
          <a:blip r:embed="rId2"/>
          <a:srcRect l="59062" t="36784" r="7596" b="50675"/>
          <a:stretch/>
        </p:blipFill>
        <p:spPr>
          <a:xfrm>
            <a:off x="913131" y="2170780"/>
            <a:ext cx="7475219" cy="1537619"/>
          </a:xfrm>
          <a:prstGeom prst="rect">
            <a:avLst/>
          </a:prstGeom>
        </p:spPr>
      </p:pic>
      <p:pic>
        <p:nvPicPr>
          <p:cNvPr id="5" name="図 4"/>
          <p:cNvPicPr>
            <a:picLocks noChangeAspect="1"/>
          </p:cNvPicPr>
          <p:nvPr/>
        </p:nvPicPr>
        <p:blipFill rotWithShape="1">
          <a:blip r:embed="rId3"/>
          <a:srcRect l="58908" t="37238" r="7497" b="50000"/>
          <a:stretch/>
        </p:blipFill>
        <p:spPr>
          <a:xfrm>
            <a:off x="878840" y="4671985"/>
            <a:ext cx="7543800" cy="1567156"/>
          </a:xfrm>
          <a:prstGeom prst="rect">
            <a:avLst/>
          </a:prstGeom>
        </p:spPr>
      </p:pic>
      <p:sp>
        <p:nvSpPr>
          <p:cNvPr id="6" name="テキスト ボックス 5"/>
          <p:cNvSpPr txBox="1"/>
          <p:nvPr/>
        </p:nvSpPr>
        <p:spPr>
          <a:xfrm>
            <a:off x="4381806" y="3684605"/>
            <a:ext cx="461665" cy="358261"/>
          </a:xfrm>
          <a:prstGeom prst="rect">
            <a:avLst/>
          </a:prstGeom>
          <a:noFill/>
        </p:spPr>
        <p:txBody>
          <a:bodyPr vert="eaVert"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cs typeface="Tahoma" panose="020B0604030504040204" pitchFamily="34" charset="0"/>
            </a:endParaRPr>
          </a:p>
        </p:txBody>
      </p:sp>
      <p:sp>
        <p:nvSpPr>
          <p:cNvPr id="9" name="テキスト ボックス 8"/>
          <p:cNvSpPr txBox="1"/>
          <p:nvPr/>
        </p:nvSpPr>
        <p:spPr>
          <a:xfrm>
            <a:off x="4419907" y="6245739"/>
            <a:ext cx="461665" cy="358261"/>
          </a:xfrm>
          <a:prstGeom prst="rect">
            <a:avLst/>
          </a:prstGeom>
          <a:noFill/>
        </p:spPr>
        <p:txBody>
          <a:bodyPr vert="eaVert"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A46AE0D1-2474-486E-A633-11196928344D}"/>
              </a:ext>
            </a:extLst>
          </p:cNvPr>
          <p:cNvSpPr txBox="1">
            <a:spLocks/>
          </p:cNvSpPr>
          <p:nvPr/>
        </p:nvSpPr>
        <p:spPr>
          <a:xfrm>
            <a:off x="8722590" y="4093002"/>
            <a:ext cx="1026226" cy="5034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solidFill>
                  <a:srgbClr val="0070C0"/>
                </a:solidFill>
                <a:latin typeface="Tahoma" panose="020B0604030504040204" pitchFamily="34" charset="0"/>
                <a:cs typeface="Tahoma" panose="020B0604030504040204" pitchFamily="34" charset="0"/>
              </a:rPr>
              <a:t>降順</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274</a:t>
            </a:fld>
            <a:endParaRPr kumimoji="1" lang="ja-JP" altLang="en-US"/>
          </a:p>
        </p:txBody>
      </p:sp>
    </p:spTree>
    <p:extLst>
      <p:ext uri="{BB962C8B-B14F-4D97-AF65-F5344CB8AC3E}">
        <p14:creationId xmlns:p14="http://schemas.microsoft.com/office/powerpoint/2010/main" val="16830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4" grpId="0" animBg="1"/>
      <p:bldP spid="8" grpId="0" animBg="1"/>
      <p:bldP spid="6" grpId="0"/>
      <p:bldP spid="9" grpId="0"/>
      <p:bldP spid="12"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レコード取得の流れ</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39230670"/>
              </p:ext>
            </p:extLst>
          </p:nvPr>
        </p:nvGraphicFramePr>
        <p:xfrm>
          <a:off x="571500" y="1523999"/>
          <a:ext cx="8607425" cy="1854200"/>
        </p:xfrm>
        <a:graphic>
          <a:graphicData uri="http://schemas.openxmlformats.org/drawingml/2006/table">
            <a:tbl>
              <a:tblPr firstRow="1" bandRow="1">
                <a:tableStyleId>{5C22544A-7EE6-4342-B048-85BDC9FD1C3A}</a:tableStyleId>
              </a:tblPr>
              <a:tblGrid>
                <a:gridCol w="1721485">
                  <a:extLst>
                    <a:ext uri="{9D8B030D-6E8A-4147-A177-3AD203B41FA5}">
                      <a16:colId xmlns:a16="http://schemas.microsoft.com/office/drawing/2014/main" val="803025954"/>
                    </a:ext>
                  </a:extLst>
                </a:gridCol>
                <a:gridCol w="1721485">
                  <a:extLst>
                    <a:ext uri="{9D8B030D-6E8A-4147-A177-3AD203B41FA5}">
                      <a16:colId xmlns:a16="http://schemas.microsoft.com/office/drawing/2014/main" val="2630344620"/>
                    </a:ext>
                  </a:extLst>
                </a:gridCol>
                <a:gridCol w="1721485">
                  <a:extLst>
                    <a:ext uri="{9D8B030D-6E8A-4147-A177-3AD203B41FA5}">
                      <a16:colId xmlns:a16="http://schemas.microsoft.com/office/drawing/2014/main" val="1828461826"/>
                    </a:ext>
                  </a:extLst>
                </a:gridCol>
                <a:gridCol w="1721485">
                  <a:extLst>
                    <a:ext uri="{9D8B030D-6E8A-4147-A177-3AD203B41FA5}">
                      <a16:colId xmlns:a16="http://schemas.microsoft.com/office/drawing/2014/main" val="476650239"/>
                    </a:ext>
                  </a:extLst>
                </a:gridCol>
                <a:gridCol w="1721485">
                  <a:extLst>
                    <a:ext uri="{9D8B030D-6E8A-4147-A177-3AD203B41FA5}">
                      <a16:colId xmlns:a16="http://schemas.microsoft.com/office/drawing/2014/main" val="3128234155"/>
                    </a:ext>
                  </a:extLst>
                </a:gridCol>
              </a:tblGrid>
              <a:tr h="370840">
                <a:tc>
                  <a:txBody>
                    <a:bodyPr/>
                    <a:lstStyle/>
                    <a:p>
                      <a:pPr algn="ctr"/>
                      <a:r>
                        <a:rPr kumimoji="1" lang="en-US" altLang="ja-JP" b="0" dirty="0" err="1" smtClean="0">
                          <a:latin typeface="Tahoma" panose="020B0604030504040204" pitchFamily="34" charset="0"/>
                          <a:ea typeface="UD デジタル 教科書体 NK-R" panose="02020400000000000000" pitchFamily="18" charset="-128"/>
                          <a:cs typeface="Tahoma" panose="020B0604030504040204" pitchFamily="34" charset="0"/>
                        </a:rPr>
                        <a:t>isbn</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b="0" dirty="0" smtClean="0">
                          <a:latin typeface="Tahoma" panose="020B0604030504040204" pitchFamily="34" charset="0"/>
                          <a:ea typeface="UD デジタル 教科書体 NK-R" panose="02020400000000000000" pitchFamily="18" charset="-128"/>
                          <a:cs typeface="Tahoma" panose="020B0604030504040204" pitchFamily="34" charset="0"/>
                        </a:rPr>
                        <a:t>title</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b="0" dirty="0" smtClean="0">
                          <a:latin typeface="Tahoma" panose="020B0604030504040204" pitchFamily="34" charset="0"/>
                          <a:ea typeface="UD デジタル 教科書体 NK-R" panose="02020400000000000000" pitchFamily="18" charset="-128"/>
                          <a:cs typeface="Tahoma" panose="020B0604030504040204" pitchFamily="34" charset="0"/>
                        </a:rPr>
                        <a:t>price</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b="0" dirty="0" smtClean="0">
                          <a:latin typeface="Tahoma" panose="020B0604030504040204" pitchFamily="34" charset="0"/>
                          <a:ea typeface="UD デジタル 教科書体 NK-R" panose="02020400000000000000" pitchFamily="18" charset="-128"/>
                          <a:cs typeface="Tahoma" panose="020B0604030504040204" pitchFamily="34" charset="0"/>
                        </a:rPr>
                        <a:t>publish</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b="0" dirty="0" smtClean="0">
                          <a:latin typeface="Tahoma" panose="020B0604030504040204" pitchFamily="34" charset="0"/>
                          <a:ea typeface="UD デジタル 教科書体 NK-R" panose="02020400000000000000" pitchFamily="18" charset="-128"/>
                          <a:cs typeface="Tahoma" panose="020B0604030504040204" pitchFamily="34" charset="0"/>
                        </a:rPr>
                        <a:t>published</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933641666"/>
                  </a:ext>
                </a:extLst>
              </a:tr>
              <a:tr h="370840">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524435452"/>
                  </a:ext>
                </a:extLst>
              </a:tr>
              <a:tr h="370840">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4012300661"/>
                  </a:ext>
                </a:extLst>
              </a:tr>
              <a:tr h="370840">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30448562"/>
                  </a:ext>
                </a:extLst>
              </a:tr>
              <a:tr h="370840">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211324140"/>
                  </a:ext>
                </a:extLst>
              </a:tr>
            </a:tbl>
          </a:graphicData>
        </a:graphic>
      </p:graphicFrame>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275</a:t>
            </a:fld>
            <a:endParaRPr kumimoji="1" lang="ja-JP" altLang="en-US"/>
          </a:p>
        </p:txBody>
      </p:sp>
      <p:sp>
        <p:nvSpPr>
          <p:cNvPr id="6" name="コンテンツ プレースホルダー 2">
            <a:extLst>
              <a:ext uri="{FF2B5EF4-FFF2-40B4-BE49-F238E27FC236}">
                <a16:creationId xmlns:a16="http://schemas.microsoft.com/office/drawing/2014/main" id="{A46AE0D1-2474-486E-A633-11196928344D}"/>
              </a:ext>
            </a:extLst>
          </p:cNvPr>
          <p:cNvSpPr txBox="1">
            <a:spLocks/>
          </p:cNvSpPr>
          <p:nvPr/>
        </p:nvSpPr>
        <p:spPr>
          <a:xfrm>
            <a:off x="25400" y="887400"/>
            <a:ext cx="2006600" cy="6241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smtClean="0"/>
              <a:t>結果セット</a:t>
            </a:r>
            <a:endParaRPr lang="ja-JP" altLang="en-US" sz="3200" dirty="0"/>
          </a:p>
        </p:txBody>
      </p:sp>
      <p:sp>
        <p:nvSpPr>
          <p:cNvPr id="7" name="コンテンツ プレースホルダー 2">
            <a:extLst>
              <a:ext uri="{FF2B5EF4-FFF2-40B4-BE49-F238E27FC236}">
                <a16:creationId xmlns:a16="http://schemas.microsoft.com/office/drawing/2014/main" id="{A46AE0D1-2474-486E-A633-11196928344D}"/>
              </a:ext>
            </a:extLst>
          </p:cNvPr>
          <p:cNvSpPr txBox="1">
            <a:spLocks/>
          </p:cNvSpPr>
          <p:nvPr/>
        </p:nvSpPr>
        <p:spPr>
          <a:xfrm>
            <a:off x="571500" y="4292600"/>
            <a:ext cx="10947400" cy="23749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smtClean="0"/>
              <a:t>結果セット取得後、現在読み込み可能なレコードを示す</a:t>
            </a:r>
            <a:r>
              <a:rPr lang="en-US" altLang="ja-JP" sz="3200" dirty="0" smtClean="0"/>
              <a:t/>
            </a:r>
            <a:br>
              <a:rPr lang="en-US" altLang="ja-JP" sz="3200" dirty="0" smtClean="0"/>
            </a:br>
            <a:r>
              <a:rPr lang="ja-JP" altLang="en-US" sz="3200" dirty="0" smtClean="0">
                <a:solidFill>
                  <a:srgbClr val="FF0000"/>
                </a:solidFill>
              </a:rPr>
              <a:t>レコードポインター</a:t>
            </a:r>
            <a:r>
              <a:rPr lang="ja-JP" altLang="en-US" sz="3200" dirty="0" smtClean="0"/>
              <a:t>が作られる。レコードポインターが指している</a:t>
            </a:r>
            <a:r>
              <a:rPr lang="en-US" altLang="ja-JP" sz="3200" dirty="0" smtClean="0"/>
              <a:t/>
            </a:r>
            <a:br>
              <a:rPr lang="en-US" altLang="ja-JP" sz="3200" dirty="0" smtClean="0"/>
            </a:br>
            <a:r>
              <a:rPr lang="ja-JP" altLang="en-US" sz="3200" dirty="0" smtClean="0"/>
              <a:t>レコードを</a:t>
            </a:r>
            <a:r>
              <a:rPr lang="ja-JP" altLang="en-US" sz="3200" dirty="0" smtClean="0">
                <a:solidFill>
                  <a:srgbClr val="FF0000"/>
                </a:solidFill>
              </a:rPr>
              <a:t>カレントレコード</a:t>
            </a:r>
            <a:r>
              <a:rPr lang="ja-JP" altLang="en-US" sz="3200" dirty="0" smtClean="0"/>
              <a:t>と呼ぶ。</a:t>
            </a:r>
            <a:endParaRPr lang="en-US" altLang="ja-JP" sz="3200" dirty="0" smtClean="0"/>
          </a:p>
          <a:p>
            <a:pPr marL="0" indent="0">
              <a:buFont typeface="Arial" panose="020B0604020202020204" pitchFamily="34" charset="0"/>
              <a:buNone/>
            </a:pPr>
            <a:r>
              <a:rPr lang="ja-JP" altLang="en-US" sz="3200" dirty="0" smtClean="0"/>
              <a:t>レコードポインターは最初、先頭レコードの直前を指している。</a:t>
            </a:r>
            <a:endParaRPr lang="ja-JP" altLang="en-US" sz="3200" dirty="0"/>
          </a:p>
        </p:txBody>
      </p:sp>
      <p:sp>
        <p:nvSpPr>
          <p:cNvPr id="8" name="角丸四角形 7"/>
          <p:cNvSpPr/>
          <p:nvPr/>
        </p:nvSpPr>
        <p:spPr>
          <a:xfrm>
            <a:off x="571500" y="1909858"/>
            <a:ext cx="8607425" cy="35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p:cNvSpPr/>
          <p:nvPr/>
        </p:nvSpPr>
        <p:spPr>
          <a:xfrm>
            <a:off x="9283700" y="1946986"/>
            <a:ext cx="292100" cy="318472"/>
          </a:xfrm>
          <a:prstGeom prst="leftArrow">
            <a:avLst>
              <a:gd name="adj1" fmla="val 91929"/>
              <a:gd name="adj2" fmla="val 442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01200" y="1930400"/>
            <a:ext cx="1917513" cy="369332"/>
          </a:xfrm>
          <a:prstGeom prst="rect">
            <a:avLst/>
          </a:prstGeom>
          <a:noFill/>
        </p:spPr>
        <p:txBody>
          <a:bodyPr wrap="none" rtlCol="0">
            <a:spAutoFit/>
          </a:bodyPr>
          <a:lstStyle/>
          <a:p>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レコードポインター</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p:cNvSpPr txBox="1"/>
          <p:nvPr/>
        </p:nvSpPr>
        <p:spPr>
          <a:xfrm>
            <a:off x="571501" y="1930400"/>
            <a:ext cx="8607424" cy="369332"/>
          </a:xfrm>
          <a:prstGeom prst="rect">
            <a:avLst/>
          </a:prstGeom>
          <a:noFill/>
        </p:spPr>
        <p:txBody>
          <a:bodyPr wrap="square" rtlCol="0">
            <a:spAutoFit/>
          </a:bodyPr>
          <a:lstStyle/>
          <a:p>
            <a:pPr algn="ct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カレントレコード</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3" name="左矢印 12"/>
          <p:cNvSpPr/>
          <p:nvPr/>
        </p:nvSpPr>
        <p:spPr>
          <a:xfrm>
            <a:off x="9283700" y="1518602"/>
            <a:ext cx="292100" cy="318472"/>
          </a:xfrm>
          <a:prstGeom prst="leftArrow">
            <a:avLst>
              <a:gd name="adj1" fmla="val 91929"/>
              <a:gd name="adj2" fmla="val 44285"/>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601200" y="1502016"/>
            <a:ext cx="1107996" cy="369332"/>
          </a:xfrm>
          <a:prstGeom prst="rect">
            <a:avLst/>
          </a:prstGeom>
          <a:noFill/>
        </p:spPr>
        <p:txBody>
          <a:bodyPr wrap="non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初期</a:t>
            </a: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位置</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6128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74914"/>
          </a:xfrm>
        </p:spPr>
        <p:txBody>
          <a:bodyPr/>
          <a:lstStyle/>
          <a:p>
            <a:r>
              <a:rPr kumimoji="1" lang="en-US" altLang="ja-JP" dirty="0" smtClean="0"/>
              <a:t>fetch</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528637" y="1200151"/>
            <a:ext cx="11272837" cy="1377949"/>
          </a:xfrm>
        </p:spPr>
        <p:txBody>
          <a:bodyPr/>
          <a:lstStyle/>
          <a:p>
            <a:pPr marL="0" indent="0">
              <a:buNone/>
            </a:pPr>
            <a:r>
              <a:rPr kumimoji="1" lang="ja-JP" altLang="en-US" dirty="0" smtClean="0"/>
              <a:t>レコードポインタを</a:t>
            </a:r>
            <a:r>
              <a:rPr kumimoji="1" lang="ja-JP" altLang="en-US" dirty="0" smtClean="0">
                <a:solidFill>
                  <a:srgbClr val="FF0000"/>
                </a:solidFill>
              </a:rPr>
              <a:t>次のレコードへ進め</a:t>
            </a:r>
            <a:r>
              <a:rPr kumimoji="1" lang="ja-JP" altLang="en-US" dirty="0" smtClean="0"/>
              <a:t>、</a:t>
            </a:r>
            <a:r>
              <a:rPr kumimoji="1" lang="en-US" altLang="ja-JP" dirty="0" smtClean="0"/>
              <a:t/>
            </a:r>
            <a:br>
              <a:rPr kumimoji="1" lang="en-US" altLang="ja-JP" dirty="0" smtClean="0"/>
            </a:br>
            <a:r>
              <a:rPr kumimoji="1" lang="ja-JP" altLang="en-US" dirty="0" smtClean="0"/>
              <a:t>カレントレコードのデータを読込む</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276</a:t>
            </a:fld>
            <a:endParaRPr kumimoji="1" lang="ja-JP" altLang="en-US"/>
          </a:p>
        </p:txBody>
      </p:sp>
      <p:grpSp>
        <p:nvGrpSpPr>
          <p:cNvPr id="5" name="グループ化 4">
            <a:extLst>
              <a:ext uri="{FF2B5EF4-FFF2-40B4-BE49-F238E27FC236}">
                <a16:creationId xmlns:a16="http://schemas.microsoft.com/office/drawing/2014/main" id="{3F06C5AC-D4E0-4A33-BE17-C499B11CA977}"/>
              </a:ext>
            </a:extLst>
          </p:cNvPr>
          <p:cNvGrpSpPr/>
          <p:nvPr/>
        </p:nvGrpSpPr>
        <p:grpSpPr>
          <a:xfrm>
            <a:off x="3586955" y="2721299"/>
            <a:ext cx="4668045" cy="688491"/>
            <a:chOff x="612016" y="5218824"/>
            <a:chExt cx="6683019" cy="688491"/>
          </a:xfrm>
        </p:grpSpPr>
        <p:sp>
          <p:nvSpPr>
            <p:cNvPr id="6" name="正方形/長方形 6">
              <a:extLst>
                <a:ext uri="{FF2B5EF4-FFF2-40B4-BE49-F238E27FC236}">
                  <a16:creationId xmlns:a16="http://schemas.microsoft.com/office/drawing/2014/main" id="{A9375CA3-9265-47C6-BBAB-15A4DB632A0F}"/>
                </a:ext>
              </a:extLst>
            </p:cNvPr>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D708A287-28F9-44D6-892F-9FA68B17E5CC}"/>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smtClean="0">
                  <a:latin typeface="Tahoma" panose="020B0604030504040204" pitchFamily="34" charset="0"/>
                  <a:ea typeface="Tahoma" panose="020B0604030504040204" pitchFamily="34" charset="0"/>
                  <a:cs typeface="Tahoma" panose="020B0604030504040204" pitchFamily="34" charset="0"/>
                </a:rPr>
                <a:t>fetch(</a:t>
              </a:r>
              <a:r>
                <a:rPr lang="ja-JP" altLang="en-US" dirty="0" smtClean="0">
                  <a:cs typeface="Tahoma" panose="020B0604030504040204" pitchFamily="34" charset="0"/>
                </a:rPr>
                <a:t>フェッチモード</a:t>
              </a:r>
              <a:r>
                <a:rPr lang="en-US" altLang="ja-JP" dirty="0" smtClean="0">
                  <a:latin typeface="Tahoma" panose="020B0604030504040204" pitchFamily="34" charset="0"/>
                  <a:ea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8" name="コンテンツ プレースホルダー 2"/>
          <p:cNvSpPr txBox="1">
            <a:spLocks/>
          </p:cNvSpPr>
          <p:nvPr/>
        </p:nvSpPr>
        <p:spPr>
          <a:xfrm>
            <a:off x="528637" y="4133851"/>
            <a:ext cx="11272837" cy="13779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フェッチモード</a:t>
            </a:r>
            <a:r>
              <a:rPr lang="ja-JP" altLang="en-US" dirty="0" smtClean="0"/>
              <a:t>によってデータの取得方法が変化し、</a:t>
            </a:r>
            <a:r>
              <a:rPr lang="en-US" altLang="ja-JP" dirty="0" smtClean="0"/>
              <a:t/>
            </a:r>
            <a:br>
              <a:rPr lang="en-US" altLang="ja-JP" dirty="0" smtClean="0"/>
            </a:br>
            <a:r>
              <a:rPr lang="ja-JP" altLang="en-US" dirty="0" smtClean="0"/>
              <a:t>対象データへのアクセス方法も変化する。</a:t>
            </a:r>
            <a:endParaRPr lang="ja-JP" altLang="en-US" dirty="0"/>
          </a:p>
        </p:txBody>
      </p:sp>
    </p:spTree>
    <p:extLst>
      <p:ext uri="{BB962C8B-B14F-4D97-AF65-F5344CB8AC3E}">
        <p14:creationId xmlns:p14="http://schemas.microsoft.com/office/powerpoint/2010/main" val="31759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代表的なフェッチモード</a:t>
            </a:r>
            <a:endParaRPr kumimoji="1" lang="ja-JP" altLang="en-US" dirty="0"/>
          </a:p>
        </p:txBody>
      </p:sp>
      <p:sp>
        <p:nvSpPr>
          <p:cNvPr id="3" name="コンテンツ プレースホルダー 2"/>
          <p:cNvSpPr>
            <a:spLocks noGrp="1"/>
          </p:cNvSpPr>
          <p:nvPr>
            <p:ph idx="1"/>
          </p:nvPr>
        </p:nvSpPr>
        <p:spPr>
          <a:xfrm>
            <a:off x="831849" y="4965699"/>
            <a:ext cx="10528300" cy="799593"/>
          </a:xfrm>
        </p:spPr>
        <p:txBody>
          <a:bodyPr/>
          <a:lstStyle/>
          <a:p>
            <a:pPr marL="0" indent="0">
              <a:buNone/>
            </a:pPr>
            <a:r>
              <a:rPr kumimoji="1" lang="ja-JP" altLang="en-US" dirty="0" smtClean="0"/>
              <a:t>基本は</a:t>
            </a:r>
            <a:r>
              <a:rPr lang="en-US" altLang="ja-JP" dirty="0"/>
              <a:t>PDO::</a:t>
            </a:r>
            <a:r>
              <a:rPr lang="en-US" altLang="ja-JP" dirty="0" smtClean="0"/>
              <a:t>FETCH_ASSOC</a:t>
            </a:r>
            <a:r>
              <a:rPr lang="ja-JP" altLang="en-US" dirty="0" smtClean="0"/>
              <a:t>にしておけばよい。</a:t>
            </a:r>
            <a:endParaRPr lang="en-US" altLang="ja-JP" dirty="0" smtClean="0"/>
          </a:p>
          <a:p>
            <a:pPr marL="0" indent="0">
              <a:buNone/>
            </a:pPr>
            <a:endParaRPr lang="ja-JP" altLang="en-US"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277</a:t>
            </a:fld>
            <a:endParaRPr kumimoji="1" lang="ja-JP" altLang="en-US"/>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3798149193"/>
              </p:ext>
            </p:extLst>
          </p:nvPr>
        </p:nvGraphicFramePr>
        <p:xfrm>
          <a:off x="831849" y="1612899"/>
          <a:ext cx="10528299" cy="1854200"/>
        </p:xfrm>
        <a:graphic>
          <a:graphicData uri="http://schemas.openxmlformats.org/drawingml/2006/table">
            <a:tbl>
              <a:tblPr firstRow="1" bandRow="1">
                <a:tableStyleId>{5C22544A-7EE6-4342-B048-85BDC9FD1C3A}</a:tableStyleId>
              </a:tblPr>
              <a:tblGrid>
                <a:gridCol w="3509433">
                  <a:extLst>
                    <a:ext uri="{9D8B030D-6E8A-4147-A177-3AD203B41FA5}">
                      <a16:colId xmlns:a16="http://schemas.microsoft.com/office/drawing/2014/main" val="803025954"/>
                    </a:ext>
                  </a:extLst>
                </a:gridCol>
                <a:gridCol w="3509433">
                  <a:extLst>
                    <a:ext uri="{9D8B030D-6E8A-4147-A177-3AD203B41FA5}">
                      <a16:colId xmlns:a16="http://schemas.microsoft.com/office/drawing/2014/main" val="2630344620"/>
                    </a:ext>
                  </a:extLst>
                </a:gridCol>
                <a:gridCol w="3509433">
                  <a:extLst>
                    <a:ext uri="{9D8B030D-6E8A-4147-A177-3AD203B41FA5}">
                      <a16:colId xmlns:a16="http://schemas.microsoft.com/office/drawing/2014/main" val="1828461826"/>
                    </a:ext>
                  </a:extLst>
                </a:gridCol>
              </a:tblGrid>
              <a:tr h="370840">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フェッチモード（定数）</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取得形式</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アクセス方法</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933641666"/>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PDO::FETCH_ASSOC</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連想配列</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配列名</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カラム名</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524435452"/>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POD::FETCH_NUM</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配列</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配列名</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インデックス番号</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4012300661"/>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POD::FETCH_BOTH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連想配列・配列</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↑のどちらでもアクセス可能</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3044856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POD::FETCH_OBJ</a:t>
                      </a:r>
                      <a:endPar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オブジェクト</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オブジェクト変数名</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-&gt;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カラム名</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211324140"/>
                  </a:ext>
                </a:extLst>
              </a:tr>
            </a:tbl>
          </a:graphicData>
        </a:graphic>
      </p:graphicFrame>
    </p:spTree>
    <p:extLst>
      <p:ext uri="{BB962C8B-B14F-4D97-AF65-F5344CB8AC3E}">
        <p14:creationId xmlns:p14="http://schemas.microsoft.com/office/powerpoint/2010/main" val="14008985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テーブル</a:t>
            </a:r>
            <a:r>
              <a:rPr kumimoji="1" lang="en-US" altLang="ja-JP" dirty="0" smtClean="0"/>
              <a:t>&lt;table&gt;</a:t>
            </a:r>
            <a:endParaRPr kumimoji="1" lang="ja-JP" altLang="en-US" dirty="0"/>
          </a:p>
        </p:txBody>
      </p:sp>
      <p:sp>
        <p:nvSpPr>
          <p:cNvPr id="3" name="コンテンツ プレースホルダー 2"/>
          <p:cNvSpPr>
            <a:spLocks noGrp="1"/>
          </p:cNvSpPr>
          <p:nvPr>
            <p:ph idx="1"/>
          </p:nvPr>
        </p:nvSpPr>
        <p:spPr>
          <a:xfrm>
            <a:off x="824459" y="1200151"/>
            <a:ext cx="10605541" cy="5305580"/>
          </a:xfrm>
        </p:spPr>
        <p:txBody>
          <a:bodyPr/>
          <a:lstStyle/>
          <a:p>
            <a:pPr marL="0" indent="0">
              <a:buNone/>
            </a:pPr>
            <a:r>
              <a:rPr lang="ja-JP" altLang="en-US" dirty="0" smtClean="0"/>
              <a:t>テーブル（表）を作成するタグ</a:t>
            </a:r>
            <a:endParaRPr lang="en-US" altLang="ja-JP" dirty="0" smtClean="0"/>
          </a:p>
          <a:p>
            <a:pPr marL="0" indent="0">
              <a:buNone/>
            </a:pPr>
            <a:endParaRPr lang="en-US" altLang="ja-JP" dirty="0" smtClean="0"/>
          </a:p>
          <a:p>
            <a:pPr marL="0" indent="0">
              <a:buNone/>
            </a:pPr>
            <a:r>
              <a:rPr lang="ja-JP" altLang="en-US" dirty="0" smtClean="0"/>
              <a:t>テーブル行タグ</a:t>
            </a:r>
            <a:r>
              <a:rPr lang="en-US" altLang="ja-JP" dirty="0" smtClean="0"/>
              <a:t>	</a:t>
            </a:r>
            <a:r>
              <a:rPr lang="en-US" altLang="ja-JP" dirty="0" smtClean="0"/>
              <a:t>	&lt;</a:t>
            </a:r>
            <a:r>
              <a:rPr lang="en-US" altLang="ja-JP" dirty="0" err="1" smtClean="0"/>
              <a:t>tr</a:t>
            </a:r>
            <a:r>
              <a:rPr lang="en-US" altLang="ja-JP" dirty="0" smtClean="0"/>
              <a:t>&gt;</a:t>
            </a:r>
            <a:endParaRPr kumimoji="1" lang="en-US" altLang="ja-JP" dirty="0" smtClean="0"/>
          </a:p>
          <a:p>
            <a:pPr marL="0" indent="0">
              <a:buNone/>
            </a:pPr>
            <a:r>
              <a:rPr kumimoji="1" lang="ja-JP" altLang="en-US" dirty="0" smtClean="0"/>
              <a:t>テーブル見出しタグ</a:t>
            </a:r>
            <a:r>
              <a:rPr kumimoji="1" lang="en-US" altLang="ja-JP" dirty="0" smtClean="0"/>
              <a:t>	&lt;</a:t>
            </a:r>
            <a:r>
              <a:rPr kumimoji="1" lang="en-US" altLang="ja-JP" dirty="0" err="1" smtClean="0"/>
              <a:t>th</a:t>
            </a:r>
            <a:r>
              <a:rPr kumimoji="1" lang="en-US" altLang="ja-JP" dirty="0" smtClean="0"/>
              <a:t>&gt;</a:t>
            </a:r>
          </a:p>
          <a:p>
            <a:pPr marL="0" indent="0">
              <a:buNone/>
            </a:pPr>
            <a:r>
              <a:rPr lang="ja-JP" altLang="en-US" dirty="0" smtClean="0"/>
              <a:t>テーブルデータタグ</a:t>
            </a:r>
            <a:r>
              <a:rPr lang="en-US" altLang="ja-JP" dirty="0" smtClean="0"/>
              <a:t>	&lt;td&gt;</a:t>
            </a:r>
          </a:p>
          <a:p>
            <a:pPr marL="0" indent="0">
              <a:buNone/>
            </a:pPr>
            <a:r>
              <a:rPr lang="ja-JP" altLang="en-US" dirty="0" smtClean="0"/>
              <a:t>を</a:t>
            </a:r>
            <a:r>
              <a:rPr lang="ja-JP" altLang="en-US" dirty="0" smtClean="0"/>
              <a:t>組み合わせてテーブル（表）を作る。</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278</a:t>
            </a:fld>
            <a:endParaRPr kumimoji="1" lang="ja-JP" altLang="en-US"/>
          </a:p>
        </p:txBody>
      </p:sp>
    </p:spTree>
    <p:extLst>
      <p:ext uri="{BB962C8B-B14F-4D97-AF65-F5344CB8AC3E}">
        <p14:creationId xmlns:p14="http://schemas.microsoft.com/office/powerpoint/2010/main" val="132308098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実例</a:t>
            </a:r>
            <a:endParaRPr kumimoji="1" lang="ja-JP" altLang="en-US" dirty="0"/>
          </a:p>
        </p:txBody>
      </p:sp>
      <p:pic>
        <p:nvPicPr>
          <p:cNvPr id="4" name="図 3"/>
          <p:cNvPicPr>
            <a:picLocks noChangeAspect="1"/>
          </p:cNvPicPr>
          <p:nvPr/>
        </p:nvPicPr>
        <p:blipFill rotWithShape="1">
          <a:blip r:embed="rId3"/>
          <a:srcRect l="33516" t="27439" r="40234" b="39024"/>
          <a:stretch/>
        </p:blipFill>
        <p:spPr>
          <a:xfrm>
            <a:off x="485774" y="1146047"/>
            <a:ext cx="5324303" cy="5229226"/>
          </a:xfrm>
          <a:prstGeom prst="rect">
            <a:avLst/>
          </a:prstGeom>
        </p:spPr>
      </p:pic>
      <p:pic>
        <p:nvPicPr>
          <p:cNvPr id="5" name="図 4"/>
          <p:cNvPicPr>
            <a:picLocks noChangeAspect="1"/>
          </p:cNvPicPr>
          <p:nvPr/>
        </p:nvPicPr>
        <p:blipFill rotWithShape="1">
          <a:blip r:embed="rId4"/>
          <a:srcRect l="827" t="18965" r="72213" b="49392"/>
          <a:stretch/>
        </p:blipFill>
        <p:spPr>
          <a:xfrm>
            <a:off x="7090348" y="1450848"/>
            <a:ext cx="4152602" cy="425291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279</a:t>
            </a:fld>
            <a:endParaRPr kumimoji="1" lang="ja-JP" altLang="en-US"/>
          </a:p>
        </p:txBody>
      </p:sp>
    </p:spTree>
    <p:extLst>
      <p:ext uri="{BB962C8B-B14F-4D97-AF65-F5344CB8AC3E}">
        <p14:creationId xmlns:p14="http://schemas.microsoft.com/office/powerpoint/2010/main" val="2068630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277076334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&lt;</a:t>
            </a:r>
            <a:r>
              <a:rPr lang="en-US" altLang="ja-JP" dirty="0" err="1" smtClean="0"/>
              <a:t>thead</a:t>
            </a:r>
            <a:r>
              <a:rPr lang="en-US" altLang="ja-JP" dirty="0" smtClean="0"/>
              <a:t>&gt;,&lt;</a:t>
            </a:r>
            <a:r>
              <a:rPr lang="en-US" altLang="ja-JP" dirty="0" err="1" smtClean="0"/>
              <a:t>tbody</a:t>
            </a:r>
            <a:r>
              <a:rPr lang="en-US" altLang="ja-JP" dirty="0" smtClean="0"/>
              <a:t>&gt;</a:t>
            </a:r>
            <a:endParaRPr kumimoji="1" lang="ja-JP" altLang="en-US" dirty="0"/>
          </a:p>
        </p:txBody>
      </p:sp>
      <p:pic>
        <p:nvPicPr>
          <p:cNvPr id="5" name="図 4"/>
          <p:cNvPicPr>
            <a:picLocks noChangeAspect="1"/>
          </p:cNvPicPr>
          <p:nvPr/>
        </p:nvPicPr>
        <p:blipFill rotWithShape="1">
          <a:blip r:embed="rId3"/>
          <a:srcRect l="33633" t="23780" r="31914" b="34909"/>
          <a:stretch/>
        </p:blipFill>
        <p:spPr>
          <a:xfrm>
            <a:off x="838200" y="1528763"/>
            <a:ext cx="5781533" cy="5329237"/>
          </a:xfrm>
          <a:prstGeom prst="rect">
            <a:avLst/>
          </a:prstGeom>
        </p:spPr>
      </p:pic>
      <p:pic>
        <p:nvPicPr>
          <p:cNvPr id="6" name="図 5"/>
          <p:cNvPicPr>
            <a:picLocks noChangeAspect="1"/>
          </p:cNvPicPr>
          <p:nvPr/>
        </p:nvPicPr>
        <p:blipFill rotWithShape="1">
          <a:blip r:embed="rId4"/>
          <a:srcRect t="24543" r="87461" b="59146"/>
          <a:stretch/>
        </p:blipFill>
        <p:spPr>
          <a:xfrm>
            <a:off x="7196135" y="1114756"/>
            <a:ext cx="4310065" cy="431006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280</a:t>
            </a:fld>
            <a:endParaRPr kumimoji="1" lang="ja-JP" altLang="en-US"/>
          </a:p>
        </p:txBody>
      </p:sp>
    </p:spTree>
    <p:extLst>
      <p:ext uri="{BB962C8B-B14F-4D97-AF65-F5344CB8AC3E}">
        <p14:creationId xmlns:p14="http://schemas.microsoft.com/office/powerpoint/2010/main" val="10024375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ヒアドキュメント</a:t>
            </a:r>
            <a:endParaRPr kumimoji="1" lang="ja-JP" altLang="en-US" dirty="0"/>
          </a:p>
        </p:txBody>
      </p:sp>
      <p:sp>
        <p:nvSpPr>
          <p:cNvPr id="3" name="コンテンツ プレースホルダー 2"/>
          <p:cNvSpPr>
            <a:spLocks noGrp="1"/>
          </p:cNvSpPr>
          <p:nvPr>
            <p:ph idx="1"/>
          </p:nvPr>
        </p:nvSpPr>
        <p:spPr>
          <a:xfrm>
            <a:off x="714895" y="1200151"/>
            <a:ext cx="10715105" cy="828154"/>
          </a:xfrm>
        </p:spPr>
        <p:txBody>
          <a:bodyPr>
            <a:normAutofit/>
          </a:bodyPr>
          <a:lstStyle/>
          <a:p>
            <a:pPr marL="0" indent="0">
              <a:buNone/>
            </a:pPr>
            <a:r>
              <a:rPr kumimoji="1" lang="ja-JP" altLang="en-US" dirty="0"/>
              <a:t>複数行の文字列を手軽に作る機能</a:t>
            </a: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281</a:t>
            </a:fld>
            <a:endParaRPr kumimoji="1" lang="ja-JP" altLang="en-US"/>
          </a:p>
        </p:txBody>
      </p:sp>
      <p:grpSp>
        <p:nvGrpSpPr>
          <p:cNvPr id="8" name="グループ化 7"/>
          <p:cNvGrpSpPr/>
          <p:nvPr/>
        </p:nvGrpSpPr>
        <p:grpSpPr>
          <a:xfrm>
            <a:off x="714895" y="1939984"/>
            <a:ext cx="4085705" cy="1784118"/>
            <a:chOff x="714895" y="1948297"/>
            <a:chExt cx="5926974" cy="1784118"/>
          </a:xfrm>
        </p:grpSpPr>
        <p:sp>
          <p:nvSpPr>
            <p:cNvPr id="5" name="角丸四角形 4"/>
            <p:cNvSpPr/>
            <p:nvPr/>
          </p:nvSpPr>
          <p:spPr>
            <a:xfrm>
              <a:off x="714895" y="1948297"/>
              <a:ext cx="5926974" cy="178411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&lt;&lt;&lt; "</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r>
                <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任意の文字列</a:t>
              </a:r>
              <a:endParaRPr lang="en-US" altLang="ja-JP"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識別子；</a:t>
              </a:r>
            </a:p>
          </p:txBody>
        </p:sp>
        <p:sp>
          <p:nvSpPr>
            <p:cNvPr id="7" name="右大かっこ 6"/>
            <p:cNvSpPr/>
            <p:nvPr/>
          </p:nvSpPr>
          <p:spPr>
            <a:xfrm rot="5400000">
              <a:off x="2286367" y="2414281"/>
              <a:ext cx="124229" cy="296242"/>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10" name="図 9"/>
          <p:cNvPicPr>
            <a:picLocks noChangeAspect="1"/>
          </p:cNvPicPr>
          <p:nvPr/>
        </p:nvPicPr>
        <p:blipFill rotWithShape="1">
          <a:blip r:embed="rId2"/>
          <a:srcRect l="16753" t="55677" r="52897" b="23265"/>
          <a:stretch/>
        </p:blipFill>
        <p:spPr>
          <a:xfrm>
            <a:off x="5024697" y="2248790"/>
            <a:ext cx="6748203" cy="4372836"/>
          </a:xfrm>
          <a:prstGeom prst="rect">
            <a:avLst/>
          </a:prstGeom>
        </p:spPr>
      </p:pic>
    </p:spTree>
    <p:extLst>
      <p:ext uri="{BB962C8B-B14F-4D97-AF65-F5344CB8AC3E}">
        <p14:creationId xmlns:p14="http://schemas.microsoft.com/office/powerpoint/2010/main" val="3695937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変数展開</a:t>
            </a:r>
          </a:p>
        </p:txBody>
      </p:sp>
      <p:sp>
        <p:nvSpPr>
          <p:cNvPr id="3" name="コンテンツ プレースホルダー 2"/>
          <p:cNvSpPr>
            <a:spLocks noGrp="1"/>
          </p:cNvSpPr>
          <p:nvPr>
            <p:ph idx="1"/>
          </p:nvPr>
        </p:nvSpPr>
        <p:spPr>
          <a:xfrm>
            <a:off x="821574" y="1067203"/>
            <a:ext cx="10548851" cy="1426671"/>
          </a:xfrm>
        </p:spPr>
        <p:txBody>
          <a:bodyPr/>
          <a:lstStyle/>
          <a:p>
            <a:pPr marL="0" indent="0">
              <a:buNone/>
            </a:pPr>
            <a:r>
              <a:rPr kumimoji="1" lang="ja-JP" altLang="en-US" dirty="0"/>
              <a:t>文字列中に</a:t>
            </a:r>
            <a:endParaRPr lang="en-US" altLang="ja-JP" dirty="0"/>
          </a:p>
          <a:p>
            <a:pPr marL="0" indent="0">
              <a:buNone/>
            </a:pPr>
            <a:r>
              <a:rPr lang="ja-JP" altLang="en-US" dirty="0"/>
              <a:t>とすることでその変数の値を展開して文字列にできる</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282</a:t>
            </a:fld>
            <a:endParaRPr kumimoji="1" lang="ja-JP" altLang="en-US"/>
          </a:p>
        </p:txBody>
      </p:sp>
      <p:sp>
        <p:nvSpPr>
          <p:cNvPr id="5" name="角丸四角形 4"/>
          <p:cNvSpPr/>
          <p:nvPr/>
        </p:nvSpPr>
        <p:spPr>
          <a:xfrm>
            <a:off x="3374043" y="1067203"/>
            <a:ext cx="2435849" cy="61202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変数名｝</a:t>
            </a:r>
          </a:p>
        </p:txBody>
      </p:sp>
      <p:pic>
        <p:nvPicPr>
          <p:cNvPr id="9" name="図 8"/>
          <p:cNvPicPr>
            <a:picLocks noChangeAspect="1"/>
          </p:cNvPicPr>
          <p:nvPr/>
        </p:nvPicPr>
        <p:blipFill rotWithShape="1">
          <a:blip r:embed="rId2"/>
          <a:srcRect l="16753" t="55677" r="52897" b="23265"/>
          <a:stretch/>
        </p:blipFill>
        <p:spPr>
          <a:xfrm>
            <a:off x="2412092" y="2454452"/>
            <a:ext cx="6795599" cy="4403548"/>
          </a:xfrm>
          <a:prstGeom prst="rect">
            <a:avLst/>
          </a:prstGeom>
        </p:spPr>
      </p:pic>
      <p:sp>
        <p:nvSpPr>
          <p:cNvPr id="11" name="角丸四角形 10"/>
          <p:cNvSpPr/>
          <p:nvPr/>
        </p:nvSpPr>
        <p:spPr>
          <a:xfrm>
            <a:off x="4141694" y="3431689"/>
            <a:ext cx="2732442" cy="4494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5379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283</a:t>
            </a:fld>
            <a:endParaRPr kumimoji="1" lang="ja-JP" altLang="en-US" dirty="0"/>
          </a:p>
        </p:txBody>
      </p:sp>
    </p:spTree>
    <p:extLst>
      <p:ext uri="{BB962C8B-B14F-4D97-AF65-F5344CB8AC3E}">
        <p14:creationId xmlns:p14="http://schemas.microsoft.com/office/powerpoint/2010/main" val="2245736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トランザクション</a:t>
            </a:r>
          </a:p>
        </p:txBody>
      </p:sp>
      <p:sp>
        <p:nvSpPr>
          <p:cNvPr id="3" name="コンテンツ プレースホルダー 2"/>
          <p:cNvSpPr>
            <a:spLocks noGrp="1"/>
          </p:cNvSpPr>
          <p:nvPr>
            <p:ph idx="1"/>
          </p:nvPr>
        </p:nvSpPr>
        <p:spPr>
          <a:xfrm>
            <a:off x="838200" y="1591834"/>
            <a:ext cx="10764795" cy="579916"/>
          </a:xfrm>
        </p:spPr>
        <p:txBody>
          <a:bodyPr>
            <a:normAutofit fontScale="92500" lnSpcReduction="20000"/>
          </a:bodyPr>
          <a:lstStyle/>
          <a:p>
            <a:pPr marL="0" indent="0">
              <a:buNone/>
            </a:pPr>
            <a:r>
              <a:rPr kumimoji="1" lang="en-US" altLang="ja-JP" dirty="0"/>
              <a:t>DB</a:t>
            </a:r>
            <a:r>
              <a:rPr kumimoji="1" lang="ja-JP" altLang="en-US" dirty="0"/>
              <a:t>における「</a:t>
            </a:r>
            <a:r>
              <a:rPr kumimoji="1" lang="ja-JP" altLang="en-US" dirty="0">
                <a:solidFill>
                  <a:srgbClr val="FF0000"/>
                </a:solidFill>
              </a:rPr>
              <a:t>分けてはならない一連の処理</a:t>
            </a:r>
            <a:r>
              <a:rPr kumimoji="1" lang="ja-JP" altLang="en-US" dirty="0"/>
              <a:t>」</a:t>
            </a:r>
            <a:endParaRPr kumimoji="1" lang="en-US" altLang="ja-JP" dirty="0"/>
          </a:p>
          <a:p>
            <a:endParaRPr lang="en-US" altLang="ja-JP" dirty="0"/>
          </a:p>
        </p:txBody>
      </p:sp>
      <p:pic>
        <p:nvPicPr>
          <p:cNvPr id="1026"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532447"/>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5" name="右矢印 4"/>
          <p:cNvSpPr/>
          <p:nvPr/>
        </p:nvSpPr>
        <p:spPr>
          <a:xfrm>
            <a:off x="2465172" y="3915124"/>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7486" y="3532447"/>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5026849"/>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838200" y="2688415"/>
            <a:ext cx="10764795" cy="710044"/>
            <a:chOff x="838200" y="2688415"/>
            <a:chExt cx="10764795" cy="710044"/>
          </a:xfrm>
        </p:grpSpPr>
        <p:sp>
          <p:nvSpPr>
            <p:cNvPr id="4" name="コンテンツ プレースホルダー 2"/>
            <p:cNvSpPr txBox="1">
              <a:spLocks/>
            </p:cNvSpPr>
            <p:nvPr/>
          </p:nvSpPr>
          <p:spPr>
            <a:xfrm>
              <a:off x="838200" y="2818543"/>
              <a:ext cx="10764795" cy="5799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例：</a:t>
              </a:r>
              <a:r>
                <a:rPr lang="en-US" altLang="ja-JP" dirty="0"/>
                <a:t>     </a:t>
              </a:r>
              <a:r>
                <a:rPr lang="ja-JP" altLang="en-US" dirty="0"/>
                <a:t>→      への</a:t>
              </a:r>
              <a:r>
                <a:rPr lang="en-US" altLang="ja-JP" dirty="0"/>
                <a:t>10000</a:t>
              </a:r>
              <a:r>
                <a:rPr lang="ja-JP" altLang="en-US" dirty="0"/>
                <a:t>円振り込み</a:t>
              </a:r>
              <a:endParaRPr lang="en-US" altLang="ja-JP" dirty="0"/>
            </a:p>
          </p:txBody>
        </p:sp>
        <p:pic>
          <p:nvPicPr>
            <p:cNvPr id="10" name="Picture 6" descr="https://1.bp.blogspot.com/-xoNq47Tu1OM/Vf-aodvzPuI/AAAAAAAAyIU/yWTjoI4wuqY/s800/icon_business_man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0497" y="2695421"/>
              <a:ext cx="665205" cy="666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2.bp.blogspot.com/-amTr576Wxb8/Vf-ao4T58TI/AAAAAAAAyIQ/7I8bkC_3V_E/s800/icon_business_man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6992" y="2688415"/>
              <a:ext cx="708798" cy="71004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descr="https://2.bp.blogspot.com/-amTr576Wxb8/Vf-ao4T58TI/AAAAAAAAyIQ/7I8bkC_3V_E/s800/icon_business_man0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44359" y="4990818"/>
            <a:ext cx="1409441" cy="1411918"/>
          </a:xfrm>
          <a:prstGeom prst="rect">
            <a:avLst/>
          </a:prstGeom>
          <a:noFill/>
          <a:extLst>
            <a:ext uri="{909E8E84-426E-40DD-AFC4-6F175D3DCCD1}">
              <a14:hiddenFill xmlns:a14="http://schemas.microsoft.com/office/drawing/2010/main">
                <a:solidFill>
                  <a:srgbClr val="FFFFFF"/>
                </a:solidFill>
              </a14:hiddenFill>
            </a:ext>
          </a:extLst>
        </p:spPr>
      </p:pic>
      <p:sp>
        <p:nvSpPr>
          <p:cNvPr id="6" name="角丸四角形吹き出し 5"/>
          <p:cNvSpPr/>
          <p:nvPr/>
        </p:nvSpPr>
        <p:spPr>
          <a:xfrm>
            <a:off x="2411028" y="4878568"/>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4" name="角丸四角形吹き出し 13"/>
          <p:cNvSpPr/>
          <p:nvPr/>
        </p:nvSpPr>
        <p:spPr>
          <a:xfrm>
            <a:off x="7362384" y="4878568"/>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75000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1" name="楕円 10"/>
          <p:cNvSpPr/>
          <p:nvPr/>
        </p:nvSpPr>
        <p:spPr>
          <a:xfrm>
            <a:off x="2211674" y="4644172"/>
            <a:ext cx="7556341" cy="8993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コンテンツ プレースホルダー 2"/>
          <p:cNvSpPr txBox="1">
            <a:spLocks/>
          </p:cNvSpPr>
          <p:nvPr/>
        </p:nvSpPr>
        <p:spPr>
          <a:xfrm>
            <a:off x="4777575" y="4963598"/>
            <a:ext cx="2707022" cy="579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800" dirty="0">
                <a:solidFill>
                  <a:srgbClr val="FF0000"/>
                </a:solidFill>
              </a:rPr>
              <a:t>トランザクション</a:t>
            </a:r>
            <a:endParaRPr lang="en-US" altLang="ja-JP" sz="2800" dirty="0"/>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284</a:t>
            </a:fld>
            <a:endParaRPr kumimoji="1" lang="ja-JP" altLang="en-US"/>
          </a:p>
        </p:txBody>
      </p:sp>
    </p:spTree>
    <p:extLst>
      <p:ext uri="{BB962C8B-B14F-4D97-AF65-F5344CB8AC3E}">
        <p14:creationId xmlns:p14="http://schemas.microsoft.com/office/powerpoint/2010/main" val="127899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4" grpId="0" animBg="1"/>
      <p:bldP spid="11" grpId="0" animBg="1"/>
      <p:bldP spid="19"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トランザクションなしの場合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285</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24759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39772" y="28586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2086" y="24759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46" y="39703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2385628" y="38220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0" name="角丸四角形吹き出し 9"/>
          <p:cNvSpPr/>
          <p:nvPr/>
        </p:nvSpPr>
        <p:spPr>
          <a:xfrm>
            <a:off x="7336984" y="38220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9912" y="11839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69490" y="27057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18959" y="39343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雲形吹き出し 15"/>
          <p:cNvSpPr/>
          <p:nvPr/>
        </p:nvSpPr>
        <p:spPr>
          <a:xfrm>
            <a:off x="1699828" y="5449437"/>
            <a:ext cx="3469072" cy="1029167"/>
          </a:xfrm>
          <a:prstGeom prst="cloudCallout">
            <a:avLst>
              <a:gd name="adj1" fmla="val -43740"/>
              <a:gd name="adj2" fmla="val -7570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障害出たらしいけど</a:t>
            </a:r>
            <a: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t/>
            </a:r>
            <a:b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残高減ったし</a:t>
            </a:r>
            <a: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t/>
            </a:r>
            <a:b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振り込まれてるな・・・</a:t>
            </a:r>
          </a:p>
        </p:txBody>
      </p:sp>
      <p:sp>
        <p:nvSpPr>
          <p:cNvPr id="17" name="雲形吹き出し 16"/>
          <p:cNvSpPr/>
          <p:nvPr/>
        </p:nvSpPr>
        <p:spPr>
          <a:xfrm>
            <a:off x="6620603" y="5346233"/>
            <a:ext cx="3469072" cy="1029167"/>
          </a:xfrm>
          <a:prstGeom prst="cloudCallout">
            <a:avLst>
              <a:gd name="adj1" fmla="val 50712"/>
              <a:gd name="adj2" fmla="val -59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振り込まれないな・・・</a:t>
            </a:r>
          </a:p>
        </p:txBody>
      </p:sp>
    </p:spTree>
    <p:extLst>
      <p:ext uri="{BB962C8B-B14F-4D97-AF65-F5344CB8AC3E}">
        <p14:creationId xmlns:p14="http://schemas.microsoft.com/office/powerpoint/2010/main" val="379590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6" grpId="0" animBg="1"/>
      <p:bldP spid="17"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トランザクションありの場合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286</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65172" y="30872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7486"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346" y="41989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2411028" y="40506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0" name="角丸四角形吹き出し 9"/>
          <p:cNvSpPr/>
          <p:nvPr/>
        </p:nvSpPr>
        <p:spPr>
          <a:xfrm>
            <a:off x="7362384" y="40506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312" y="14125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94890" y="29343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44359" y="41629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6344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トランザクションありの場合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287</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65172" y="30872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7486"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346" y="41989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10" name="角丸四角形吹き出し 9"/>
          <p:cNvSpPr/>
          <p:nvPr/>
        </p:nvSpPr>
        <p:spPr>
          <a:xfrm>
            <a:off x="7362384" y="40506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312" y="14125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94890" y="29343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44359" y="41629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雲形吹き出し 20"/>
          <p:cNvSpPr/>
          <p:nvPr/>
        </p:nvSpPr>
        <p:spPr>
          <a:xfrm>
            <a:off x="6646003" y="5574833"/>
            <a:ext cx="3469072" cy="1029167"/>
          </a:xfrm>
          <a:prstGeom prst="cloudCallout">
            <a:avLst>
              <a:gd name="adj1" fmla="val 50712"/>
              <a:gd name="adj2" fmla="val -59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err="1">
                <a:solidFill>
                  <a:schemeClr val="tx1"/>
                </a:solidFill>
                <a:latin typeface="UD デジタル 教科書体 NK-R" panose="02020400000000000000" pitchFamily="18" charset="-128"/>
                <a:ea typeface="UD デジタル 教科書体 NK-R" panose="02020400000000000000" pitchFamily="18" charset="-128"/>
              </a:rPr>
              <a:t>はよ</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振り込め・・・</a:t>
            </a:r>
          </a:p>
        </p:txBody>
      </p:sp>
      <p:sp>
        <p:nvSpPr>
          <p:cNvPr id="23" name="角丸四角形吹き出し 22"/>
          <p:cNvSpPr/>
          <p:nvPr/>
        </p:nvSpPr>
        <p:spPr>
          <a:xfrm>
            <a:off x="2411028" y="40506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grpSp>
        <p:nvGrpSpPr>
          <p:cNvPr id="16" name="グループ化 15"/>
          <p:cNvGrpSpPr/>
          <p:nvPr/>
        </p:nvGrpSpPr>
        <p:grpSpPr>
          <a:xfrm>
            <a:off x="2411028" y="4048253"/>
            <a:ext cx="2296895" cy="1026923"/>
            <a:chOff x="3463268" y="4083941"/>
            <a:chExt cx="2296895" cy="1026923"/>
          </a:xfrm>
        </p:grpSpPr>
        <p:sp>
          <p:nvSpPr>
            <p:cNvPr id="17" name="角丸四角形吹き出し 16"/>
            <p:cNvSpPr/>
            <p:nvPr/>
          </p:nvSpPr>
          <p:spPr>
            <a:xfrm>
              <a:off x="3463268" y="4083941"/>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トランザクション失敗により</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ロールバック</a:t>
              </a:r>
              <a:endParaRPr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pPr algn="ct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5</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grpSp>
          <p:nvGrpSpPr>
            <p:cNvPr id="18" name="グループ化 17"/>
            <p:cNvGrpSpPr/>
            <p:nvPr/>
          </p:nvGrpSpPr>
          <p:grpSpPr>
            <a:xfrm>
              <a:off x="3843644" y="4734721"/>
              <a:ext cx="326279" cy="268269"/>
              <a:chOff x="3992176" y="5749207"/>
              <a:chExt cx="439140" cy="361066"/>
            </a:xfrm>
          </p:grpSpPr>
          <p:sp>
            <p:nvSpPr>
              <p:cNvPr id="19" name="環状矢印 18"/>
              <p:cNvSpPr/>
              <p:nvPr/>
            </p:nvSpPr>
            <p:spPr>
              <a:xfrm rot="15530041">
                <a:off x="4005801" y="5746704"/>
                <a:ext cx="349944" cy="377194"/>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環状矢印 19"/>
              <p:cNvSpPr/>
              <p:nvPr/>
            </p:nvSpPr>
            <p:spPr>
              <a:xfrm rot="5400000">
                <a:off x="4067748" y="5735582"/>
                <a:ext cx="349943" cy="377193"/>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4" name="雲形吹き出し 23"/>
          <p:cNvSpPr/>
          <p:nvPr/>
        </p:nvSpPr>
        <p:spPr>
          <a:xfrm>
            <a:off x="1824939" y="5640345"/>
            <a:ext cx="3469072" cy="1029167"/>
          </a:xfrm>
          <a:prstGeom prst="cloudCallout">
            <a:avLst>
              <a:gd name="adj1" fmla="val -43740"/>
              <a:gd name="adj2" fmla="val -7570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a:t>
            </a: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振り込み失敗</a:t>
            </a:r>
            <a:r>
              <a:rPr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a:t>
            </a:r>
            <a:endParaRPr lang="en-US" altLang="ja-JP" sz="1600" dirty="0">
              <a:solidFill>
                <a:schemeClr val="tx1"/>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お金は減ってないな。</a:t>
            </a:r>
          </a:p>
        </p:txBody>
      </p:sp>
    </p:spTree>
    <p:extLst>
      <p:ext uri="{BB962C8B-B14F-4D97-AF65-F5344CB8AC3E}">
        <p14:creationId xmlns:p14="http://schemas.microsoft.com/office/powerpoint/2010/main" val="62718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トランザクションの流れ</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288</a:t>
            </a:fld>
            <a:endParaRPr kumimoji="1" lang="ja-JP" altLang="en-US"/>
          </a:p>
        </p:txBody>
      </p:sp>
      <p:grpSp>
        <p:nvGrpSpPr>
          <p:cNvPr id="7" name="グループ化 6">
            <a:extLst>
              <a:ext uri="{FF2B5EF4-FFF2-40B4-BE49-F238E27FC236}">
                <a16:creationId xmlns:a16="http://schemas.microsoft.com/office/drawing/2014/main" id="{C55BD1CB-6F37-2886-631D-6EB95AB67D75}"/>
              </a:ext>
            </a:extLst>
          </p:cNvPr>
          <p:cNvGrpSpPr/>
          <p:nvPr/>
        </p:nvGrpSpPr>
        <p:grpSpPr>
          <a:xfrm>
            <a:off x="928581" y="1223834"/>
            <a:ext cx="1767077" cy="642120"/>
            <a:chOff x="1085646" y="1806132"/>
            <a:chExt cx="6518782" cy="208777"/>
          </a:xfrm>
        </p:grpSpPr>
        <p:sp>
          <p:nvSpPr>
            <p:cNvPr id="8" name="正方形/長方形 6">
              <a:extLst>
                <a:ext uri="{FF2B5EF4-FFF2-40B4-BE49-F238E27FC236}">
                  <a16:creationId xmlns:a16="http://schemas.microsoft.com/office/drawing/2014/main" id="{F58BE439-E342-DA66-9492-08F5A338A0C3}"/>
                </a:ext>
              </a:extLst>
            </p:cNvPr>
            <p:cNvSpPr/>
            <p:nvPr/>
          </p:nvSpPr>
          <p:spPr>
            <a:xfrm>
              <a:off x="1085646" y="1806132"/>
              <a:ext cx="6518782" cy="2087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3FF62414-10F6-0067-BC36-392E88DCB4AC}"/>
                </a:ext>
              </a:extLst>
            </p:cNvPr>
            <p:cNvSpPr txBox="1"/>
            <p:nvPr/>
          </p:nvSpPr>
          <p:spPr>
            <a:xfrm>
              <a:off x="1219325" y="1806132"/>
              <a:ext cx="6385103" cy="194819"/>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BEGIN;</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0" name="テキスト ボックス 9">
            <a:extLst>
              <a:ext uri="{FF2B5EF4-FFF2-40B4-BE49-F238E27FC236}">
                <a16:creationId xmlns:a16="http://schemas.microsoft.com/office/drawing/2014/main" id="{3FF62414-10F6-0067-BC36-392E88DCB4AC}"/>
              </a:ext>
            </a:extLst>
          </p:cNvPr>
          <p:cNvSpPr txBox="1"/>
          <p:nvPr/>
        </p:nvSpPr>
        <p:spPr>
          <a:xfrm>
            <a:off x="5201920" y="1223834"/>
            <a:ext cx="4765040" cy="646331"/>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トランザクションの開始</a:t>
            </a:r>
          </a:p>
        </p:txBody>
      </p:sp>
      <p:grpSp>
        <p:nvGrpSpPr>
          <p:cNvPr id="11" name="グループ化 10">
            <a:extLst>
              <a:ext uri="{FF2B5EF4-FFF2-40B4-BE49-F238E27FC236}">
                <a16:creationId xmlns:a16="http://schemas.microsoft.com/office/drawing/2014/main" id="{C55BD1CB-6F37-2886-631D-6EB95AB67D75}"/>
              </a:ext>
            </a:extLst>
          </p:cNvPr>
          <p:cNvGrpSpPr/>
          <p:nvPr/>
        </p:nvGrpSpPr>
        <p:grpSpPr>
          <a:xfrm>
            <a:off x="859960" y="2503993"/>
            <a:ext cx="2909400" cy="1214562"/>
            <a:chOff x="1085646" y="1806132"/>
            <a:chExt cx="6518782" cy="91574"/>
          </a:xfrm>
        </p:grpSpPr>
        <p:sp>
          <p:nvSpPr>
            <p:cNvPr id="12"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3" name="テキスト ボックス 12">
              <a:extLst>
                <a:ext uri="{FF2B5EF4-FFF2-40B4-BE49-F238E27FC236}">
                  <a16:creationId xmlns:a16="http://schemas.microsoft.com/office/drawing/2014/main" id="{3FF62414-10F6-0067-BC36-392E88DCB4AC}"/>
                </a:ext>
              </a:extLst>
            </p:cNvPr>
            <p:cNvSpPr txBox="1"/>
            <p:nvPr/>
          </p:nvSpPr>
          <p:spPr>
            <a:xfrm>
              <a:off x="1219325" y="1806132"/>
              <a:ext cx="6385103" cy="82069"/>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SQL</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文</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1</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sz="3600" dirty="0">
                <a:latin typeface="Tahoma" panose="020B0604030504040204" pitchFamily="34" charset="0"/>
                <a:ea typeface="Tahoma" panose="020B0604030504040204" pitchFamily="34" charset="0"/>
                <a:cs typeface="Tahoma" panose="020B0604030504040204" pitchFamily="34" charset="0"/>
              </a:endParaRPr>
            </a:p>
            <a:p>
              <a:r>
                <a:rPr lang="en-US" altLang="ja-JP" sz="3600" dirty="0">
                  <a:latin typeface="Tahoma" panose="020B0604030504040204" pitchFamily="34" charset="0"/>
                  <a:ea typeface="Tahoma" panose="020B0604030504040204" pitchFamily="34" charset="0"/>
                  <a:cs typeface="Tahoma" panose="020B0604030504040204" pitchFamily="34" charset="0"/>
                </a:rPr>
                <a:t>SQL</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文</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2</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sz="360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テキスト ボックス 13">
            <a:extLst>
              <a:ext uri="{FF2B5EF4-FFF2-40B4-BE49-F238E27FC236}">
                <a16:creationId xmlns:a16="http://schemas.microsoft.com/office/drawing/2014/main" id="{3FF62414-10F6-0067-BC36-392E88DCB4AC}"/>
              </a:ext>
            </a:extLst>
          </p:cNvPr>
          <p:cNvSpPr txBox="1"/>
          <p:nvPr/>
        </p:nvSpPr>
        <p:spPr>
          <a:xfrm>
            <a:off x="5201920" y="2725075"/>
            <a:ext cx="4765040" cy="646331"/>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トランザクション処理</a:t>
            </a:r>
          </a:p>
        </p:txBody>
      </p:sp>
      <p:grpSp>
        <p:nvGrpSpPr>
          <p:cNvPr id="15" name="グループ化 14">
            <a:extLst>
              <a:ext uri="{FF2B5EF4-FFF2-40B4-BE49-F238E27FC236}">
                <a16:creationId xmlns:a16="http://schemas.microsoft.com/office/drawing/2014/main" id="{C55BD1CB-6F37-2886-631D-6EB95AB67D75}"/>
              </a:ext>
            </a:extLst>
          </p:cNvPr>
          <p:cNvGrpSpPr/>
          <p:nvPr/>
        </p:nvGrpSpPr>
        <p:grpSpPr>
          <a:xfrm>
            <a:off x="859960" y="4356594"/>
            <a:ext cx="2954596" cy="642126"/>
            <a:chOff x="1085646" y="1806132"/>
            <a:chExt cx="6620048" cy="91574"/>
          </a:xfrm>
        </p:grpSpPr>
        <p:sp>
          <p:nvSpPr>
            <p:cNvPr id="16"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7" name="テキスト ボックス 16">
              <a:extLst>
                <a:ext uri="{FF2B5EF4-FFF2-40B4-BE49-F238E27FC236}">
                  <a16:creationId xmlns:a16="http://schemas.microsoft.com/office/drawing/2014/main" id="{3FF62414-10F6-0067-BC36-392E88DCB4AC}"/>
                </a:ext>
              </a:extLst>
            </p:cNvPr>
            <p:cNvSpPr txBox="1"/>
            <p:nvPr/>
          </p:nvSpPr>
          <p:spPr>
            <a:xfrm>
              <a:off x="1320590" y="1806132"/>
              <a:ext cx="6385104" cy="50568"/>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COMMIT;</a:t>
              </a:r>
            </a:p>
          </p:txBody>
        </p:sp>
      </p:grpSp>
      <p:sp>
        <p:nvSpPr>
          <p:cNvPr id="18" name="テキスト ボックス 17">
            <a:extLst>
              <a:ext uri="{FF2B5EF4-FFF2-40B4-BE49-F238E27FC236}">
                <a16:creationId xmlns:a16="http://schemas.microsoft.com/office/drawing/2014/main" id="{3FF62414-10F6-0067-BC36-392E88DCB4AC}"/>
              </a:ext>
            </a:extLst>
          </p:cNvPr>
          <p:cNvSpPr txBox="1"/>
          <p:nvPr/>
        </p:nvSpPr>
        <p:spPr>
          <a:xfrm>
            <a:off x="5201920" y="4352389"/>
            <a:ext cx="5963920" cy="646331"/>
          </a:xfrm>
          <a:prstGeom prst="rect">
            <a:avLst/>
          </a:prstGeom>
          <a:noFill/>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トランザクション処理の確定</a:t>
            </a:r>
            <a:endParaRPr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grpSp>
        <p:nvGrpSpPr>
          <p:cNvPr id="19" name="グループ化 18">
            <a:extLst>
              <a:ext uri="{FF2B5EF4-FFF2-40B4-BE49-F238E27FC236}">
                <a16:creationId xmlns:a16="http://schemas.microsoft.com/office/drawing/2014/main" id="{C55BD1CB-6F37-2886-631D-6EB95AB67D75}"/>
              </a:ext>
            </a:extLst>
          </p:cNvPr>
          <p:cNvGrpSpPr/>
          <p:nvPr/>
        </p:nvGrpSpPr>
        <p:grpSpPr>
          <a:xfrm>
            <a:off x="859960" y="5475282"/>
            <a:ext cx="2954596" cy="646333"/>
            <a:chOff x="1085646" y="1806132"/>
            <a:chExt cx="6620048" cy="92174"/>
          </a:xfrm>
        </p:grpSpPr>
        <p:sp>
          <p:nvSpPr>
            <p:cNvPr id="20"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21" name="テキスト ボックス 20">
              <a:extLst>
                <a:ext uri="{FF2B5EF4-FFF2-40B4-BE49-F238E27FC236}">
                  <a16:creationId xmlns:a16="http://schemas.microsoft.com/office/drawing/2014/main" id="{3FF62414-10F6-0067-BC36-392E88DCB4AC}"/>
                </a:ext>
              </a:extLst>
            </p:cNvPr>
            <p:cNvSpPr txBox="1"/>
            <p:nvPr/>
          </p:nvSpPr>
          <p:spPr>
            <a:xfrm>
              <a:off x="1320590" y="1806132"/>
              <a:ext cx="6385104" cy="92174"/>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ROLLBACK;</a:t>
              </a:r>
            </a:p>
          </p:txBody>
        </p:sp>
      </p:grpSp>
      <p:sp>
        <p:nvSpPr>
          <p:cNvPr id="22" name="テキスト ボックス 21">
            <a:extLst>
              <a:ext uri="{FF2B5EF4-FFF2-40B4-BE49-F238E27FC236}">
                <a16:creationId xmlns:a16="http://schemas.microsoft.com/office/drawing/2014/main" id="{3FF62414-10F6-0067-BC36-392E88DCB4AC}"/>
              </a:ext>
            </a:extLst>
          </p:cNvPr>
          <p:cNvSpPr txBox="1"/>
          <p:nvPr/>
        </p:nvSpPr>
        <p:spPr>
          <a:xfrm>
            <a:off x="5201920" y="5471082"/>
            <a:ext cx="5963920" cy="646331"/>
          </a:xfrm>
          <a:prstGeom prst="rect">
            <a:avLst/>
          </a:prstGeom>
          <a:noFill/>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トランザクション処理の取消し</a:t>
            </a:r>
            <a:endParaRPr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30" name="インク 29">
                <a:extLst>
                  <a:ext uri="{FF2B5EF4-FFF2-40B4-BE49-F238E27FC236}">
                    <a16:creationId xmlns:a16="http://schemas.microsoft.com/office/drawing/2014/main" id="{9C16BCBD-8B9A-4ABD-A8A7-43AFB7447881}"/>
                  </a:ext>
                </a:extLst>
              </p14:cNvPr>
              <p14:cNvContentPartPr/>
              <p14:nvPr/>
            </p14:nvContentPartPr>
            <p14:xfrm>
              <a:off x="1078920" y="4601520"/>
              <a:ext cx="1800" cy="20520"/>
            </p14:xfrm>
          </p:contentPart>
        </mc:Choice>
        <mc:Fallback xmlns="">
          <p:pic>
            <p:nvPicPr>
              <p:cNvPr id="30" name="インク 29">
                <a:extLst>
                  <a:ext uri="{FF2B5EF4-FFF2-40B4-BE49-F238E27FC236}">
                    <a16:creationId xmlns:a16="http://schemas.microsoft.com/office/drawing/2014/main" id="{9C16BCBD-8B9A-4ABD-A8A7-43AFB7447881}"/>
                  </a:ext>
                </a:extLst>
              </p:cNvPr>
              <p:cNvPicPr/>
              <p:nvPr/>
            </p:nvPicPr>
            <p:blipFill>
              <a:blip r:embed="rId24"/>
              <a:stretch>
                <a:fillRect/>
              </a:stretch>
            </p:blipFill>
            <p:spPr>
              <a:xfrm>
                <a:off x="1063080" y="4538160"/>
                <a:ext cx="33120" cy="147240"/>
              </a:xfrm>
              <a:prstGeom prst="rect">
                <a:avLst/>
              </a:prstGeom>
            </p:spPr>
          </p:pic>
        </mc:Fallback>
      </mc:AlternateContent>
    </p:spTree>
    <p:extLst>
      <p:ext uri="{BB962C8B-B14F-4D97-AF65-F5344CB8AC3E}">
        <p14:creationId xmlns:p14="http://schemas.microsoft.com/office/powerpoint/2010/main" val="17514192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289</a:t>
            </a:fld>
            <a:endParaRPr kumimoji="1" lang="ja-JP" altLang="en-US"/>
          </a:p>
        </p:txBody>
      </p:sp>
      <p:sp>
        <p:nvSpPr>
          <p:cNvPr id="6" name="コンテンツ プレースホルダー 2"/>
          <p:cNvSpPr>
            <a:spLocks noGrp="1"/>
          </p:cNvSpPr>
          <p:nvPr>
            <p:ph idx="1"/>
          </p:nvPr>
        </p:nvSpPr>
        <p:spPr>
          <a:xfrm>
            <a:off x="9147908" y="1847588"/>
            <a:ext cx="2688492" cy="679449"/>
          </a:xfrm>
        </p:spPr>
        <p:txBody>
          <a:bodyPr>
            <a:normAutofit lnSpcReduction="10000"/>
          </a:bodyPr>
          <a:lstStyle/>
          <a:p>
            <a:pPr marL="0" indent="0">
              <a:buNone/>
            </a:pPr>
            <a:r>
              <a:rPr lang="en-US" altLang="ja-JP" dirty="0" smtClean="0"/>
              <a:t>22_tra.php</a:t>
            </a:r>
            <a:endParaRPr kumimoji="1" lang="ja-JP" altLang="en-US" dirty="0"/>
          </a:p>
        </p:txBody>
      </p:sp>
      <p:pic>
        <p:nvPicPr>
          <p:cNvPr id="7" name="図 6"/>
          <p:cNvPicPr>
            <a:picLocks noChangeAspect="1"/>
          </p:cNvPicPr>
          <p:nvPr/>
        </p:nvPicPr>
        <p:blipFill rotWithShape="1">
          <a:blip r:embed="rId2"/>
          <a:srcRect t="-41" r="61825" b="91148"/>
          <a:stretch/>
        </p:blipFill>
        <p:spPr>
          <a:xfrm>
            <a:off x="0" y="874914"/>
            <a:ext cx="3416300" cy="751903"/>
          </a:xfrm>
          <a:prstGeom prst="rect">
            <a:avLst/>
          </a:prstGeom>
        </p:spPr>
      </p:pic>
      <p:pic>
        <p:nvPicPr>
          <p:cNvPr id="8" name="図 7"/>
          <p:cNvPicPr>
            <a:picLocks noChangeAspect="1"/>
          </p:cNvPicPr>
          <p:nvPr/>
        </p:nvPicPr>
        <p:blipFill>
          <a:blip r:embed="rId3"/>
          <a:stretch>
            <a:fillRect/>
          </a:stretch>
        </p:blipFill>
        <p:spPr>
          <a:xfrm>
            <a:off x="0" y="2187313"/>
            <a:ext cx="8839643" cy="4505588"/>
          </a:xfrm>
          <a:prstGeom prst="rect">
            <a:avLst/>
          </a:prstGeom>
        </p:spPr>
      </p:pic>
    </p:spTree>
    <p:extLst>
      <p:ext uri="{BB962C8B-B14F-4D97-AF65-F5344CB8AC3E}">
        <p14:creationId xmlns:p14="http://schemas.microsoft.com/office/powerpoint/2010/main" val="166968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XAMPP</a:t>
            </a:r>
            <a:r>
              <a:rPr kumimoji="1" lang="ja-JP" altLang="en-US" dirty="0"/>
              <a:t>の入手</a:t>
            </a:r>
          </a:p>
        </p:txBody>
      </p:sp>
      <p:sp>
        <p:nvSpPr>
          <p:cNvPr id="3" name="コンテンツ プレースホルダー 2"/>
          <p:cNvSpPr>
            <a:spLocks noGrp="1"/>
          </p:cNvSpPr>
          <p:nvPr>
            <p:ph idx="1"/>
          </p:nvPr>
        </p:nvSpPr>
        <p:spPr>
          <a:xfrm>
            <a:off x="863600" y="5060562"/>
            <a:ext cx="10642600" cy="1383792"/>
          </a:xfrm>
        </p:spPr>
        <p:txBody>
          <a:bodyPr>
            <a:normAutofit/>
          </a:bodyPr>
          <a:lstStyle/>
          <a:p>
            <a:pPr marL="0" indent="0">
              <a:buNone/>
            </a:pPr>
            <a:r>
              <a:rPr lang="en-US" altLang="ja-JP" dirty="0">
                <a:hlinkClick r:id="rId2"/>
              </a:rPr>
              <a:t>https://www.apachefriends.org/jp/index.html</a:t>
            </a:r>
            <a:r>
              <a:rPr lang="en-US" altLang="ja-JP" dirty="0"/>
              <a:t> </a:t>
            </a:r>
            <a:r>
              <a:rPr lang="ja-JP" altLang="en-US" dirty="0"/>
              <a:t>から</a:t>
            </a:r>
            <a:r>
              <a:rPr lang="en-US" altLang="ja-JP" dirty="0"/>
              <a:t/>
            </a:r>
            <a:br>
              <a:rPr lang="en-US" altLang="ja-JP" dirty="0"/>
            </a:br>
            <a:r>
              <a:rPr lang="en-US" altLang="ja-JP" dirty="0"/>
              <a:t>OS</a:t>
            </a:r>
            <a:r>
              <a:rPr lang="ja-JP" altLang="en-US" dirty="0"/>
              <a:t>に合わせて</a:t>
            </a:r>
            <a:r>
              <a:rPr lang="en-US" altLang="ja-JP" dirty="0"/>
              <a:t>XAMPP</a:t>
            </a:r>
            <a:r>
              <a:rPr lang="ja-JP" altLang="en-US" dirty="0"/>
              <a:t>を入手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2552311" y="1007877"/>
            <a:ext cx="7054450" cy="4052685"/>
          </a:xfrm>
          <a:prstGeom prst="rect">
            <a:avLst/>
          </a:prstGeom>
        </p:spPr>
      </p:pic>
    </p:spTree>
    <p:extLst>
      <p:ext uri="{BB962C8B-B14F-4D97-AF65-F5344CB8AC3E}">
        <p14:creationId xmlns:p14="http://schemas.microsoft.com/office/powerpoint/2010/main" val="16606556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ファイル格納</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290</a:t>
            </a:fld>
            <a:endParaRPr kumimoji="1" lang="ja-JP" altLang="en-US" dirty="0"/>
          </a:p>
        </p:txBody>
      </p:sp>
    </p:spTree>
    <p:extLst>
      <p:ext uri="{BB962C8B-B14F-4D97-AF65-F5344CB8AC3E}">
        <p14:creationId xmlns:p14="http://schemas.microsoft.com/office/powerpoint/2010/main" val="41663403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ファイル格納</a:t>
            </a:r>
            <a:endParaRPr kumimoji="1" lang="ja-JP" altLang="en-US" dirty="0"/>
          </a:p>
        </p:txBody>
      </p:sp>
      <p:sp>
        <p:nvSpPr>
          <p:cNvPr id="3" name="コンテンツ プレースホルダー 2"/>
          <p:cNvSpPr>
            <a:spLocks noGrp="1"/>
          </p:cNvSpPr>
          <p:nvPr>
            <p:ph idx="1"/>
          </p:nvPr>
        </p:nvSpPr>
        <p:spPr>
          <a:xfrm>
            <a:off x="796066" y="1200151"/>
            <a:ext cx="10633934" cy="4679442"/>
          </a:xfrm>
        </p:spPr>
        <p:txBody>
          <a:bodyPr/>
          <a:lstStyle/>
          <a:p>
            <a:pPr marL="0" indent="0">
              <a:buNone/>
            </a:pPr>
            <a:r>
              <a:rPr lang="ja-JP" altLang="en-US" dirty="0" smtClean="0"/>
              <a:t>データベースは文字・数値・日付以外にも</a:t>
            </a:r>
            <a:r>
              <a:rPr lang="en-US" altLang="ja-JP" dirty="0" smtClean="0"/>
              <a:t/>
            </a:r>
            <a:br>
              <a:rPr lang="en-US" altLang="ja-JP" dirty="0" smtClean="0"/>
            </a:br>
            <a:r>
              <a:rPr lang="ja-JP" altLang="en-US" dirty="0" smtClean="0"/>
              <a:t>画像などのファイルを格納することができる。</a:t>
            </a:r>
            <a:endParaRPr lang="en-US" altLang="ja-JP" dirty="0" smtClean="0"/>
          </a:p>
          <a:p>
            <a:pPr marL="0" indent="0">
              <a:buNone/>
            </a:pPr>
            <a:endParaRPr kumimoji="1" lang="en-US" altLang="ja-JP" dirty="0" smtClean="0"/>
          </a:p>
          <a:p>
            <a:pPr marL="0" indent="0">
              <a:buNone/>
            </a:pPr>
            <a:r>
              <a:rPr lang="ja-JP" altLang="en-US" dirty="0"/>
              <a:t>その</a:t>
            </a:r>
            <a:r>
              <a:rPr lang="ja-JP" altLang="en-US" dirty="0" smtClean="0"/>
              <a:t>際、データ型として</a:t>
            </a:r>
            <a:r>
              <a:rPr lang="en-US" altLang="ja-JP" dirty="0" smtClean="0">
                <a:solidFill>
                  <a:srgbClr val="FF0000"/>
                </a:solidFill>
              </a:rPr>
              <a:t>BLOB</a:t>
            </a:r>
            <a:r>
              <a:rPr lang="ja-JP" altLang="en-US" dirty="0" smtClean="0">
                <a:solidFill>
                  <a:srgbClr val="FF0000"/>
                </a:solidFill>
              </a:rPr>
              <a:t>型</a:t>
            </a:r>
            <a:r>
              <a:rPr lang="ja-JP" altLang="en-US" dirty="0" smtClean="0"/>
              <a:t>を使用する。</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291</a:t>
            </a:fld>
            <a:endParaRPr kumimoji="1" lang="ja-JP" altLang="en-US"/>
          </a:p>
        </p:txBody>
      </p:sp>
    </p:spTree>
    <p:extLst>
      <p:ext uri="{BB962C8B-B14F-4D97-AF65-F5344CB8AC3E}">
        <p14:creationId xmlns:p14="http://schemas.microsoft.com/office/powerpoint/2010/main" val="424717492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BLOB</a:t>
            </a:r>
            <a:r>
              <a:rPr kumimoji="1" lang="ja-JP" altLang="en-US" dirty="0" smtClean="0"/>
              <a:t>型の種類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292</a:t>
            </a:fld>
            <a:endParaRPr kumimoji="1" lang="ja-JP" altLang="en-US"/>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3429587634"/>
              </p:ext>
            </p:extLst>
          </p:nvPr>
        </p:nvGraphicFramePr>
        <p:xfrm>
          <a:off x="2586567" y="1619519"/>
          <a:ext cx="7018866" cy="1854200"/>
        </p:xfrm>
        <a:graphic>
          <a:graphicData uri="http://schemas.openxmlformats.org/drawingml/2006/table">
            <a:tbl>
              <a:tblPr firstRow="1" bandRow="1">
                <a:tableStyleId>{5C22544A-7EE6-4342-B048-85BDC9FD1C3A}</a:tableStyleId>
              </a:tblPr>
              <a:tblGrid>
                <a:gridCol w="1728471">
                  <a:extLst>
                    <a:ext uri="{9D8B030D-6E8A-4147-A177-3AD203B41FA5}">
                      <a16:colId xmlns:a16="http://schemas.microsoft.com/office/drawing/2014/main" val="803025954"/>
                    </a:ext>
                  </a:extLst>
                </a:gridCol>
                <a:gridCol w="5290395">
                  <a:extLst>
                    <a:ext uri="{9D8B030D-6E8A-4147-A177-3AD203B41FA5}">
                      <a16:colId xmlns:a16="http://schemas.microsoft.com/office/drawing/2014/main" val="2630344620"/>
                    </a:ext>
                  </a:extLst>
                </a:gridCol>
              </a:tblGrid>
              <a:tr h="370840">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型名</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範囲</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933641666"/>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TINYBLOB</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255 Byte </a:t>
                      </a:r>
                      <a:r>
                        <a:rPr kumimoji="1" lang="ja-JP" altLang="en-US" dirty="0" err="1" smtClean="0">
                          <a:latin typeface="Tahoma" panose="020B0604030504040204" pitchFamily="34" charset="0"/>
                          <a:ea typeface="UD デジタル 教科書体 NK-R" panose="02020400000000000000" pitchFamily="18" charset="-128"/>
                          <a:cs typeface="Tahoma" panose="020B0604030504040204" pitchFamily="34" charset="0"/>
                        </a:rPr>
                        <a:t>までの</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データ</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524435452"/>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BLOB</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65,535</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Byte</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までのデータ</a:t>
                      </a:r>
                    </a:p>
                  </a:txBody>
                  <a:tcPr anchor="ctr"/>
                </a:tc>
                <a:extLst>
                  <a:ext uri="{0D108BD9-81ED-4DB2-BD59-A6C34878D82A}">
                    <a16:rowId xmlns:a16="http://schemas.microsoft.com/office/drawing/2014/main" val="4012300661"/>
                  </a:ext>
                </a:extLst>
              </a:tr>
              <a:tr h="370840">
                <a:tc>
                  <a:txBody>
                    <a:bodyPr/>
                    <a:lstStyle/>
                    <a:p>
                      <a:pPr algn="l"/>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MEDIUMBLOB</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16,777,215</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Byte</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までのデータ</a:t>
                      </a:r>
                    </a:p>
                  </a:txBody>
                  <a:tcPr anchor="ctr"/>
                </a:tc>
                <a:extLst>
                  <a:ext uri="{0D108BD9-81ED-4DB2-BD59-A6C34878D82A}">
                    <a16:rowId xmlns:a16="http://schemas.microsoft.com/office/drawing/2014/main" val="133044856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LONGBLOB</a:t>
                      </a:r>
                      <a:endPar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4,294,967,295</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Byte</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　</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までのデータ</a:t>
                      </a:r>
                    </a:p>
                  </a:txBody>
                  <a:tcPr anchor="ctr"/>
                </a:tc>
                <a:extLst>
                  <a:ext uri="{0D108BD9-81ED-4DB2-BD59-A6C34878D82A}">
                    <a16:rowId xmlns:a16="http://schemas.microsoft.com/office/drawing/2014/main" val="2211324140"/>
                  </a:ext>
                </a:extLst>
              </a:tr>
            </a:tbl>
          </a:graphicData>
        </a:graphic>
      </p:graphicFrame>
      <p:sp>
        <p:nvSpPr>
          <p:cNvPr id="6" name="コンテンツ プレースホルダー 2"/>
          <p:cNvSpPr>
            <a:spLocks noGrp="1"/>
          </p:cNvSpPr>
          <p:nvPr>
            <p:ph idx="1"/>
          </p:nvPr>
        </p:nvSpPr>
        <p:spPr>
          <a:xfrm>
            <a:off x="567466" y="3815862"/>
            <a:ext cx="11091134" cy="2883875"/>
          </a:xfrm>
        </p:spPr>
        <p:txBody>
          <a:bodyPr>
            <a:normAutofit/>
          </a:bodyPr>
          <a:lstStyle/>
          <a:p>
            <a:pPr marL="0" indent="0">
              <a:buNone/>
            </a:pPr>
            <a:r>
              <a:rPr kumimoji="1" lang="en-US" altLang="ja-JP" dirty="0" smtClean="0"/>
              <a:t>BLOB(</a:t>
            </a:r>
            <a:r>
              <a:rPr kumimoji="1" lang="en-US" altLang="ja-JP" dirty="0" err="1" smtClean="0"/>
              <a:t>Bynary</a:t>
            </a:r>
            <a:r>
              <a:rPr kumimoji="1" lang="en-US" altLang="ja-JP" dirty="0" smtClean="0"/>
              <a:t> Large </a:t>
            </a:r>
            <a:r>
              <a:rPr kumimoji="1" lang="en-US" altLang="ja-JP" dirty="0" err="1" smtClean="0"/>
              <a:t>OBject</a:t>
            </a:r>
            <a:r>
              <a:rPr kumimoji="1" lang="en-US" altLang="ja-JP" dirty="0" smtClean="0"/>
              <a:t>)</a:t>
            </a:r>
          </a:p>
          <a:p>
            <a:pPr marL="0" indent="0">
              <a:buNone/>
            </a:pPr>
            <a:r>
              <a:rPr lang="ja-JP" altLang="en-US" dirty="0" smtClean="0"/>
              <a:t>画像・映像・音声・圧縮ファイル・実行ファイルなど様々なデータを格納する際に用いられる型</a:t>
            </a:r>
            <a:endParaRPr kumimoji="1" lang="en-US" altLang="ja-JP" dirty="0"/>
          </a:p>
        </p:txBody>
      </p:sp>
    </p:spTree>
    <p:extLst>
      <p:ext uri="{BB962C8B-B14F-4D97-AF65-F5344CB8AC3E}">
        <p14:creationId xmlns:p14="http://schemas.microsoft.com/office/powerpoint/2010/main" val="397722048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15137-9E25-3DA3-6C5A-2F7F58A8EC54}"/>
              </a:ext>
            </a:extLst>
          </p:cNvPr>
          <p:cNvSpPr>
            <a:spLocks noGrp="1"/>
          </p:cNvSpPr>
          <p:nvPr>
            <p:ph type="title"/>
          </p:nvPr>
        </p:nvSpPr>
        <p:spPr/>
        <p:txBody>
          <a:bodyPr/>
          <a:lstStyle/>
          <a:p>
            <a:r>
              <a:rPr lang="ja-JP" altLang="en-US" dirty="0"/>
              <a:t>やってみよう</a:t>
            </a:r>
            <a:endParaRPr kumimoji="1" lang="ja-JP" altLang="en-US" dirty="0"/>
          </a:p>
        </p:txBody>
      </p:sp>
      <p:sp>
        <p:nvSpPr>
          <p:cNvPr id="3" name="コンテンツ プレースホルダー 2">
            <a:extLst>
              <a:ext uri="{FF2B5EF4-FFF2-40B4-BE49-F238E27FC236}">
                <a16:creationId xmlns:a16="http://schemas.microsoft.com/office/drawing/2014/main" id="{8E7408F6-EB1F-4231-41C5-129C87D13C17}"/>
              </a:ext>
            </a:extLst>
          </p:cNvPr>
          <p:cNvSpPr>
            <a:spLocks noGrp="1"/>
          </p:cNvSpPr>
          <p:nvPr>
            <p:ph idx="1"/>
          </p:nvPr>
        </p:nvSpPr>
        <p:spPr>
          <a:xfrm>
            <a:off x="805543" y="1197428"/>
            <a:ext cx="10580914" cy="874914"/>
          </a:xfrm>
        </p:spPr>
        <p:txBody>
          <a:bodyPr/>
          <a:lstStyle/>
          <a:p>
            <a:pPr marL="0" indent="0">
              <a:buNone/>
            </a:pPr>
            <a:r>
              <a:rPr lang="ja-JP" altLang="en-US" dirty="0"/>
              <a:t>以下のカラムを持つテーブル</a:t>
            </a:r>
            <a:r>
              <a:rPr lang="en-US" altLang="ja-JP" dirty="0" smtClean="0"/>
              <a:t>【photo】</a:t>
            </a:r>
            <a:r>
              <a:rPr lang="ja-JP" altLang="en-US" dirty="0"/>
              <a:t>を作成しましょう</a:t>
            </a:r>
            <a:endParaRPr lang="en-US" altLang="ja-JP" dirty="0"/>
          </a:p>
        </p:txBody>
      </p:sp>
      <p:sp>
        <p:nvSpPr>
          <p:cNvPr id="4" name="スライド番号プレースホルダー 3">
            <a:extLst>
              <a:ext uri="{FF2B5EF4-FFF2-40B4-BE49-F238E27FC236}">
                <a16:creationId xmlns:a16="http://schemas.microsoft.com/office/drawing/2014/main" id="{9AB80D68-CCCC-7702-A69F-2E803A95057C}"/>
              </a:ext>
            </a:extLst>
          </p:cNvPr>
          <p:cNvSpPr>
            <a:spLocks noGrp="1"/>
          </p:cNvSpPr>
          <p:nvPr>
            <p:ph type="sldNum" sz="quarter" idx="12"/>
          </p:nvPr>
        </p:nvSpPr>
        <p:spPr/>
        <p:txBody>
          <a:bodyPr/>
          <a:lstStyle/>
          <a:p>
            <a:fld id="{5A94AD81-C81A-455B-A87B-15031EE15849}" type="slidenum">
              <a:rPr kumimoji="1" lang="ja-JP" altLang="en-US" smtClean="0"/>
              <a:t>293</a:t>
            </a:fld>
            <a:endParaRPr kumimoji="1" lang="ja-JP" altLang="en-US"/>
          </a:p>
        </p:txBody>
      </p:sp>
      <p:graphicFrame>
        <p:nvGraphicFramePr>
          <p:cNvPr id="5" name="コンテンツ プレースホルダー 4">
            <a:extLst>
              <a:ext uri="{FF2B5EF4-FFF2-40B4-BE49-F238E27FC236}">
                <a16:creationId xmlns:a16="http://schemas.microsoft.com/office/drawing/2014/main" id="{AB700C60-F503-D409-B1EF-B8CB239E6566}"/>
              </a:ext>
            </a:extLst>
          </p:cNvPr>
          <p:cNvGraphicFramePr>
            <a:graphicFrameLocks/>
          </p:cNvGraphicFramePr>
          <p:nvPr>
            <p:extLst>
              <p:ext uri="{D42A27DB-BD31-4B8C-83A1-F6EECF244321}">
                <p14:modId xmlns:p14="http://schemas.microsoft.com/office/powerpoint/2010/main" val="1381855669"/>
              </p:ext>
            </p:extLst>
          </p:nvPr>
        </p:nvGraphicFramePr>
        <p:xfrm>
          <a:off x="1760535" y="2394855"/>
          <a:ext cx="8845098" cy="1483360"/>
        </p:xfrm>
        <a:graphic>
          <a:graphicData uri="http://schemas.openxmlformats.org/drawingml/2006/table">
            <a:tbl>
              <a:tblPr firstRow="1" bandRow="1">
                <a:tableStyleId>{5C22544A-7EE6-4342-B048-85BDC9FD1C3A}</a:tableStyleId>
              </a:tblPr>
              <a:tblGrid>
                <a:gridCol w="2948366">
                  <a:extLst>
                    <a:ext uri="{9D8B030D-6E8A-4147-A177-3AD203B41FA5}">
                      <a16:colId xmlns:a16="http://schemas.microsoft.com/office/drawing/2014/main" val="3569559426"/>
                    </a:ext>
                  </a:extLst>
                </a:gridCol>
                <a:gridCol w="2948366">
                  <a:extLst>
                    <a:ext uri="{9D8B030D-6E8A-4147-A177-3AD203B41FA5}">
                      <a16:colId xmlns:a16="http://schemas.microsoft.com/office/drawing/2014/main" val="1822066956"/>
                    </a:ext>
                  </a:extLst>
                </a:gridCol>
                <a:gridCol w="2948366">
                  <a:extLst>
                    <a:ext uri="{9D8B030D-6E8A-4147-A177-3AD203B41FA5}">
                      <a16:colId xmlns:a16="http://schemas.microsoft.com/office/drawing/2014/main" val="2987697057"/>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カラム名</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データ型</a:t>
                      </a:r>
                    </a:p>
                  </a:txBody>
                  <a:tcPr anchor="ctr"/>
                </a:tc>
                <a:tc>
                  <a:txBody>
                    <a:bodyPr/>
                    <a:lstStyle/>
                    <a:p>
                      <a:pPr algn="ct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備考</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41323213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主キー、自動連番</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079846493"/>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type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VARCHAR(50)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ファイルの形式</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922371533"/>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idata</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MEDIUMBLOB</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ファイル本体</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911303904"/>
                  </a:ext>
                </a:extLst>
              </a:tr>
            </a:tbl>
          </a:graphicData>
        </a:graphic>
      </p:graphicFrame>
    </p:spTree>
    <p:extLst>
      <p:ext uri="{BB962C8B-B14F-4D97-AF65-F5344CB8AC3E}">
        <p14:creationId xmlns:p14="http://schemas.microsoft.com/office/powerpoint/2010/main" val="5077188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1200152"/>
            <a:ext cx="11954197" cy="4602772"/>
          </a:xfrm>
          <a:prstGeom prst="rect">
            <a:avLst/>
          </a:prstGeom>
        </p:spPr>
      </p:pic>
      <p:sp>
        <p:nvSpPr>
          <p:cNvPr id="2" name="タイトル 1"/>
          <p:cNvSpPr>
            <a:spLocks noGrp="1"/>
          </p:cNvSpPr>
          <p:nvPr>
            <p:ph type="title"/>
          </p:nvPr>
        </p:nvSpPr>
        <p:spPr/>
        <p:txBody>
          <a:bodyPr/>
          <a:lstStyle/>
          <a:p>
            <a:r>
              <a:rPr kumimoji="1" lang="ja-JP" altLang="en-US" dirty="0" smtClean="0"/>
              <a:t>やってみよう</a:t>
            </a:r>
            <a:endParaRPr kumimoji="1" lang="ja-JP" altLang="en-US" dirty="0"/>
          </a:p>
        </p:txBody>
      </p:sp>
      <p:sp>
        <p:nvSpPr>
          <p:cNvPr id="3" name="コンテンツ プレースホルダー 2"/>
          <p:cNvSpPr>
            <a:spLocks noGrp="1"/>
          </p:cNvSpPr>
          <p:nvPr>
            <p:ph idx="1"/>
          </p:nvPr>
        </p:nvSpPr>
        <p:spPr>
          <a:xfrm>
            <a:off x="7649308" y="1200151"/>
            <a:ext cx="3780692" cy="927587"/>
          </a:xfrm>
        </p:spPr>
        <p:txBody>
          <a:bodyPr/>
          <a:lstStyle/>
          <a:p>
            <a:pPr marL="0" indent="0">
              <a:buNone/>
            </a:pPr>
            <a:r>
              <a:rPr lang="en-US" altLang="ja-JP" dirty="0" smtClean="0"/>
              <a:t>23_imgup.html</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294</a:t>
            </a:fld>
            <a:endParaRPr kumimoji="1" lang="ja-JP" altLang="en-US"/>
          </a:p>
        </p:txBody>
      </p:sp>
    </p:spTree>
    <p:extLst>
      <p:ext uri="{BB962C8B-B14F-4D97-AF65-F5344CB8AC3E}">
        <p14:creationId xmlns:p14="http://schemas.microsoft.com/office/powerpoint/2010/main" val="89272042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295</a:t>
            </a:fld>
            <a:endParaRPr kumimoji="1" lang="ja-JP" altLang="en-US"/>
          </a:p>
        </p:txBody>
      </p:sp>
      <p:pic>
        <p:nvPicPr>
          <p:cNvPr id="5" name="図 4"/>
          <p:cNvPicPr>
            <a:picLocks noChangeAspect="1"/>
          </p:cNvPicPr>
          <p:nvPr/>
        </p:nvPicPr>
        <p:blipFill>
          <a:blip r:embed="rId2"/>
          <a:stretch>
            <a:fillRect/>
          </a:stretch>
        </p:blipFill>
        <p:spPr>
          <a:xfrm>
            <a:off x="0" y="874914"/>
            <a:ext cx="8034430" cy="5983086"/>
          </a:xfrm>
          <a:prstGeom prst="rect">
            <a:avLst/>
          </a:prstGeom>
        </p:spPr>
      </p:pic>
      <p:sp>
        <p:nvSpPr>
          <p:cNvPr id="6" name="コンテンツ プレースホルダー 2"/>
          <p:cNvSpPr>
            <a:spLocks noGrp="1"/>
          </p:cNvSpPr>
          <p:nvPr>
            <p:ph idx="1"/>
          </p:nvPr>
        </p:nvSpPr>
        <p:spPr>
          <a:xfrm>
            <a:off x="9020908" y="874914"/>
            <a:ext cx="3171092" cy="751741"/>
          </a:xfrm>
        </p:spPr>
        <p:txBody>
          <a:bodyPr/>
          <a:lstStyle/>
          <a:p>
            <a:pPr marL="0" indent="0">
              <a:buNone/>
            </a:pPr>
            <a:r>
              <a:rPr lang="en-US" altLang="ja-JP" dirty="0" smtClean="0"/>
              <a:t>24_imgup.php</a:t>
            </a:r>
            <a:endParaRPr kumimoji="1" lang="ja-JP" altLang="en-US" dirty="0"/>
          </a:p>
        </p:txBody>
      </p:sp>
    </p:spTree>
    <p:extLst>
      <p:ext uri="{BB962C8B-B14F-4D97-AF65-F5344CB8AC3E}">
        <p14:creationId xmlns:p14="http://schemas.microsoft.com/office/powerpoint/2010/main" val="258088500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enctype</a:t>
            </a:r>
            <a:endParaRPr kumimoji="1" lang="ja-JP" altLang="en-US" dirty="0"/>
          </a:p>
        </p:txBody>
      </p:sp>
      <p:sp>
        <p:nvSpPr>
          <p:cNvPr id="3" name="コンテンツ プレースホルダー 2"/>
          <p:cNvSpPr>
            <a:spLocks noGrp="1"/>
          </p:cNvSpPr>
          <p:nvPr>
            <p:ph idx="1"/>
          </p:nvPr>
        </p:nvSpPr>
        <p:spPr>
          <a:xfrm>
            <a:off x="895350" y="2827458"/>
            <a:ext cx="10515600" cy="1466850"/>
          </a:xfrm>
        </p:spPr>
        <p:txBody>
          <a:bodyPr/>
          <a:lstStyle/>
          <a:p>
            <a:pPr marL="0" indent="0">
              <a:buNone/>
            </a:pPr>
            <a:r>
              <a:rPr lang="en-US" altLang="ja-JP" dirty="0" smtClean="0"/>
              <a:t>&lt;form&gt;</a:t>
            </a:r>
            <a:r>
              <a:rPr lang="ja-JP" altLang="en-US" dirty="0" smtClean="0"/>
              <a:t>における属性の一つ。</a:t>
            </a:r>
            <a:endParaRPr lang="en-US" altLang="ja-JP" dirty="0" smtClean="0"/>
          </a:p>
          <a:p>
            <a:pPr marL="0" indent="0">
              <a:buNone/>
            </a:pPr>
            <a:r>
              <a:rPr kumimoji="1" lang="ja-JP" altLang="en-US" dirty="0"/>
              <a:t>送信するデータ</a:t>
            </a:r>
            <a:r>
              <a:rPr kumimoji="1" lang="ja-JP" altLang="en-US" dirty="0" smtClean="0"/>
              <a:t>のエンコードタイプを指定する際に使う。</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296</a:t>
            </a:fld>
            <a:endParaRPr kumimoji="1" lang="ja-JP" altLang="en-US"/>
          </a:p>
        </p:txBody>
      </p:sp>
      <p:pic>
        <p:nvPicPr>
          <p:cNvPr id="5" name="図 4"/>
          <p:cNvPicPr>
            <a:picLocks noChangeAspect="1"/>
          </p:cNvPicPr>
          <p:nvPr/>
        </p:nvPicPr>
        <p:blipFill rotWithShape="1">
          <a:blip r:embed="rId2"/>
          <a:srcRect l="35504" t="53392" r="29309" b="40399"/>
          <a:stretch/>
        </p:blipFill>
        <p:spPr>
          <a:xfrm>
            <a:off x="1566672" y="1903574"/>
            <a:ext cx="9253728" cy="628650"/>
          </a:xfrm>
          <a:prstGeom prst="rect">
            <a:avLst/>
          </a:prstGeom>
        </p:spPr>
      </p:pic>
      <p:graphicFrame>
        <p:nvGraphicFramePr>
          <p:cNvPr id="7" name="表 6"/>
          <p:cNvGraphicFramePr>
            <a:graphicFrameLocks noGrp="1"/>
          </p:cNvGraphicFramePr>
          <p:nvPr>
            <p:extLst>
              <p:ext uri="{D42A27DB-BD31-4B8C-83A1-F6EECF244321}">
                <p14:modId xmlns:p14="http://schemas.microsoft.com/office/powerpoint/2010/main" val="2412847743"/>
              </p:ext>
            </p:extLst>
          </p:nvPr>
        </p:nvGraphicFramePr>
        <p:xfrm>
          <a:off x="1066800" y="4294307"/>
          <a:ext cx="10210800" cy="2220792"/>
        </p:xfrm>
        <a:graphic>
          <a:graphicData uri="http://schemas.openxmlformats.org/drawingml/2006/table">
            <a:tbl>
              <a:tblPr firstRow="1" bandRow="1">
                <a:tableStyleId>{5C22544A-7EE6-4342-B048-85BDC9FD1C3A}</a:tableStyleId>
              </a:tblPr>
              <a:tblGrid>
                <a:gridCol w="4019550">
                  <a:extLst>
                    <a:ext uri="{9D8B030D-6E8A-4147-A177-3AD203B41FA5}">
                      <a16:colId xmlns:a16="http://schemas.microsoft.com/office/drawing/2014/main" val="3305371993"/>
                    </a:ext>
                  </a:extLst>
                </a:gridCol>
                <a:gridCol w="6191250">
                  <a:extLst>
                    <a:ext uri="{9D8B030D-6E8A-4147-A177-3AD203B41FA5}">
                      <a16:colId xmlns:a16="http://schemas.microsoft.com/office/drawing/2014/main" val="2434709994"/>
                    </a:ext>
                  </a:extLst>
                </a:gridCol>
              </a:tblGrid>
              <a:tr h="555198">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属性値</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b="0" dirty="0" smtClean="0">
                          <a:latin typeface="Tahoma" panose="020B0604030504040204" pitchFamily="34" charset="0"/>
                          <a:ea typeface="UD デジタル 教科書体 NK-R" panose="02020400000000000000" pitchFamily="18" charset="-128"/>
                          <a:cs typeface="Tahoma" panose="020B0604030504040204" pitchFamily="34" charset="0"/>
                        </a:rPr>
                        <a:t>効果</a:t>
                      </a:r>
                      <a:endPar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639835006"/>
                  </a:ext>
                </a:extLst>
              </a:tr>
              <a:tr h="555198">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application/x-www-form-</a:t>
                      </a:r>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urlencoded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全ての文字を</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エンコードする。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32063273"/>
                  </a:ext>
                </a:extLst>
              </a:tr>
              <a:tr h="555198">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multipart/form-data</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フォームにファイルを送信する機能がある場合に指定する。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27991248"/>
                  </a:ext>
                </a:extLst>
              </a:tr>
              <a:tr h="555198">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text/plain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スペースだけ「</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」記号に変換する。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103633816"/>
                  </a:ext>
                </a:extLst>
              </a:tr>
            </a:tbl>
          </a:graphicData>
        </a:graphic>
      </p:graphicFrame>
    </p:spTree>
    <p:extLst>
      <p:ext uri="{BB962C8B-B14F-4D97-AF65-F5344CB8AC3E}">
        <p14:creationId xmlns:p14="http://schemas.microsoft.com/office/powerpoint/2010/main" val="64664754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fopen</a:t>
            </a:r>
            <a:r>
              <a:rPr kumimoji="1" lang="ja-JP" altLang="en-US" dirty="0" smtClean="0"/>
              <a:t>関数</a:t>
            </a:r>
            <a:endParaRPr kumimoji="1" lang="ja-JP" altLang="en-US" dirty="0"/>
          </a:p>
        </p:txBody>
      </p:sp>
      <p:sp>
        <p:nvSpPr>
          <p:cNvPr id="3" name="コンテンツ プレースホルダー 2"/>
          <p:cNvSpPr>
            <a:spLocks noGrp="1"/>
          </p:cNvSpPr>
          <p:nvPr>
            <p:ph idx="1"/>
          </p:nvPr>
        </p:nvSpPr>
        <p:spPr>
          <a:xfrm>
            <a:off x="876300" y="2616201"/>
            <a:ext cx="10579100" cy="4013199"/>
          </a:xfrm>
        </p:spPr>
        <p:txBody>
          <a:bodyPr/>
          <a:lstStyle/>
          <a:p>
            <a:pPr marL="0" indent="0">
              <a:buNone/>
            </a:pPr>
            <a:r>
              <a:rPr kumimoji="1" lang="ja-JP" altLang="en-US" dirty="0" smtClean="0"/>
              <a:t>ファイルをオープン</a:t>
            </a:r>
            <a:r>
              <a:rPr kumimoji="1" lang="en-US" altLang="ja-JP" dirty="0" smtClean="0"/>
              <a:t>(</a:t>
            </a:r>
            <a:r>
              <a:rPr kumimoji="1" lang="ja-JP" altLang="en-US" dirty="0" smtClean="0"/>
              <a:t>プログラム上で扱えるように</a:t>
            </a:r>
            <a:r>
              <a:rPr kumimoji="1" lang="en-US" altLang="ja-JP" dirty="0" smtClean="0"/>
              <a:t>)</a:t>
            </a:r>
            <a:r>
              <a:rPr kumimoji="1" lang="ja-JP" altLang="en-US" dirty="0" smtClean="0"/>
              <a:t>する。</a:t>
            </a:r>
            <a:endParaRPr kumimoji="1" lang="en-US" altLang="ja-JP" dirty="0" smtClean="0"/>
          </a:p>
          <a:p>
            <a:pPr marL="0" indent="0">
              <a:buNone/>
            </a:pPr>
            <a:r>
              <a:rPr kumimoji="1" lang="ja-JP" altLang="en-US" dirty="0" smtClean="0"/>
              <a:t>オープンモードは</a:t>
            </a:r>
            <a:endParaRPr kumimoji="1" lang="en-US" altLang="ja-JP" dirty="0" smtClean="0"/>
          </a:p>
          <a:p>
            <a:pPr marL="0" indent="0">
              <a:buNone/>
            </a:pPr>
            <a:r>
              <a:rPr kumimoji="1" lang="ja-JP" altLang="en-US" dirty="0" smtClean="0"/>
              <a:t>読込み ➡ </a:t>
            </a:r>
            <a:r>
              <a:rPr kumimoji="1" lang="en-US" altLang="ja-JP" dirty="0" smtClean="0"/>
              <a:t>"</a:t>
            </a:r>
            <a:r>
              <a:rPr kumimoji="1" lang="ja-JP" altLang="en-US" dirty="0" err="1" smtClean="0"/>
              <a:t>ｒ</a:t>
            </a:r>
            <a:r>
              <a:rPr kumimoji="1" lang="en-US" altLang="ja-JP" dirty="0" smtClean="0"/>
              <a:t>"</a:t>
            </a:r>
          </a:p>
          <a:p>
            <a:pPr marL="0" indent="0">
              <a:buNone/>
            </a:pPr>
            <a:r>
              <a:rPr lang="ja-JP" altLang="en-US" dirty="0" smtClean="0"/>
              <a:t>書込み ➡ </a:t>
            </a:r>
            <a:r>
              <a:rPr lang="en-US" altLang="ja-JP" dirty="0" smtClean="0"/>
              <a:t>"w"</a:t>
            </a:r>
          </a:p>
          <a:p>
            <a:pPr marL="0" indent="0">
              <a:buNone/>
            </a:pPr>
            <a:r>
              <a:rPr kumimoji="1" lang="ja-JP" altLang="en-US" dirty="0" smtClean="0"/>
              <a:t>バイナリファイル ➡ </a:t>
            </a:r>
            <a:r>
              <a:rPr kumimoji="1" lang="en-US" altLang="ja-JP" dirty="0" smtClean="0"/>
              <a:t>"b"</a:t>
            </a:r>
            <a:r>
              <a:rPr kumimoji="1" lang="ja-JP" altLang="en-US" dirty="0" smtClean="0"/>
              <a:t>を追加</a:t>
            </a:r>
            <a:endParaRPr kumimoji="1"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297</a:t>
            </a:fld>
            <a:endParaRPr kumimoji="1" lang="ja-JP" altLang="en-US"/>
          </a:p>
        </p:txBody>
      </p:sp>
      <p:sp>
        <p:nvSpPr>
          <p:cNvPr id="6" name="角丸四角形 5"/>
          <p:cNvSpPr/>
          <p:nvPr/>
        </p:nvSpPr>
        <p:spPr>
          <a:xfrm>
            <a:off x="2283189" y="1288357"/>
            <a:ext cx="8115300" cy="10160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4000" dirty="0" err="1"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fopen</a:t>
            </a:r>
            <a:r>
              <a:rPr lang="en-US" altLang="ja-JP"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ファイルパス</a:t>
            </a:r>
            <a:r>
              <a:rPr lang="en-US" altLang="ja-JP"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オープンモード</a:t>
            </a:r>
            <a:r>
              <a:rPr lang="en-US" altLang="ja-JP"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40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4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24928325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$_FILES</a:t>
            </a:r>
            <a:r>
              <a:rPr kumimoji="1" lang="ja-JP" altLang="en-US" dirty="0" smtClean="0"/>
              <a:t>配列</a:t>
            </a:r>
            <a:endParaRPr kumimoji="1" lang="ja-JP" altLang="en-US" dirty="0"/>
          </a:p>
        </p:txBody>
      </p:sp>
      <p:sp>
        <p:nvSpPr>
          <p:cNvPr id="3" name="コンテンツ プレースホルダー 2"/>
          <p:cNvSpPr>
            <a:spLocks noGrp="1"/>
          </p:cNvSpPr>
          <p:nvPr>
            <p:ph idx="1"/>
          </p:nvPr>
        </p:nvSpPr>
        <p:spPr>
          <a:xfrm>
            <a:off x="596900" y="1200151"/>
            <a:ext cx="10871200" cy="1263649"/>
          </a:xfrm>
        </p:spPr>
        <p:txBody>
          <a:bodyPr>
            <a:normAutofit lnSpcReduction="10000"/>
          </a:bodyPr>
          <a:lstStyle/>
          <a:p>
            <a:pPr marL="0" indent="0">
              <a:buNone/>
            </a:pPr>
            <a:r>
              <a:rPr lang="ja-JP" altLang="en-US" dirty="0" smtClean="0"/>
              <a:t>入力フォームでファイルを送った際に自動で</a:t>
            </a:r>
            <a:r>
              <a:rPr lang="en-US" altLang="ja-JP" dirty="0" smtClean="0"/>
              <a:t/>
            </a:r>
            <a:br>
              <a:rPr lang="en-US" altLang="ja-JP" dirty="0" smtClean="0"/>
            </a:br>
            <a:r>
              <a:rPr lang="ja-JP" altLang="en-US" dirty="0" smtClean="0"/>
              <a:t>作成される連想配列。</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1184508386"/>
              </p:ext>
            </p:extLst>
          </p:nvPr>
        </p:nvGraphicFramePr>
        <p:xfrm>
          <a:off x="596900" y="2649336"/>
          <a:ext cx="10680700" cy="2809968"/>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1543292073"/>
                    </a:ext>
                  </a:extLst>
                </a:gridCol>
                <a:gridCol w="5727700">
                  <a:extLst>
                    <a:ext uri="{9D8B030D-6E8A-4147-A177-3AD203B41FA5}">
                      <a16:colId xmlns:a16="http://schemas.microsoft.com/office/drawing/2014/main" val="1872358024"/>
                    </a:ext>
                  </a:extLst>
                </a:gridCol>
              </a:tblGrid>
              <a:tr h="468328">
                <a:tc>
                  <a:txBody>
                    <a:bodyPr/>
                    <a:lstStyle/>
                    <a:p>
                      <a:pPr algn="ctr"/>
                      <a:r>
                        <a:rPr kumimoji="1" lang="ja-JP" altLang="en-US" b="0" dirty="0" smtClean="0">
                          <a:latin typeface="UD デジタル 教科書体 NK-R" panose="02020400000000000000" pitchFamily="18" charset="-128"/>
                          <a:ea typeface="UD デジタル 教科書体 NK-R" panose="02020400000000000000" pitchFamily="18" charset="-128"/>
                        </a:rPr>
                        <a:t>連想配列の指定</a:t>
                      </a:r>
                      <a:endParaRPr kumimoji="1" lang="ja-JP" altLang="en-US" b="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取得値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250376430"/>
                  </a:ext>
                </a:extLst>
              </a:tr>
              <a:tr h="468328">
                <a:tc>
                  <a:txBody>
                    <a:bodyPr/>
                    <a:lstStyle/>
                    <a:p>
                      <a:pPr fontAlgn="t"/>
                      <a:r>
                        <a:rPr lang="en-US" b="0" dirty="0">
                          <a:effectLst/>
                          <a:latin typeface="Tahoma" panose="020B0604030504040204" pitchFamily="34" charset="0"/>
                          <a:ea typeface="Tahoma" panose="020B0604030504040204" pitchFamily="34" charset="0"/>
                          <a:cs typeface="Tahoma" panose="020B0604030504040204" pitchFamily="34" charset="0"/>
                        </a:rPr>
                        <a:t>$_FILES['input</a:t>
                      </a:r>
                      <a:r>
                        <a:rPr lang="ja-JP" altLang="en-US" b="0" dirty="0">
                          <a:effectLst/>
                          <a:latin typeface="Tahoma" panose="020B0604030504040204" pitchFamily="34" charset="0"/>
                          <a:ea typeface="UD デジタル 教科書体 NK-R" panose="02020400000000000000" pitchFamily="18" charset="-128"/>
                          <a:cs typeface="Tahoma" panose="020B0604030504040204" pitchFamily="34" charset="0"/>
                        </a:rPr>
                        <a:t>で指定した</a:t>
                      </a:r>
                      <a:r>
                        <a:rPr lang="en-US" b="0" dirty="0">
                          <a:effectLst/>
                          <a:latin typeface="Tahoma" panose="020B0604030504040204" pitchFamily="34" charset="0"/>
                          <a:ea typeface="Tahoma" panose="020B0604030504040204" pitchFamily="34" charset="0"/>
                          <a:cs typeface="Tahoma" panose="020B0604030504040204" pitchFamily="34" charset="0"/>
                        </a:rPr>
                        <a:t>name']['name']</a:t>
                      </a:r>
                    </a:p>
                  </a:txBody>
                  <a:tcPr marL="47625" marR="47625" marT="47625" marB="47625" anchor="ctr"/>
                </a:tc>
                <a:tc>
                  <a:txBody>
                    <a:bodyPr/>
                    <a:lstStyle/>
                    <a:p>
                      <a:pPr fontAlgn="t"/>
                      <a:r>
                        <a:rPr lang="ja-JP" altLang="en-US">
                          <a:effectLst/>
                          <a:latin typeface="Tahoma" panose="020B0604030504040204" pitchFamily="34" charset="0"/>
                          <a:ea typeface="UD デジタル 教科書体 NK-R" panose="02020400000000000000" pitchFamily="18" charset="-128"/>
                          <a:cs typeface="Tahoma" panose="020B0604030504040204" pitchFamily="34" charset="0"/>
                        </a:rPr>
                        <a:t>ファイル名</a:t>
                      </a:r>
                    </a:p>
                  </a:txBody>
                  <a:tcPr marL="47625" marR="47625" marT="47625" marB="47625" anchor="ctr"/>
                </a:tc>
                <a:extLst>
                  <a:ext uri="{0D108BD9-81ED-4DB2-BD59-A6C34878D82A}">
                    <a16:rowId xmlns:a16="http://schemas.microsoft.com/office/drawing/2014/main" val="3451364055"/>
                  </a:ext>
                </a:extLst>
              </a:tr>
              <a:tr h="468328">
                <a:tc>
                  <a:txBody>
                    <a:bodyPr/>
                    <a:lstStyle/>
                    <a:p>
                      <a:pPr fontAlgn="t"/>
                      <a:r>
                        <a:rPr lang="en-US" b="0" dirty="0">
                          <a:effectLst/>
                          <a:latin typeface="Tahoma" panose="020B0604030504040204" pitchFamily="34" charset="0"/>
                          <a:ea typeface="Tahoma" panose="020B0604030504040204" pitchFamily="34" charset="0"/>
                          <a:cs typeface="Tahoma" panose="020B0604030504040204" pitchFamily="34" charset="0"/>
                        </a:rPr>
                        <a:t>$_FILES['input</a:t>
                      </a:r>
                      <a:r>
                        <a:rPr lang="ja-JP" altLang="en-US" b="0" dirty="0">
                          <a:effectLst/>
                          <a:latin typeface="Tahoma" panose="020B0604030504040204" pitchFamily="34" charset="0"/>
                          <a:ea typeface="UD デジタル 教科書体 NK-R" panose="02020400000000000000" pitchFamily="18" charset="-128"/>
                          <a:cs typeface="Tahoma" panose="020B0604030504040204" pitchFamily="34" charset="0"/>
                        </a:rPr>
                        <a:t>で指定した</a:t>
                      </a:r>
                      <a:r>
                        <a:rPr lang="en-US" b="0" dirty="0">
                          <a:effectLst/>
                          <a:latin typeface="Tahoma" panose="020B0604030504040204" pitchFamily="34" charset="0"/>
                          <a:ea typeface="Tahoma" panose="020B0604030504040204" pitchFamily="34" charset="0"/>
                          <a:cs typeface="Tahoma" panose="020B0604030504040204" pitchFamily="34" charset="0"/>
                        </a:rPr>
                        <a:t>name']['type']</a:t>
                      </a:r>
                    </a:p>
                  </a:txBody>
                  <a:tcPr marL="47625" marR="47625" marT="47625" marB="47625" anchor="ctr"/>
                </a:tc>
                <a:tc>
                  <a:txBody>
                    <a:bodyPr/>
                    <a:lstStyle/>
                    <a:p>
                      <a:pPr fontAlgn="t"/>
                      <a:r>
                        <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rPr>
                        <a:t>ファイル</a:t>
                      </a:r>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のメディアタイプ</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1597475882"/>
                  </a:ext>
                </a:extLst>
              </a:tr>
              <a:tr h="468328">
                <a:tc>
                  <a:txBody>
                    <a:bodyPr/>
                    <a:lstStyle/>
                    <a:p>
                      <a:pPr fontAlgn="t"/>
                      <a:r>
                        <a:rPr lang="en-US" b="0" dirty="0">
                          <a:effectLst/>
                          <a:latin typeface="Tahoma" panose="020B0604030504040204" pitchFamily="34" charset="0"/>
                          <a:ea typeface="Tahoma" panose="020B0604030504040204" pitchFamily="34" charset="0"/>
                          <a:cs typeface="Tahoma" panose="020B0604030504040204" pitchFamily="34" charset="0"/>
                        </a:rPr>
                        <a:t>$_FILES['input</a:t>
                      </a:r>
                      <a:r>
                        <a:rPr lang="ja-JP" altLang="en-US" b="0" dirty="0">
                          <a:effectLst/>
                          <a:latin typeface="Tahoma" panose="020B0604030504040204" pitchFamily="34" charset="0"/>
                          <a:ea typeface="UD デジタル 教科書体 NK-R" panose="02020400000000000000" pitchFamily="18" charset="-128"/>
                          <a:cs typeface="Tahoma" panose="020B0604030504040204" pitchFamily="34" charset="0"/>
                        </a:rPr>
                        <a:t>で指定した</a:t>
                      </a:r>
                      <a:r>
                        <a:rPr lang="en-US" b="0" dirty="0">
                          <a:effectLst/>
                          <a:latin typeface="Tahoma" panose="020B0604030504040204" pitchFamily="34" charset="0"/>
                          <a:ea typeface="Tahoma" panose="020B0604030504040204" pitchFamily="34" charset="0"/>
                          <a:cs typeface="Tahoma" panose="020B0604030504040204" pitchFamily="34" charset="0"/>
                        </a:rPr>
                        <a:t>name']['</a:t>
                      </a:r>
                      <a:r>
                        <a:rPr lang="en-US" b="0" dirty="0" err="1">
                          <a:effectLst/>
                          <a:latin typeface="Tahoma" panose="020B0604030504040204" pitchFamily="34" charset="0"/>
                          <a:ea typeface="Tahoma" panose="020B0604030504040204" pitchFamily="34" charset="0"/>
                          <a:cs typeface="Tahoma" panose="020B0604030504040204" pitchFamily="34" charset="0"/>
                        </a:rPr>
                        <a:t>tmp_name</a:t>
                      </a:r>
                      <a:r>
                        <a:rPr lang="en-US" b="0" dirty="0">
                          <a:effectLst/>
                          <a:latin typeface="Tahoma" panose="020B0604030504040204" pitchFamily="34" charset="0"/>
                          <a:ea typeface="Tahoma" panose="020B0604030504040204" pitchFamily="34" charset="0"/>
                          <a:cs typeface="Tahoma" panose="020B0604030504040204" pitchFamily="34" charset="0"/>
                        </a:rPr>
                        <a:t>']</a:t>
                      </a:r>
                    </a:p>
                  </a:txBody>
                  <a:tcPr marL="47625" marR="47625" marT="47625" marB="47625" anchor="ctr"/>
                </a:tc>
                <a:tc>
                  <a:txBody>
                    <a:bodyPr/>
                    <a:lstStyle/>
                    <a:p>
                      <a:pPr fontAlgn="t"/>
                      <a:r>
                        <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rPr>
                        <a:t>サーバー上で一時的に保存されるテンポラリファイル名</a:t>
                      </a:r>
                    </a:p>
                  </a:txBody>
                  <a:tcPr marL="47625" marR="47625" marT="47625" marB="47625" anchor="ctr"/>
                </a:tc>
                <a:extLst>
                  <a:ext uri="{0D108BD9-81ED-4DB2-BD59-A6C34878D82A}">
                    <a16:rowId xmlns:a16="http://schemas.microsoft.com/office/drawing/2014/main" val="3860112907"/>
                  </a:ext>
                </a:extLst>
              </a:tr>
              <a:tr h="468328">
                <a:tc>
                  <a:txBody>
                    <a:bodyPr/>
                    <a:lstStyle/>
                    <a:p>
                      <a:pPr fontAlgn="t"/>
                      <a:r>
                        <a:rPr lang="en-US" b="0">
                          <a:effectLst/>
                          <a:latin typeface="Tahoma" panose="020B0604030504040204" pitchFamily="34" charset="0"/>
                          <a:ea typeface="Tahoma" panose="020B0604030504040204" pitchFamily="34" charset="0"/>
                          <a:cs typeface="Tahoma" panose="020B0604030504040204" pitchFamily="34" charset="0"/>
                        </a:rPr>
                        <a:t>$_FILES['input</a:t>
                      </a:r>
                      <a:r>
                        <a:rPr lang="ja-JP" altLang="en-US" b="0">
                          <a:effectLst/>
                          <a:latin typeface="Tahoma" panose="020B0604030504040204" pitchFamily="34" charset="0"/>
                          <a:ea typeface="UD デジタル 教科書体 NK-R" panose="02020400000000000000" pitchFamily="18" charset="-128"/>
                          <a:cs typeface="Tahoma" panose="020B0604030504040204" pitchFamily="34" charset="0"/>
                        </a:rPr>
                        <a:t>で指定した</a:t>
                      </a:r>
                      <a:r>
                        <a:rPr lang="en-US" b="0">
                          <a:effectLst/>
                          <a:latin typeface="Tahoma" panose="020B0604030504040204" pitchFamily="34" charset="0"/>
                          <a:ea typeface="Tahoma" panose="020B0604030504040204" pitchFamily="34" charset="0"/>
                          <a:cs typeface="Tahoma" panose="020B0604030504040204" pitchFamily="34" charset="0"/>
                        </a:rPr>
                        <a:t>name']['error']</a:t>
                      </a:r>
                    </a:p>
                  </a:txBody>
                  <a:tcPr marL="47625" marR="47625" marT="47625" marB="47625" anchor="ctr"/>
                </a:tc>
                <a:tc>
                  <a:txBody>
                    <a:bodyPr/>
                    <a:lstStyle/>
                    <a:p>
                      <a:pPr fontAlgn="t"/>
                      <a:r>
                        <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rPr>
                        <a:t>アップロード時のエラーコード</a:t>
                      </a:r>
                    </a:p>
                  </a:txBody>
                  <a:tcPr marL="47625" marR="47625" marT="47625" marB="47625" anchor="ctr"/>
                </a:tc>
                <a:extLst>
                  <a:ext uri="{0D108BD9-81ED-4DB2-BD59-A6C34878D82A}">
                    <a16:rowId xmlns:a16="http://schemas.microsoft.com/office/drawing/2014/main" val="2929835078"/>
                  </a:ext>
                </a:extLst>
              </a:tr>
              <a:tr h="468328">
                <a:tc>
                  <a:txBody>
                    <a:bodyPr/>
                    <a:lstStyle/>
                    <a:p>
                      <a:pPr fontAlgn="t"/>
                      <a:r>
                        <a:rPr lang="en-US" b="0">
                          <a:effectLst/>
                          <a:latin typeface="Tahoma" panose="020B0604030504040204" pitchFamily="34" charset="0"/>
                          <a:ea typeface="Tahoma" panose="020B0604030504040204" pitchFamily="34" charset="0"/>
                          <a:cs typeface="Tahoma" panose="020B0604030504040204" pitchFamily="34" charset="0"/>
                        </a:rPr>
                        <a:t>$_FILES['input</a:t>
                      </a:r>
                      <a:r>
                        <a:rPr lang="ja-JP" altLang="en-US" b="0">
                          <a:effectLst/>
                          <a:latin typeface="Tahoma" panose="020B0604030504040204" pitchFamily="34" charset="0"/>
                          <a:ea typeface="UD デジタル 教科書体 NK-R" panose="02020400000000000000" pitchFamily="18" charset="-128"/>
                          <a:cs typeface="Tahoma" panose="020B0604030504040204" pitchFamily="34" charset="0"/>
                        </a:rPr>
                        <a:t>で指定した</a:t>
                      </a:r>
                      <a:r>
                        <a:rPr lang="en-US" b="0">
                          <a:effectLst/>
                          <a:latin typeface="Tahoma" panose="020B0604030504040204" pitchFamily="34" charset="0"/>
                          <a:ea typeface="Tahoma" panose="020B0604030504040204" pitchFamily="34" charset="0"/>
                          <a:cs typeface="Tahoma" panose="020B0604030504040204" pitchFamily="34" charset="0"/>
                        </a:rPr>
                        <a:t>name']['size']</a:t>
                      </a:r>
                    </a:p>
                  </a:txBody>
                  <a:tcPr marL="47625" marR="47625" marT="47625" marB="47625" anchor="ctr"/>
                </a:tc>
                <a:tc>
                  <a:txBody>
                    <a:bodyPr/>
                    <a:lstStyle/>
                    <a:p>
                      <a:pPr fontAlgn="t"/>
                      <a:r>
                        <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rPr>
                        <a:t>ファイルサイズ（バイト単位）</a:t>
                      </a:r>
                    </a:p>
                  </a:txBody>
                  <a:tcPr marL="47625" marR="47625" marT="47625" marB="47625" anchor="ctr"/>
                </a:tc>
                <a:extLst>
                  <a:ext uri="{0D108BD9-81ED-4DB2-BD59-A6C34878D82A}">
                    <a16:rowId xmlns:a16="http://schemas.microsoft.com/office/drawing/2014/main" val="1526825002"/>
                  </a:ext>
                </a:extLst>
              </a:tr>
            </a:tbl>
          </a:graphicData>
        </a:graphic>
      </p:graphicFrame>
    </p:spTree>
    <p:extLst>
      <p:ext uri="{BB962C8B-B14F-4D97-AF65-F5344CB8AC3E}">
        <p14:creationId xmlns:p14="http://schemas.microsoft.com/office/powerpoint/2010/main" val="39018835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データ型指定</a:t>
            </a:r>
            <a:endParaRPr kumimoji="1" lang="ja-JP" altLang="en-US" dirty="0"/>
          </a:p>
        </p:txBody>
      </p:sp>
      <p:sp>
        <p:nvSpPr>
          <p:cNvPr id="3" name="コンテンツ プレースホルダー 2"/>
          <p:cNvSpPr>
            <a:spLocks noGrp="1"/>
          </p:cNvSpPr>
          <p:nvPr>
            <p:ph idx="1"/>
          </p:nvPr>
        </p:nvSpPr>
        <p:spPr>
          <a:xfrm>
            <a:off x="469900" y="4813301"/>
            <a:ext cx="11341100" cy="1701800"/>
          </a:xfrm>
        </p:spPr>
        <p:txBody>
          <a:bodyPr/>
          <a:lstStyle/>
          <a:p>
            <a:pPr marL="0" indent="0">
              <a:buNone/>
            </a:pPr>
            <a:r>
              <a:rPr kumimoji="1" lang="ja-JP" altLang="en-US" dirty="0" smtClean="0"/>
              <a:t>データ型指定を行うこと</a:t>
            </a:r>
            <a:r>
              <a:rPr lang="ja-JP" altLang="en-US" dirty="0"/>
              <a:t>で</a:t>
            </a:r>
            <a:r>
              <a:rPr kumimoji="1" lang="ja-JP" altLang="en-US" dirty="0" smtClean="0"/>
              <a:t>フェッチの際</a:t>
            </a:r>
            <a:r>
              <a:rPr lang="en-US" altLang="ja-JP" dirty="0"/>
              <a:t/>
            </a:r>
            <a:br>
              <a:rPr lang="en-US" altLang="ja-JP" dirty="0"/>
            </a:br>
            <a:r>
              <a:rPr kumimoji="1" lang="ja-JP" altLang="en-US" dirty="0" smtClean="0"/>
              <a:t>取得列が指定されたデータ型である前提でバインドを行う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299</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1519773626"/>
              </p:ext>
            </p:extLst>
          </p:nvPr>
        </p:nvGraphicFramePr>
        <p:xfrm>
          <a:off x="825500" y="1150736"/>
          <a:ext cx="10680700" cy="3278296"/>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1543292073"/>
                    </a:ext>
                  </a:extLst>
                </a:gridCol>
                <a:gridCol w="5727700">
                  <a:extLst>
                    <a:ext uri="{9D8B030D-6E8A-4147-A177-3AD203B41FA5}">
                      <a16:colId xmlns:a16="http://schemas.microsoft.com/office/drawing/2014/main" val="1872358024"/>
                    </a:ext>
                  </a:extLst>
                </a:gridCol>
              </a:tblGrid>
              <a:tr h="468328">
                <a:tc>
                  <a:txBody>
                    <a:bodyPr/>
                    <a:lstStyle/>
                    <a:p>
                      <a:pPr algn="ctr"/>
                      <a:r>
                        <a:rPr kumimoji="1" lang="ja-JP" altLang="en-US" b="0" dirty="0" smtClean="0">
                          <a:latin typeface="UD デジタル 教科書体 NK-R" panose="02020400000000000000" pitchFamily="18" charset="-128"/>
                          <a:ea typeface="UD デジタル 教科書体 NK-R" panose="02020400000000000000" pitchFamily="18" charset="-128"/>
                        </a:rPr>
                        <a:t>データ型指定定数</a:t>
                      </a:r>
                      <a:endParaRPr kumimoji="1" lang="ja-JP" altLang="en-US" b="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概要</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250376430"/>
                  </a:ext>
                </a:extLst>
              </a:tr>
              <a:tr h="468328">
                <a:tc>
                  <a:txBody>
                    <a:bodyPr/>
                    <a:lstStyle/>
                    <a:p>
                      <a:pPr fontAlgn="t"/>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PDO::PARAM_BOOL</a:t>
                      </a:r>
                      <a:endParaRPr lang="en-US"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真偽型</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3451364055"/>
                  </a:ext>
                </a:extLst>
              </a:tr>
              <a:tr h="468328">
                <a:tc>
                  <a:txBody>
                    <a:bodyPr/>
                    <a:lstStyle/>
                    <a:p>
                      <a:pPr fontAlgn="t"/>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PDO::PARAM_NULL</a:t>
                      </a:r>
                      <a:endParaRPr lang="en-US" altLang="ja-JP"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en-US" altLang="ja-JP" dirty="0" smtClean="0">
                          <a:effectLst/>
                          <a:latin typeface="Tahoma" panose="020B0604030504040204" pitchFamily="34" charset="0"/>
                          <a:ea typeface="UD デジタル 教科書体 NK-R" panose="02020400000000000000" pitchFamily="18" charset="-128"/>
                          <a:cs typeface="Tahoma" panose="020B0604030504040204" pitchFamily="34" charset="0"/>
                        </a:rPr>
                        <a:t>NULL</a:t>
                      </a:r>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型</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1597475882"/>
                  </a:ext>
                </a:extLst>
              </a:tr>
              <a:tr h="468328">
                <a:tc>
                  <a:txBody>
                    <a:bodyPr/>
                    <a:lstStyle/>
                    <a:p>
                      <a:pPr fontAlgn="t"/>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PDO::PARAM_INT</a:t>
                      </a:r>
                      <a:endParaRPr lang="en-US" altLang="ja-JP"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整数型</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3860112907"/>
                  </a:ext>
                </a:extLst>
              </a:tr>
              <a:tr h="468328">
                <a:tc>
                  <a:txBody>
                    <a:bodyPr/>
                    <a:lstStyle/>
                    <a:p>
                      <a:pPr fontAlgn="t"/>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PDO::PARAM_STR</a:t>
                      </a:r>
                      <a:endParaRPr lang="en-US" altLang="ja-JP"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文字列型</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2929835078"/>
                  </a:ext>
                </a:extLst>
              </a:tr>
              <a:tr h="468328">
                <a:tc>
                  <a:txBody>
                    <a:bodyPr/>
                    <a:lstStyle/>
                    <a:p>
                      <a:pPr fontAlgn="t"/>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PDO::PARAM_LOB</a:t>
                      </a:r>
                      <a:endParaRPr lang="en-US" altLang="ja-JP"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ファイルなどのデータ</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1526825002"/>
                  </a:ext>
                </a:extLst>
              </a:tr>
              <a:tr h="468328">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ja-JP" b="0" dirty="0" smtClean="0">
                          <a:effectLst/>
                          <a:latin typeface="Tahoma" panose="020B0604030504040204" pitchFamily="34" charset="0"/>
                          <a:ea typeface="Tahoma" panose="020B0604030504040204" pitchFamily="34" charset="0"/>
                          <a:cs typeface="Tahoma" panose="020B0604030504040204" pitchFamily="34" charset="0"/>
                        </a:rPr>
                        <a:t>PDO::PARAM_STMT</a:t>
                      </a:r>
                      <a:endParaRPr lang="en-US" altLang="ja-JP" b="0" dirty="0">
                        <a:effectLst/>
                        <a:latin typeface="Tahoma" panose="020B0604030504040204" pitchFamily="34" charset="0"/>
                        <a:ea typeface="Tahoma" panose="020B0604030504040204" pitchFamily="34" charset="0"/>
                        <a:cs typeface="Tahoma" panose="020B0604030504040204" pitchFamily="34" charset="0"/>
                      </a:endParaRPr>
                    </a:p>
                  </a:txBody>
                  <a:tcPr marL="47625" marR="47625" marT="47625" marB="47625" anchor="ctr"/>
                </a:tc>
                <a:tc>
                  <a:txBody>
                    <a:bodyPr/>
                    <a:lstStyle/>
                    <a:p>
                      <a:pPr fontAlgn="t"/>
                      <a:r>
                        <a:rPr lang="en-US" altLang="ja-JP" dirty="0" smtClean="0">
                          <a:effectLst/>
                          <a:latin typeface="Tahoma" panose="020B0604030504040204" pitchFamily="34" charset="0"/>
                          <a:ea typeface="UD デジタル 教科書体 NK-R" panose="02020400000000000000" pitchFamily="18" charset="-128"/>
                          <a:cs typeface="Tahoma" panose="020B0604030504040204" pitchFamily="34" charset="0"/>
                        </a:rPr>
                        <a:t>SQL</a:t>
                      </a:r>
                      <a:r>
                        <a:rPr lang="ja-JP" altLang="en-US" dirty="0" smtClean="0">
                          <a:effectLst/>
                          <a:latin typeface="Tahoma" panose="020B0604030504040204" pitchFamily="34" charset="0"/>
                          <a:ea typeface="UD デジタル 教科書体 NK-R" panose="02020400000000000000" pitchFamily="18" charset="-128"/>
                          <a:cs typeface="Tahoma" panose="020B0604030504040204" pitchFamily="34" charset="0"/>
                        </a:rPr>
                        <a:t>文</a:t>
                      </a:r>
                      <a:endParaRPr lang="ja-JP" altLang="en-US"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47625" marR="47625" marT="47625" marB="47625" anchor="ctr"/>
                </a:tc>
                <a:extLst>
                  <a:ext uri="{0D108BD9-81ED-4DB2-BD59-A6C34878D82A}">
                    <a16:rowId xmlns:a16="http://schemas.microsoft.com/office/drawing/2014/main" val="1896996282"/>
                  </a:ext>
                </a:extLst>
              </a:tr>
            </a:tbl>
          </a:graphicData>
        </a:graphic>
      </p:graphicFrame>
    </p:spTree>
    <p:extLst>
      <p:ext uri="{BB962C8B-B14F-4D97-AF65-F5344CB8AC3E}">
        <p14:creationId xmlns:p14="http://schemas.microsoft.com/office/powerpoint/2010/main" val="181440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習得目標</a:t>
            </a:r>
          </a:p>
        </p:txBody>
      </p:sp>
      <p:sp>
        <p:nvSpPr>
          <p:cNvPr id="3" name="コンテンツ プレースホルダー 2"/>
          <p:cNvSpPr>
            <a:spLocks noGrp="1"/>
          </p:cNvSpPr>
          <p:nvPr>
            <p:ph idx="1"/>
          </p:nvPr>
        </p:nvSpPr>
        <p:spPr>
          <a:xfrm>
            <a:off x="141889" y="1362771"/>
            <a:ext cx="11908221" cy="4506019"/>
          </a:xfrm>
        </p:spPr>
        <p:txBody>
          <a:bodyPr>
            <a:normAutofit/>
          </a:bodyPr>
          <a:lstStyle/>
          <a:p>
            <a:pPr>
              <a:spcBef>
                <a:spcPts val="1800"/>
              </a:spcBef>
            </a:pPr>
            <a:r>
              <a:rPr lang="en-US" altLang="ja-JP" sz="4000" dirty="0"/>
              <a:t>Web</a:t>
            </a:r>
            <a:r>
              <a:rPr lang="ja-JP" altLang="en-US" sz="4000" dirty="0"/>
              <a:t>アプリケーションの概要を説明できる</a:t>
            </a:r>
            <a:endParaRPr lang="en-US" altLang="ja-JP" sz="4000" dirty="0"/>
          </a:p>
          <a:p>
            <a:pPr>
              <a:spcBef>
                <a:spcPts val="1800"/>
              </a:spcBef>
            </a:pPr>
            <a:r>
              <a:rPr lang="en-US" altLang="ja-JP" sz="4000" dirty="0"/>
              <a:t>PHP</a:t>
            </a:r>
            <a:r>
              <a:rPr lang="ja-JP" altLang="en-US" sz="4000" dirty="0"/>
              <a:t>による動的な</a:t>
            </a:r>
            <a:r>
              <a:rPr lang="en-US" altLang="ja-JP" sz="4000" dirty="0"/>
              <a:t>Web</a:t>
            </a:r>
            <a:r>
              <a:rPr lang="ja-JP" altLang="en-US" sz="4000" dirty="0"/>
              <a:t>ページを作成できる</a:t>
            </a:r>
            <a:endParaRPr lang="en-US" altLang="ja-JP" sz="4000" dirty="0"/>
          </a:p>
          <a:p>
            <a:pPr>
              <a:spcBef>
                <a:spcPts val="1800"/>
              </a:spcBef>
            </a:pPr>
            <a:r>
              <a:rPr lang="ja-JP" altLang="en-US" sz="4000" dirty="0"/>
              <a:t>システムに合わせたデータベースの設計ができる</a:t>
            </a:r>
            <a:endParaRPr lang="en-US" altLang="ja-JP" sz="4000" dirty="0"/>
          </a:p>
          <a:p>
            <a:pPr>
              <a:spcBef>
                <a:spcPts val="1800"/>
              </a:spcBef>
            </a:pPr>
            <a:r>
              <a:rPr kumimoji="1" lang="en-US" altLang="ja-JP" sz="4000" dirty="0"/>
              <a:t>PHP</a:t>
            </a:r>
            <a:r>
              <a:rPr kumimoji="1" lang="ja-JP" altLang="en-US" sz="4000" dirty="0"/>
              <a:t>とデータベースを連携させたシステムを作成できる</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3</a:t>
            </a:fld>
            <a:endParaRPr kumimoji="1" lang="ja-JP" altLang="en-US"/>
          </a:p>
        </p:txBody>
      </p:sp>
    </p:spTree>
    <p:extLst>
      <p:ext uri="{BB962C8B-B14F-4D97-AF65-F5344CB8AC3E}">
        <p14:creationId xmlns:p14="http://schemas.microsoft.com/office/powerpoint/2010/main" val="38410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XAMPP</a:t>
            </a:r>
            <a:r>
              <a:rPr kumimoji="1" lang="ja-JP" altLang="en-US" dirty="0"/>
              <a:t>のインストール①</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pic>
        <p:nvPicPr>
          <p:cNvPr id="5" name="図 4"/>
          <p:cNvPicPr>
            <a:picLocks noChangeAspect="1"/>
          </p:cNvPicPr>
          <p:nvPr/>
        </p:nvPicPr>
        <p:blipFill>
          <a:blip r:embed="rId2"/>
          <a:stretch>
            <a:fillRect/>
          </a:stretch>
        </p:blipFill>
        <p:spPr>
          <a:xfrm>
            <a:off x="1950589" y="1318815"/>
            <a:ext cx="933580" cy="962159"/>
          </a:xfrm>
          <a:prstGeom prst="rect">
            <a:avLst/>
          </a:prstGeom>
        </p:spPr>
      </p:pic>
      <p:sp>
        <p:nvSpPr>
          <p:cNvPr id="6" name="コンテンツ プレースホルダー 2"/>
          <p:cNvSpPr>
            <a:spLocks noGrp="1"/>
          </p:cNvSpPr>
          <p:nvPr>
            <p:ph idx="1"/>
          </p:nvPr>
        </p:nvSpPr>
        <p:spPr>
          <a:xfrm>
            <a:off x="4878552" y="1429290"/>
            <a:ext cx="6167821" cy="741211"/>
          </a:xfrm>
        </p:spPr>
        <p:txBody>
          <a:bodyPr>
            <a:normAutofit/>
          </a:bodyPr>
          <a:lstStyle/>
          <a:p>
            <a:pPr marL="0" indent="0">
              <a:buNone/>
            </a:pPr>
            <a:r>
              <a:rPr lang="ja-JP" altLang="en-US" dirty="0"/>
              <a:t>ダウンロードしたファイルを起動</a:t>
            </a:r>
            <a:endParaRPr lang="en-US" altLang="ja-JP" dirty="0"/>
          </a:p>
          <a:p>
            <a:pPr marL="0" indent="0">
              <a:buNone/>
            </a:pPr>
            <a:endParaRPr kumimoji="1" lang="ja-JP" altLang="en-US" dirty="0"/>
          </a:p>
        </p:txBody>
      </p:sp>
      <p:pic>
        <p:nvPicPr>
          <p:cNvPr id="7" name="図 6"/>
          <p:cNvPicPr>
            <a:picLocks noChangeAspect="1"/>
          </p:cNvPicPr>
          <p:nvPr/>
        </p:nvPicPr>
        <p:blipFill>
          <a:blip r:embed="rId3"/>
          <a:stretch>
            <a:fillRect/>
          </a:stretch>
        </p:blipFill>
        <p:spPr>
          <a:xfrm>
            <a:off x="986821" y="3987867"/>
            <a:ext cx="3390737" cy="1733230"/>
          </a:xfrm>
          <a:prstGeom prst="rect">
            <a:avLst/>
          </a:prstGeom>
        </p:spPr>
      </p:pic>
      <p:sp>
        <p:nvSpPr>
          <p:cNvPr id="8" name="コンテンツ プレースホルダー 2"/>
          <p:cNvSpPr txBox="1">
            <a:spLocks/>
          </p:cNvSpPr>
          <p:nvPr/>
        </p:nvSpPr>
        <p:spPr>
          <a:xfrm>
            <a:off x="5030952" y="4587826"/>
            <a:ext cx="2594304" cy="7412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err="1"/>
              <a:t>はいを</a:t>
            </a:r>
            <a:r>
              <a:rPr lang="ja-JP" altLang="en-US" dirty="0"/>
              <a:t>選択</a:t>
            </a:r>
          </a:p>
        </p:txBody>
      </p:sp>
    </p:spTree>
    <p:extLst>
      <p:ext uri="{BB962C8B-B14F-4D97-AF65-F5344CB8AC3E}">
        <p14:creationId xmlns:p14="http://schemas.microsoft.com/office/powerpoint/2010/main" val="39269412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300</a:t>
            </a:fld>
            <a:endParaRPr kumimoji="1" lang="ja-JP" altLang="en-US"/>
          </a:p>
        </p:txBody>
      </p:sp>
      <p:pic>
        <p:nvPicPr>
          <p:cNvPr id="5" name="図 4"/>
          <p:cNvPicPr>
            <a:picLocks noChangeAspect="1"/>
          </p:cNvPicPr>
          <p:nvPr/>
        </p:nvPicPr>
        <p:blipFill>
          <a:blip r:embed="rId2"/>
          <a:stretch>
            <a:fillRect/>
          </a:stretch>
        </p:blipFill>
        <p:spPr>
          <a:xfrm>
            <a:off x="0" y="874914"/>
            <a:ext cx="6629400" cy="5962594"/>
          </a:xfrm>
          <a:prstGeom prst="rect">
            <a:avLst/>
          </a:prstGeom>
        </p:spPr>
      </p:pic>
      <p:sp>
        <p:nvSpPr>
          <p:cNvPr id="3" name="コンテンツ プレースホルダー 2"/>
          <p:cNvSpPr>
            <a:spLocks noGrp="1"/>
          </p:cNvSpPr>
          <p:nvPr>
            <p:ph idx="1"/>
          </p:nvPr>
        </p:nvSpPr>
        <p:spPr>
          <a:xfrm>
            <a:off x="8204200" y="1276351"/>
            <a:ext cx="3708400" cy="692149"/>
          </a:xfrm>
        </p:spPr>
        <p:txBody>
          <a:bodyPr>
            <a:normAutofit lnSpcReduction="10000"/>
          </a:bodyPr>
          <a:lstStyle/>
          <a:p>
            <a:pPr marL="0" indent="0">
              <a:buNone/>
            </a:pPr>
            <a:r>
              <a:rPr kumimoji="1" lang="en-US" altLang="ja-JP" dirty="0" smtClean="0"/>
              <a:t>25_imgdisp.php</a:t>
            </a:r>
            <a:endParaRPr kumimoji="1" lang="ja-JP" altLang="en-US" dirty="0"/>
          </a:p>
        </p:txBody>
      </p:sp>
    </p:spTree>
    <p:extLst>
      <p:ext uri="{BB962C8B-B14F-4D97-AF65-F5344CB8AC3E}">
        <p14:creationId xmlns:p14="http://schemas.microsoft.com/office/powerpoint/2010/main" val="2663481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XAMPP</a:t>
            </a:r>
            <a:r>
              <a:rPr kumimoji="1" lang="ja-JP" altLang="en-US" dirty="0"/>
              <a:t>のインストール②</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
        <p:nvSpPr>
          <p:cNvPr id="8" name="コンテンツ プレースホルダー 2"/>
          <p:cNvSpPr txBox="1">
            <a:spLocks/>
          </p:cNvSpPr>
          <p:nvPr/>
        </p:nvSpPr>
        <p:spPr>
          <a:xfrm>
            <a:off x="1294994" y="3329978"/>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Next</a:t>
            </a:r>
            <a:r>
              <a:rPr lang="ja-JP" altLang="en-US" sz="2400" dirty="0"/>
              <a:t>を選択</a:t>
            </a:r>
          </a:p>
        </p:txBody>
      </p:sp>
      <p:pic>
        <p:nvPicPr>
          <p:cNvPr id="3" name="図 2"/>
          <p:cNvPicPr>
            <a:picLocks noChangeAspect="1"/>
          </p:cNvPicPr>
          <p:nvPr/>
        </p:nvPicPr>
        <p:blipFill>
          <a:blip r:embed="rId2"/>
          <a:stretch>
            <a:fillRect/>
          </a:stretch>
        </p:blipFill>
        <p:spPr>
          <a:xfrm>
            <a:off x="720586" y="874914"/>
            <a:ext cx="2934386" cy="2455064"/>
          </a:xfrm>
          <a:prstGeom prst="rect">
            <a:avLst/>
          </a:prstGeom>
        </p:spPr>
      </p:pic>
      <p:pic>
        <p:nvPicPr>
          <p:cNvPr id="9" name="図 8"/>
          <p:cNvPicPr>
            <a:picLocks noChangeAspect="1"/>
          </p:cNvPicPr>
          <p:nvPr/>
        </p:nvPicPr>
        <p:blipFill>
          <a:blip r:embed="rId3"/>
          <a:stretch>
            <a:fillRect/>
          </a:stretch>
        </p:blipFill>
        <p:spPr>
          <a:xfrm>
            <a:off x="4646200" y="874914"/>
            <a:ext cx="2934386" cy="2455064"/>
          </a:xfrm>
          <a:prstGeom prst="rect">
            <a:avLst/>
          </a:prstGeom>
        </p:spPr>
      </p:pic>
      <p:pic>
        <p:nvPicPr>
          <p:cNvPr id="11" name="図 10"/>
          <p:cNvPicPr>
            <a:picLocks noChangeAspect="1"/>
          </p:cNvPicPr>
          <p:nvPr/>
        </p:nvPicPr>
        <p:blipFill>
          <a:blip r:embed="rId4"/>
          <a:stretch>
            <a:fillRect/>
          </a:stretch>
        </p:blipFill>
        <p:spPr>
          <a:xfrm>
            <a:off x="8571814" y="874914"/>
            <a:ext cx="2934386" cy="2455064"/>
          </a:xfrm>
          <a:prstGeom prst="rect">
            <a:avLst/>
          </a:prstGeom>
        </p:spPr>
      </p:pic>
      <p:pic>
        <p:nvPicPr>
          <p:cNvPr id="12" name="図 11"/>
          <p:cNvPicPr>
            <a:picLocks noChangeAspect="1"/>
          </p:cNvPicPr>
          <p:nvPr/>
        </p:nvPicPr>
        <p:blipFill>
          <a:blip r:embed="rId5"/>
          <a:stretch>
            <a:fillRect/>
          </a:stretch>
        </p:blipFill>
        <p:spPr>
          <a:xfrm>
            <a:off x="720586" y="3962126"/>
            <a:ext cx="2934386" cy="2455064"/>
          </a:xfrm>
          <a:prstGeom prst="rect">
            <a:avLst/>
          </a:prstGeom>
        </p:spPr>
      </p:pic>
      <p:pic>
        <p:nvPicPr>
          <p:cNvPr id="13" name="図 12"/>
          <p:cNvPicPr>
            <a:picLocks noChangeAspect="1"/>
          </p:cNvPicPr>
          <p:nvPr/>
        </p:nvPicPr>
        <p:blipFill>
          <a:blip r:embed="rId6"/>
          <a:stretch>
            <a:fillRect/>
          </a:stretch>
        </p:blipFill>
        <p:spPr>
          <a:xfrm>
            <a:off x="4646200" y="3962126"/>
            <a:ext cx="2934386" cy="2455064"/>
          </a:xfrm>
          <a:prstGeom prst="rect">
            <a:avLst/>
          </a:prstGeom>
        </p:spPr>
      </p:pic>
      <p:sp>
        <p:nvSpPr>
          <p:cNvPr id="14" name="右矢印 13"/>
          <p:cNvSpPr/>
          <p:nvPr/>
        </p:nvSpPr>
        <p:spPr>
          <a:xfrm>
            <a:off x="3740523" y="1840668"/>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666137" y="1860130"/>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740522"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7"/>
          <a:stretch>
            <a:fillRect/>
          </a:stretch>
        </p:blipFill>
        <p:spPr>
          <a:xfrm>
            <a:off x="8571813" y="3962125"/>
            <a:ext cx="2934387" cy="2455065"/>
          </a:xfrm>
          <a:prstGeom prst="rect">
            <a:avLst/>
          </a:prstGeom>
        </p:spPr>
      </p:pic>
      <p:sp>
        <p:nvSpPr>
          <p:cNvPr id="19" name="コンテンツ プレースホルダー 2"/>
          <p:cNvSpPr txBox="1">
            <a:spLocks/>
          </p:cNvSpPr>
          <p:nvPr/>
        </p:nvSpPr>
        <p:spPr>
          <a:xfrm>
            <a:off x="524513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Next</a:t>
            </a:r>
            <a:r>
              <a:rPr lang="ja-JP" altLang="en-US" sz="2400" dirty="0"/>
              <a:t>を選択</a:t>
            </a:r>
          </a:p>
        </p:txBody>
      </p:sp>
      <p:sp>
        <p:nvSpPr>
          <p:cNvPr id="20" name="コンテンツ プレースホルダー 2"/>
          <p:cNvSpPr txBox="1">
            <a:spLocks/>
          </p:cNvSpPr>
          <p:nvPr/>
        </p:nvSpPr>
        <p:spPr>
          <a:xfrm>
            <a:off x="931964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Next</a:t>
            </a:r>
            <a:r>
              <a:rPr lang="ja-JP" altLang="en-US" sz="2400" dirty="0"/>
              <a:t>を選択</a:t>
            </a:r>
          </a:p>
        </p:txBody>
      </p:sp>
      <p:sp>
        <p:nvSpPr>
          <p:cNvPr id="21" name="コンテンツ プレースホルダー 2"/>
          <p:cNvSpPr txBox="1">
            <a:spLocks/>
          </p:cNvSpPr>
          <p:nvPr/>
        </p:nvSpPr>
        <p:spPr>
          <a:xfrm>
            <a:off x="1294994" y="6351703"/>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Next</a:t>
            </a:r>
            <a:r>
              <a:rPr lang="ja-JP" altLang="en-US" sz="2400" dirty="0"/>
              <a:t>を選択</a:t>
            </a:r>
          </a:p>
        </p:txBody>
      </p:sp>
      <p:sp>
        <p:nvSpPr>
          <p:cNvPr id="22" name="コンテンツ プレースホルダー 2"/>
          <p:cNvSpPr txBox="1">
            <a:spLocks/>
          </p:cNvSpPr>
          <p:nvPr/>
        </p:nvSpPr>
        <p:spPr>
          <a:xfrm>
            <a:off x="5397846" y="6349629"/>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Next</a:t>
            </a:r>
            <a:r>
              <a:rPr lang="ja-JP" altLang="en-US" sz="2400" dirty="0"/>
              <a:t>を選択</a:t>
            </a:r>
          </a:p>
        </p:txBody>
      </p:sp>
      <p:sp>
        <p:nvSpPr>
          <p:cNvPr id="23" name="右矢印 22"/>
          <p:cNvSpPr/>
          <p:nvPr/>
        </p:nvSpPr>
        <p:spPr>
          <a:xfrm>
            <a:off x="7666137"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コンテンツ プレースホルダー 2"/>
          <p:cNvSpPr txBox="1">
            <a:spLocks/>
          </p:cNvSpPr>
          <p:nvPr/>
        </p:nvSpPr>
        <p:spPr>
          <a:xfrm>
            <a:off x="9319643" y="6349628"/>
            <a:ext cx="1785569" cy="5062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Finish</a:t>
            </a:r>
            <a:r>
              <a:rPr lang="ja-JP" altLang="en-US" sz="2400" dirty="0"/>
              <a:t>を選択</a:t>
            </a:r>
          </a:p>
        </p:txBody>
      </p:sp>
    </p:spTree>
    <p:extLst>
      <p:ext uri="{BB962C8B-B14F-4D97-AF65-F5344CB8AC3E}">
        <p14:creationId xmlns:p14="http://schemas.microsoft.com/office/powerpoint/2010/main" val="203767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起動確認</a:t>
            </a:r>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a:t>Apache</a:t>
            </a:r>
            <a:r>
              <a:rPr lang="ja-JP" altLang="en-US" dirty="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
        <p:nvSpPr>
          <p:cNvPr id="10" name="コンテンツ プレースホルダー 2">
            <a:extLst>
              <a:ext uri="{FF2B5EF4-FFF2-40B4-BE49-F238E27FC236}">
                <a16:creationId xmlns:a16="http://schemas.microsoft.com/office/drawing/2014/main" id="{55C6AAC1-9C07-4518-9F02-F1AED1BE3558}"/>
              </a:ext>
            </a:extLst>
          </p:cNvPr>
          <p:cNvSpPr txBox="1">
            <a:spLocks/>
          </p:cNvSpPr>
          <p:nvPr/>
        </p:nvSpPr>
        <p:spPr>
          <a:xfrm>
            <a:off x="2920573" y="5707117"/>
            <a:ext cx="6387818" cy="903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Apache</a:t>
            </a:r>
            <a:r>
              <a:rPr lang="ja-JP" altLang="en-US" dirty="0"/>
              <a:t>の</a:t>
            </a:r>
            <a:r>
              <a:rPr lang="en-US" altLang="ja-JP" dirty="0"/>
              <a:t>Admin</a:t>
            </a:r>
            <a:r>
              <a:rPr lang="ja-JP" altLang="en-US" dirty="0"/>
              <a:t>をクリック</a:t>
            </a:r>
            <a:endParaRPr lang="en-US" altLang="ja-JP" dirty="0"/>
          </a:p>
          <a:p>
            <a:pPr marL="0" indent="0">
              <a:buFont typeface="Arial" panose="020B0604020202020204" pitchFamily="34" charset="0"/>
              <a:buNone/>
            </a:pPr>
            <a:endParaRPr lang="en-US" altLang="ja-JP" sz="2800" dirty="0"/>
          </a:p>
          <a:p>
            <a:pPr marL="0" indent="0">
              <a:buFont typeface="Arial" panose="020B0604020202020204" pitchFamily="34" charset="0"/>
              <a:buNone/>
            </a:pPr>
            <a:endParaRPr lang="en-US" altLang="ja-JP" sz="2800" dirty="0"/>
          </a:p>
        </p:txBody>
      </p:sp>
    </p:spTree>
    <p:extLst>
      <p:ext uri="{BB962C8B-B14F-4D97-AF65-F5344CB8AC3E}">
        <p14:creationId xmlns:p14="http://schemas.microsoft.com/office/powerpoint/2010/main" val="97165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起動できない場合</a:t>
            </a:r>
            <a:endParaRPr kumimoji="1" lang="ja-JP" altLang="en-US" dirty="0"/>
          </a:p>
        </p:txBody>
      </p:sp>
      <p:sp>
        <p:nvSpPr>
          <p:cNvPr id="3" name="コンテンツ プレースホルダー 2"/>
          <p:cNvSpPr>
            <a:spLocks noGrp="1"/>
          </p:cNvSpPr>
          <p:nvPr>
            <p:ph idx="1"/>
          </p:nvPr>
        </p:nvSpPr>
        <p:spPr>
          <a:xfrm>
            <a:off x="5261640" y="1792728"/>
            <a:ext cx="6803751" cy="3270432"/>
          </a:xfrm>
        </p:spPr>
        <p:txBody>
          <a:bodyPr>
            <a:normAutofit/>
          </a:bodyPr>
          <a:lstStyle/>
          <a:p>
            <a:pPr marL="0" indent="0">
              <a:buNone/>
            </a:pPr>
            <a:r>
              <a:rPr lang="en-US" altLang="ja-JP" sz="2800" dirty="0" err="1"/>
              <a:t>config</a:t>
            </a:r>
            <a:r>
              <a:rPr lang="ja-JP" altLang="en-US" sz="2800" dirty="0"/>
              <a:t>から</a:t>
            </a:r>
            <a:r>
              <a:rPr lang="en-US" altLang="ja-JP" sz="2800" dirty="0"/>
              <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6241443" y="6092863"/>
            <a:ext cx="4844143"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
        <p:nvSpPr>
          <p:cNvPr id="8" name="コンテンツ プレースホルダー 2"/>
          <p:cNvSpPr txBox="1">
            <a:spLocks/>
          </p:cNvSpPr>
          <p:nvPr/>
        </p:nvSpPr>
        <p:spPr>
          <a:xfrm>
            <a:off x="337457" y="5139559"/>
            <a:ext cx="7829081" cy="16291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ポートを変更すると</a:t>
            </a:r>
            <a:r>
              <a:rPr lang="en-US" altLang="ja-JP" sz="2800" dirty="0"/>
              <a:t>Admin</a:t>
            </a:r>
            <a:r>
              <a:rPr lang="ja-JP" altLang="en-US" sz="2800" dirty="0"/>
              <a:t>からは</a:t>
            </a:r>
            <a:r>
              <a:rPr lang="en-US" altLang="ja-JP" sz="2800" dirty="0"/>
              <a:t/>
            </a:r>
            <a:br>
              <a:rPr lang="en-US" altLang="ja-JP" sz="2800" dirty="0"/>
            </a:br>
            <a:r>
              <a:rPr lang="ja-JP" altLang="en-US" sz="2800" dirty="0"/>
              <a:t>起動できないので</a:t>
            </a:r>
            <a:r>
              <a:rPr lang="en-US" altLang="ja-JP" sz="2800" dirty="0"/>
              <a:t/>
            </a:r>
            <a:br>
              <a:rPr lang="en-US" altLang="ja-JP" sz="2800" dirty="0"/>
            </a:br>
            <a:r>
              <a:rPr lang="ja-JP" altLang="en-US" sz="2800" dirty="0"/>
              <a:t>ポート指定</a:t>
            </a:r>
            <a:r>
              <a:rPr lang="en-US" altLang="ja-JP" sz="2800" dirty="0"/>
              <a:t>URL</a:t>
            </a:r>
            <a:r>
              <a:rPr lang="ja-JP" altLang="en-US" sz="2800" dirty="0"/>
              <a:t>でアクセスする</a:t>
            </a:r>
            <a:endParaRPr lang="en-US" altLang="ja-JP" sz="2800" dirty="0">
              <a:latin typeface="UD デジタル 教科書体 NK-R" panose="02020400000000000000" pitchFamily="18" charset="-128"/>
            </a:endParaRPr>
          </a:p>
        </p:txBody>
      </p:sp>
    </p:spTree>
    <p:extLst>
      <p:ext uri="{BB962C8B-B14F-4D97-AF65-F5344CB8AC3E}">
        <p14:creationId xmlns:p14="http://schemas.microsoft.com/office/powerpoint/2010/main" val="1462172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Apache</a:t>
            </a:r>
            <a:r>
              <a:rPr kumimoji="1" lang="ja-JP" altLang="en-US" dirty="0"/>
              <a:t>の起動</a:t>
            </a:r>
          </a:p>
        </p:txBody>
      </p:sp>
      <p:pic>
        <p:nvPicPr>
          <p:cNvPr id="5" name="コンテンツ プレースホルダー 4"/>
          <p:cNvPicPr>
            <a:picLocks noGrp="1" noChangeAspect="1"/>
          </p:cNvPicPr>
          <p:nvPr>
            <p:ph idx="1"/>
          </p:nvPr>
        </p:nvPicPr>
        <p:blipFill>
          <a:blip r:embed="rId2"/>
          <a:stretch>
            <a:fillRect/>
          </a:stretch>
        </p:blipFill>
        <p:spPr>
          <a:xfrm>
            <a:off x="2340182" y="874914"/>
            <a:ext cx="7511633" cy="467995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6"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25819" y="5554865"/>
            <a:ext cx="11582400" cy="1303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cs typeface="Tahoma" panose="020B0604030504040204" pitchFamily="34" charset="0"/>
              </a:rPr>
              <a:t>正常にインストールされていれば、</a:t>
            </a:r>
            <a:r>
              <a:rPr lang="en-US" altLang="ja-JP" dirty="0">
                <a:cs typeface="Tahoma" panose="020B0604030504040204" pitchFamily="34" charset="0"/>
              </a:rPr>
              <a:t>Web</a:t>
            </a:r>
            <a:r>
              <a:rPr lang="ja-JP" altLang="en-US" dirty="0">
                <a:cs typeface="Tahoma" panose="020B0604030504040204" pitchFamily="34" charset="0"/>
              </a:rPr>
              <a:t>サーバーである</a:t>
            </a:r>
            <a:r>
              <a:rPr lang="en-US" altLang="ja-JP" dirty="0">
                <a:cs typeface="Tahoma" panose="020B0604030504040204" pitchFamily="34" charset="0"/>
              </a:rPr>
              <a:t/>
            </a:r>
            <a:br>
              <a:rPr lang="en-US" altLang="ja-JP" dirty="0">
                <a:cs typeface="Tahoma" panose="020B0604030504040204" pitchFamily="34" charset="0"/>
              </a:rPr>
            </a:br>
            <a:r>
              <a:rPr lang="en-US" altLang="ja-JP" dirty="0">
                <a:latin typeface="Tahoma" panose="020B0604030504040204" pitchFamily="34" charset="0"/>
                <a:ea typeface="Tahoma" panose="020B0604030504040204" pitchFamily="34" charset="0"/>
                <a:cs typeface="Tahoma" panose="020B0604030504040204" pitchFamily="34" charset="0"/>
              </a:rPr>
              <a:t>Apache</a:t>
            </a:r>
            <a:r>
              <a:rPr lang="ja-JP" altLang="en-US" dirty="0">
                <a:cs typeface="Tahoma" panose="020B0604030504040204" pitchFamily="34" charset="0"/>
              </a:rPr>
              <a:t>が起動し</a:t>
            </a:r>
            <a:r>
              <a:rPr lang="en-US" altLang="ja-JP" dirty="0">
                <a:latin typeface="Tahoma" panose="020B0604030504040204" pitchFamily="34" charset="0"/>
                <a:ea typeface="Tahoma" panose="020B0604030504040204" pitchFamily="34" charset="0"/>
                <a:cs typeface="Tahoma" panose="020B0604030504040204" pitchFamily="34" charset="0"/>
              </a:rPr>
              <a:t>XAMPP</a:t>
            </a:r>
            <a:r>
              <a:rPr lang="ja-JP" altLang="en-US" dirty="0">
                <a:cs typeface="Tahoma" panose="020B0604030504040204" pitchFamily="34" charset="0"/>
              </a:rPr>
              <a:t>の</a:t>
            </a:r>
            <a:r>
              <a:rPr lang="en-US" altLang="ja-JP" dirty="0">
                <a:latin typeface="Tahoma" panose="020B0604030504040204" pitchFamily="34" charset="0"/>
                <a:ea typeface="Tahoma" panose="020B0604030504040204" pitchFamily="34" charset="0"/>
                <a:cs typeface="Tahoma" panose="020B0604030504040204" pitchFamily="34" charset="0"/>
              </a:rPr>
              <a:t>Web</a:t>
            </a:r>
            <a:r>
              <a:rPr lang="ja-JP" altLang="en-US" dirty="0">
                <a:cs typeface="Tahoma" panose="020B0604030504040204" pitchFamily="34" charset="0"/>
              </a:rPr>
              <a:t>ページが表示される。</a:t>
            </a:r>
            <a:endParaRPr lang="en-US" altLang="ja-JP" dirty="0"/>
          </a:p>
        </p:txBody>
      </p:sp>
    </p:spTree>
    <p:extLst>
      <p:ext uri="{BB962C8B-B14F-4D97-AF65-F5344CB8AC3E}">
        <p14:creationId xmlns:p14="http://schemas.microsoft.com/office/powerpoint/2010/main" val="23636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コーディング環境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a:t> </a:t>
            </a:r>
            <a:r>
              <a:rPr kumimoji="1" lang="ja-JP" altLang="en-US" dirty="0">
                <a:solidFill>
                  <a:srgbClr val="FF0000"/>
                </a:solidFill>
              </a:rPr>
              <a:t>テキストエディタ</a:t>
            </a:r>
            <a:r>
              <a:rPr kumimoji="1" lang="ja-JP" altLang="en-US" dirty="0"/>
              <a:t> さえあれば問題ない</a:t>
            </a:r>
            <a:endParaRPr kumimoji="1" lang="en-US" altLang="ja-JP" dirty="0"/>
          </a:p>
          <a:p>
            <a:endParaRPr lang="en-US" altLang="ja-JP" dirty="0"/>
          </a:p>
          <a:p>
            <a:r>
              <a:rPr kumimoji="1" lang="ja-JP" altLang="en-US" dirty="0"/>
              <a:t>しかし、作業効率や利便性を向上させたいなら           </a:t>
            </a:r>
            <a:r>
              <a:rPr kumimoji="1" lang="en-US" altLang="ja-JP" dirty="0">
                <a:solidFill>
                  <a:srgbClr val="FF0000"/>
                </a:solidFill>
              </a:rPr>
              <a:t>Visual Studio Code </a:t>
            </a:r>
            <a:r>
              <a:rPr kumimoji="1" lang="ja-JP" altLang="en-US" dirty="0"/>
              <a:t>がおすすめ</a:t>
            </a:r>
            <a:endParaRPr kumimoji="1" lang="en-US" altLang="ja-JP" dirty="0"/>
          </a:p>
          <a:p>
            <a:endParaRPr lang="en-US" altLang="ja-JP" dirty="0"/>
          </a:p>
          <a:p>
            <a:r>
              <a:rPr kumimoji="1" lang="en-US" altLang="ja-JP" dirty="0" err="1"/>
              <a:t>VSCode</a:t>
            </a:r>
            <a:r>
              <a:rPr kumimoji="1" lang="ja-JP" altLang="en-US" dirty="0"/>
              <a:t>は拡張性が高いエディタであり</a:t>
            </a:r>
            <a:r>
              <a:rPr lang="ja-JP" altLang="en-US" dirty="0"/>
              <a:t>、</a:t>
            </a:r>
            <a:r>
              <a:rPr lang="en-US" altLang="ja-JP" dirty="0"/>
              <a:t/>
            </a:r>
            <a:br>
              <a:rPr lang="en-US" altLang="ja-JP" dirty="0"/>
            </a:br>
            <a:r>
              <a:rPr kumimoji="1" lang="ja-JP" altLang="en-US" dirty="0"/>
              <a:t>様々な言語での開発に用いられる</a:t>
            </a:r>
          </a:p>
        </p:txBody>
      </p:sp>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35</a:t>
            </a:fld>
            <a:endParaRPr kumimoji="1" lang="ja-JP" altLang="en-US"/>
          </a:p>
        </p:txBody>
      </p:sp>
    </p:spTree>
    <p:extLst>
      <p:ext uri="{BB962C8B-B14F-4D97-AF65-F5344CB8AC3E}">
        <p14:creationId xmlns:p14="http://schemas.microsoft.com/office/powerpoint/2010/main" val="13478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VSCode</a:t>
            </a:r>
            <a:r>
              <a:rPr lang="ja-JP" altLang="en-US" dirty="0"/>
              <a:t>のダウンロード</a:t>
            </a:r>
            <a:endParaRPr kumimoji="1" lang="ja-JP" altLang="en-US" dirty="0"/>
          </a:p>
        </p:txBody>
      </p:sp>
      <p:sp>
        <p:nvSpPr>
          <p:cNvPr id="3" name="コンテンツ プレースホルダー 2"/>
          <p:cNvSpPr>
            <a:spLocks noGrp="1"/>
          </p:cNvSpPr>
          <p:nvPr>
            <p:ph idx="1"/>
          </p:nvPr>
        </p:nvSpPr>
        <p:spPr>
          <a:xfrm>
            <a:off x="1231900" y="5057446"/>
            <a:ext cx="10066721" cy="1546553"/>
          </a:xfrm>
        </p:spPr>
        <p:txBody>
          <a:bodyPr>
            <a:noAutofit/>
          </a:bodyPr>
          <a:lstStyle/>
          <a:p>
            <a:pPr marL="0" indent="0">
              <a:buNone/>
            </a:pPr>
            <a:r>
              <a:rPr lang="en-US" altLang="ja-JP" dirty="0">
                <a:hlinkClick r:id="rId2"/>
              </a:rPr>
              <a:t>https://code.visualstudio.com/download</a:t>
            </a:r>
            <a:r>
              <a:rPr lang="ja-JP" altLang="en-US" dirty="0"/>
              <a:t>　から</a:t>
            </a:r>
            <a:r>
              <a:rPr lang="en-US" altLang="ja-JP" dirty="0"/>
              <a:t/>
            </a:r>
            <a:br>
              <a:rPr lang="en-US" altLang="ja-JP" dirty="0"/>
            </a:br>
            <a:r>
              <a:rPr kumimoji="1" lang="ja-JP" altLang="en-US" dirty="0"/>
              <a:t>対応する</a:t>
            </a:r>
            <a:r>
              <a:rPr kumimoji="1" lang="en-US" altLang="ja-JP" dirty="0"/>
              <a:t>OS</a:t>
            </a:r>
            <a:r>
              <a:rPr lang="ja-JP" altLang="en-US" dirty="0"/>
              <a:t>のものをダウンロード</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6" name="図 5"/>
          <p:cNvPicPr>
            <a:picLocks noChangeAspect="1"/>
          </p:cNvPicPr>
          <p:nvPr/>
        </p:nvPicPr>
        <p:blipFill rotWithShape="1">
          <a:blip r:embed="rId3"/>
          <a:srcRect l="24248" t="17240" r="23817" b="22258"/>
          <a:stretch/>
        </p:blipFill>
        <p:spPr>
          <a:xfrm>
            <a:off x="3150861" y="914876"/>
            <a:ext cx="5890277" cy="3859777"/>
          </a:xfrm>
          <a:prstGeom prst="rect">
            <a:avLst/>
          </a:prstGeom>
        </p:spPr>
      </p:pic>
    </p:spTree>
    <p:extLst>
      <p:ext uri="{BB962C8B-B14F-4D97-AF65-F5344CB8AC3E}">
        <p14:creationId xmlns:p14="http://schemas.microsoft.com/office/powerpoint/2010/main" val="1149883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VSCode</a:t>
            </a:r>
            <a:r>
              <a:rPr kumimoji="1" lang="ja-JP" altLang="en-US" dirty="0"/>
              <a:t>のインストール①</a:t>
            </a:r>
          </a:p>
        </p:txBody>
      </p:sp>
      <p:sp>
        <p:nvSpPr>
          <p:cNvPr id="3" name="コンテンツ プレースホルダー 2"/>
          <p:cNvSpPr>
            <a:spLocks noGrp="1"/>
          </p:cNvSpPr>
          <p:nvPr>
            <p:ph idx="1"/>
          </p:nvPr>
        </p:nvSpPr>
        <p:spPr>
          <a:xfrm>
            <a:off x="5194300" y="1526340"/>
            <a:ext cx="7150100" cy="757317"/>
          </a:xfrm>
        </p:spPr>
        <p:txBody>
          <a:bodyPr/>
          <a:lstStyle/>
          <a:p>
            <a:pPr marL="0" indent="0">
              <a:buNone/>
            </a:pPr>
            <a:r>
              <a:rPr lang="ja-JP" altLang="en-US" dirty="0"/>
              <a:t>ダウンロードしたファイルを起動</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988925" y="1338183"/>
            <a:ext cx="1247949" cy="1133633"/>
          </a:xfrm>
          <a:prstGeom prst="rect">
            <a:avLst/>
          </a:prstGeom>
        </p:spPr>
      </p:pic>
      <p:pic>
        <p:nvPicPr>
          <p:cNvPr id="6" name="図 5"/>
          <p:cNvPicPr>
            <a:picLocks noChangeAspect="1"/>
          </p:cNvPicPr>
          <p:nvPr/>
        </p:nvPicPr>
        <p:blipFill>
          <a:blip r:embed="rId3"/>
          <a:stretch>
            <a:fillRect/>
          </a:stretch>
        </p:blipFill>
        <p:spPr>
          <a:xfrm>
            <a:off x="410858" y="2935084"/>
            <a:ext cx="4261632" cy="3306684"/>
          </a:xfrm>
          <a:prstGeom prst="rect">
            <a:avLst/>
          </a:prstGeom>
        </p:spPr>
      </p:pic>
      <p:sp>
        <p:nvSpPr>
          <p:cNvPr id="7" name="コンテンツ プレースホルダー 2"/>
          <p:cNvSpPr txBox="1">
            <a:spLocks/>
          </p:cNvSpPr>
          <p:nvPr/>
        </p:nvSpPr>
        <p:spPr>
          <a:xfrm>
            <a:off x="5194300" y="4209767"/>
            <a:ext cx="7150100" cy="757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同意する</a:t>
            </a:r>
            <a:r>
              <a:rPr lang="en-US" altLang="ja-JP" dirty="0"/>
              <a:t>】</a:t>
            </a:r>
            <a:r>
              <a:rPr lang="ja-JP" altLang="en-US" dirty="0"/>
              <a:t>を選択し</a:t>
            </a:r>
            <a:r>
              <a:rPr lang="en-US" altLang="ja-JP" dirty="0"/>
              <a:t>【</a:t>
            </a:r>
            <a:r>
              <a:rPr lang="ja-JP" altLang="en-US" dirty="0"/>
              <a:t>次へ</a:t>
            </a:r>
            <a:r>
              <a:rPr lang="en-US" altLang="ja-JP" dirty="0"/>
              <a:t>】</a:t>
            </a:r>
            <a:endParaRPr lang="ja-JP" altLang="en-US" dirty="0"/>
          </a:p>
        </p:txBody>
      </p:sp>
    </p:spTree>
    <p:extLst>
      <p:ext uri="{BB962C8B-B14F-4D97-AF65-F5344CB8AC3E}">
        <p14:creationId xmlns:p14="http://schemas.microsoft.com/office/powerpoint/2010/main" val="185028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VSCode</a:t>
            </a:r>
            <a:r>
              <a:rPr lang="ja-JP" altLang="en-US" dirty="0"/>
              <a:t>のインストール②</a:t>
            </a:r>
            <a:endParaRPr kumimoji="1" lang="ja-JP" altLang="en-US" dirty="0"/>
          </a:p>
        </p:txBody>
      </p:sp>
      <p:sp>
        <p:nvSpPr>
          <p:cNvPr id="3" name="コンテンツ プレースホルダー 2"/>
          <p:cNvSpPr>
            <a:spLocks noGrp="1"/>
          </p:cNvSpPr>
          <p:nvPr>
            <p:ph idx="1"/>
          </p:nvPr>
        </p:nvSpPr>
        <p:spPr>
          <a:xfrm>
            <a:off x="400050" y="3795267"/>
            <a:ext cx="3003550" cy="713233"/>
          </a:xfrm>
        </p:spPr>
        <p:txBody>
          <a:bodyPr>
            <a:normAutofit/>
          </a:bodyPr>
          <a:lstStyle/>
          <a:p>
            <a:pPr marL="0" indent="0" algn="ctr">
              <a:buNone/>
            </a:pPr>
            <a:r>
              <a:rPr kumimoji="1" lang="ja-JP" altLang="en-US" dirty="0"/>
              <a:t>次へ</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00050" y="1117600"/>
            <a:ext cx="3273534" cy="2540000"/>
          </a:xfrm>
          <a:prstGeom prst="rect">
            <a:avLst/>
          </a:prstGeom>
        </p:spPr>
      </p:pic>
      <p:pic>
        <p:nvPicPr>
          <p:cNvPr id="6" name="図 5"/>
          <p:cNvPicPr>
            <a:picLocks noChangeAspect="1"/>
          </p:cNvPicPr>
          <p:nvPr/>
        </p:nvPicPr>
        <p:blipFill>
          <a:blip r:embed="rId3"/>
          <a:stretch>
            <a:fillRect/>
          </a:stretch>
        </p:blipFill>
        <p:spPr>
          <a:xfrm>
            <a:off x="4425950" y="1117600"/>
            <a:ext cx="3273534" cy="2540000"/>
          </a:xfrm>
          <a:prstGeom prst="rect">
            <a:avLst/>
          </a:prstGeom>
        </p:spPr>
      </p:pic>
      <p:pic>
        <p:nvPicPr>
          <p:cNvPr id="7" name="図 6"/>
          <p:cNvPicPr>
            <a:picLocks noChangeAspect="1"/>
          </p:cNvPicPr>
          <p:nvPr/>
        </p:nvPicPr>
        <p:blipFill>
          <a:blip r:embed="rId4"/>
          <a:stretch>
            <a:fillRect/>
          </a:stretch>
        </p:blipFill>
        <p:spPr>
          <a:xfrm>
            <a:off x="8451850" y="1117600"/>
            <a:ext cx="3273534" cy="2540000"/>
          </a:xfrm>
          <a:prstGeom prst="rect">
            <a:avLst/>
          </a:prstGeom>
        </p:spPr>
      </p:pic>
      <p:sp>
        <p:nvSpPr>
          <p:cNvPr id="8" name="右矢印 7"/>
          <p:cNvSpPr/>
          <p:nvPr/>
        </p:nvSpPr>
        <p:spPr>
          <a:xfrm>
            <a:off x="3673585"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7699484"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p:cNvSpPr txBox="1">
            <a:spLocks/>
          </p:cNvSpPr>
          <p:nvPr/>
        </p:nvSpPr>
        <p:spPr>
          <a:xfrm>
            <a:off x="4594225" y="3795267"/>
            <a:ext cx="3003550"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a:t>インストール</a:t>
            </a:r>
          </a:p>
        </p:txBody>
      </p:sp>
      <p:sp>
        <p:nvSpPr>
          <p:cNvPr id="11" name="コンテンツ プレースホルダー 2"/>
          <p:cNvSpPr txBox="1">
            <a:spLocks/>
          </p:cNvSpPr>
          <p:nvPr/>
        </p:nvSpPr>
        <p:spPr>
          <a:xfrm>
            <a:off x="8451850" y="3795267"/>
            <a:ext cx="3273534"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a:t>完了</a:t>
            </a:r>
          </a:p>
        </p:txBody>
      </p:sp>
    </p:spTree>
    <p:extLst>
      <p:ext uri="{BB962C8B-B14F-4D97-AF65-F5344CB8AC3E}">
        <p14:creationId xmlns:p14="http://schemas.microsoft.com/office/powerpoint/2010/main" val="364023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日本語化</a:t>
            </a:r>
          </a:p>
        </p:txBody>
      </p:sp>
      <p:sp>
        <p:nvSpPr>
          <p:cNvPr id="3" name="コンテンツ プレースホルダー 2"/>
          <p:cNvSpPr>
            <a:spLocks noGrp="1"/>
          </p:cNvSpPr>
          <p:nvPr>
            <p:ph idx="1"/>
          </p:nvPr>
        </p:nvSpPr>
        <p:spPr>
          <a:xfrm>
            <a:off x="380622" y="4711699"/>
            <a:ext cx="11570078" cy="1840993"/>
          </a:xfrm>
        </p:spPr>
        <p:txBody>
          <a:bodyPr>
            <a:normAutofit lnSpcReduction="10000"/>
          </a:bodyPr>
          <a:lstStyle/>
          <a:p>
            <a:pPr marL="0" indent="0">
              <a:buNone/>
            </a:pPr>
            <a:r>
              <a:rPr kumimoji="1" lang="ja-JP" altLang="en-US" dirty="0"/>
              <a:t>拡張機能</a:t>
            </a:r>
            <a:r>
              <a:rPr kumimoji="1" lang="en-US" altLang="ja-JP" dirty="0"/>
              <a:t>【</a:t>
            </a:r>
            <a:r>
              <a:rPr lang="en-US" altLang="ja-JP" dirty="0"/>
              <a:t>Japanese Language Pack for </a:t>
            </a:r>
            <a:br>
              <a:rPr lang="en-US" altLang="ja-JP" dirty="0"/>
            </a:br>
            <a:r>
              <a:rPr lang="en-US" altLang="ja-JP" dirty="0"/>
              <a:t>							</a:t>
            </a:r>
            <a:r>
              <a:rPr lang="ja-JP" altLang="en-US" dirty="0"/>
              <a:t>　　</a:t>
            </a:r>
            <a:r>
              <a:rPr lang="en-US" altLang="ja-JP" dirty="0"/>
              <a:t>Visual Studio Code】</a:t>
            </a:r>
            <a:r>
              <a:rPr kumimoji="1" lang="ja-JP" altLang="en-US" dirty="0"/>
              <a:t>を</a:t>
            </a:r>
            <a:r>
              <a:rPr kumimoji="1" lang="en-US" altLang="ja-JP" dirty="0"/>
              <a:t/>
            </a:r>
            <a:br>
              <a:rPr kumimoji="1" lang="en-US" altLang="ja-JP" dirty="0"/>
            </a:br>
            <a:r>
              <a:rPr kumimoji="1" lang="ja-JP" altLang="en-US" dirty="0"/>
              <a:t>インストールし再起動を行う。</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380622" y="976103"/>
            <a:ext cx="3690191" cy="2046497"/>
          </a:xfrm>
          <a:prstGeom prst="rect">
            <a:avLst/>
          </a:prstGeom>
        </p:spPr>
      </p:pic>
      <p:sp>
        <p:nvSpPr>
          <p:cNvPr id="6" name="楕円 5"/>
          <p:cNvSpPr/>
          <p:nvPr/>
        </p:nvSpPr>
        <p:spPr>
          <a:xfrm>
            <a:off x="304800" y="2374900"/>
            <a:ext cx="469900"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srcRect l="3326"/>
          <a:stretch/>
        </p:blipFill>
        <p:spPr>
          <a:xfrm>
            <a:off x="4602489" y="1010335"/>
            <a:ext cx="3498590" cy="1868697"/>
          </a:xfrm>
          <a:prstGeom prst="rect">
            <a:avLst/>
          </a:prstGeom>
        </p:spPr>
      </p:pic>
      <p:pic>
        <p:nvPicPr>
          <p:cNvPr id="8" name="図 7"/>
          <p:cNvPicPr>
            <a:picLocks noChangeAspect="1"/>
          </p:cNvPicPr>
          <p:nvPr/>
        </p:nvPicPr>
        <p:blipFill>
          <a:blip r:embed="rId4"/>
          <a:stretch>
            <a:fillRect/>
          </a:stretch>
        </p:blipFill>
        <p:spPr>
          <a:xfrm>
            <a:off x="8598960" y="1313064"/>
            <a:ext cx="3479326" cy="1353553"/>
          </a:xfrm>
          <a:prstGeom prst="rect">
            <a:avLst/>
          </a:prstGeom>
        </p:spPr>
      </p:pic>
      <p:sp>
        <p:nvSpPr>
          <p:cNvPr id="9" name="楕円 8"/>
          <p:cNvSpPr/>
          <p:nvPr/>
        </p:nvSpPr>
        <p:spPr>
          <a:xfrm>
            <a:off x="10820400" y="2130826"/>
            <a:ext cx="813178"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699000" y="1313064"/>
            <a:ext cx="1041400" cy="5665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4025960" y="1772704"/>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052123" y="1702367"/>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5"/>
          <a:stretch>
            <a:fillRect/>
          </a:stretch>
        </p:blipFill>
        <p:spPr>
          <a:xfrm>
            <a:off x="7810490" y="3542468"/>
            <a:ext cx="4267796" cy="1076475"/>
          </a:xfrm>
          <a:prstGeom prst="rect">
            <a:avLst/>
          </a:prstGeom>
        </p:spPr>
      </p:pic>
      <p:sp>
        <p:nvSpPr>
          <p:cNvPr id="14" name="楕円 13"/>
          <p:cNvSpPr/>
          <p:nvPr/>
        </p:nvSpPr>
        <p:spPr>
          <a:xfrm>
            <a:off x="10210789" y="4032385"/>
            <a:ext cx="1884689" cy="5484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565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a:t>製造業と</a:t>
            </a:r>
            <a:r>
              <a:rPr lang="en-US" altLang="ja-JP" sz="8000" dirty="0"/>
              <a:t>DX</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dirty="0"/>
          </a:p>
        </p:txBody>
      </p:sp>
    </p:spTree>
    <p:extLst>
      <p:ext uri="{BB962C8B-B14F-4D97-AF65-F5344CB8AC3E}">
        <p14:creationId xmlns:p14="http://schemas.microsoft.com/office/powerpoint/2010/main" val="2385945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PHP</a:t>
            </a:r>
            <a:r>
              <a:rPr kumimoji="1" lang="ja-JP" altLang="en-US" dirty="0"/>
              <a:t>入門</a:t>
            </a:r>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dirty="0"/>
          </a:p>
        </p:txBody>
      </p:sp>
    </p:spTree>
    <p:extLst>
      <p:ext uri="{BB962C8B-B14F-4D97-AF65-F5344CB8AC3E}">
        <p14:creationId xmlns:p14="http://schemas.microsoft.com/office/powerpoint/2010/main" val="2611100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6FA2-474B-47C2-8811-4BD6ABE7BECA}"/>
              </a:ext>
            </a:extLst>
          </p:cNvPr>
          <p:cNvSpPr>
            <a:spLocks noGrp="1"/>
          </p:cNvSpPr>
          <p:nvPr>
            <p:ph type="title"/>
          </p:nvPr>
        </p:nvSpPr>
        <p:spPr/>
        <p:txBody>
          <a:bodyPr/>
          <a:lstStyle/>
          <a:p>
            <a:r>
              <a:rPr lang="ja-JP" altLang="en-US" dirty="0"/>
              <a:t>前提：</a:t>
            </a:r>
            <a:r>
              <a:rPr kumimoji="1" lang="en-US" altLang="ja-JP" dirty="0"/>
              <a:t>HTML</a:t>
            </a:r>
            <a:r>
              <a:rPr kumimoji="1" lang="ja-JP" altLang="en-US" dirty="0"/>
              <a:t>とは</a:t>
            </a:r>
          </a:p>
        </p:txBody>
      </p:sp>
      <p:sp>
        <p:nvSpPr>
          <p:cNvPr id="3" name="コンテンツ プレースホルダー 2">
            <a:extLst>
              <a:ext uri="{FF2B5EF4-FFF2-40B4-BE49-F238E27FC236}">
                <a16:creationId xmlns:a16="http://schemas.microsoft.com/office/drawing/2014/main" id="{89F6FE22-AE4B-4A88-A779-A99EE2DCD538}"/>
              </a:ext>
            </a:extLst>
          </p:cNvPr>
          <p:cNvSpPr>
            <a:spLocks noGrp="1"/>
          </p:cNvSpPr>
          <p:nvPr>
            <p:ph idx="1"/>
          </p:nvPr>
        </p:nvSpPr>
        <p:spPr>
          <a:xfrm>
            <a:off x="838200" y="1428750"/>
            <a:ext cx="11011930" cy="5229225"/>
          </a:xfrm>
        </p:spPr>
        <p:txBody>
          <a:bodyPr>
            <a:normAutofit/>
          </a:bodyPr>
          <a:lstStyle/>
          <a:p>
            <a:pPr marL="0" indent="0">
              <a:buNone/>
            </a:pPr>
            <a:r>
              <a:rPr kumimoji="1" lang="en-US" altLang="ja-JP" sz="3200" dirty="0"/>
              <a:t>Hyper Text Markup Language</a:t>
            </a:r>
            <a:r>
              <a:rPr kumimoji="1" lang="ja-JP" altLang="en-US" sz="3200" dirty="0"/>
              <a:t>の略</a:t>
            </a:r>
            <a:endParaRPr lang="en-US" altLang="ja-JP" sz="3200" dirty="0"/>
          </a:p>
          <a:p>
            <a:pPr marL="0" indent="0">
              <a:buNone/>
            </a:pPr>
            <a:r>
              <a:rPr lang="ja-JP" altLang="en-US" sz="3200" dirty="0"/>
              <a:t>インターネットで公開するドキュメントを作成するための言語</a:t>
            </a:r>
            <a:endParaRPr lang="en-US" altLang="ja-JP" sz="3200" dirty="0"/>
          </a:p>
          <a:p>
            <a:pPr marL="0" indent="0">
              <a:buNone/>
            </a:pPr>
            <a:r>
              <a:rPr lang="ja-JP" altLang="en-US" sz="3200" dirty="0"/>
              <a:t>拡張子は「</a:t>
            </a:r>
            <a:r>
              <a:rPr lang="en-US" altLang="ja-JP" sz="3200" dirty="0"/>
              <a:t>html</a:t>
            </a:r>
            <a:r>
              <a:rPr lang="ja-JP" altLang="en-US" sz="3200" dirty="0"/>
              <a:t>」</a:t>
            </a:r>
            <a:r>
              <a:rPr lang="en-US" altLang="ja-JP" sz="3200" dirty="0"/>
              <a:t>or</a:t>
            </a:r>
            <a:r>
              <a:rPr lang="ja-JP" altLang="en-US" sz="3200" dirty="0"/>
              <a:t>「</a:t>
            </a:r>
            <a:r>
              <a:rPr lang="en-US" altLang="ja-JP" sz="3200" dirty="0" err="1"/>
              <a:t>htm</a:t>
            </a:r>
            <a:r>
              <a:rPr lang="ja-JP" altLang="en-US" sz="3200" dirty="0"/>
              <a:t>」</a:t>
            </a:r>
            <a:endParaRPr lang="en-US" altLang="ja-JP" sz="3200" dirty="0"/>
          </a:p>
          <a:p>
            <a:pPr marL="0" indent="0">
              <a:buNone/>
            </a:pPr>
            <a:endParaRPr kumimoji="1" lang="en-US" altLang="ja-JP" sz="3200" dirty="0"/>
          </a:p>
          <a:p>
            <a:pPr marL="0" indent="0">
              <a:lnSpc>
                <a:spcPct val="120000"/>
              </a:lnSpc>
              <a:buNone/>
            </a:pPr>
            <a:r>
              <a:rPr lang="ja-JP" altLang="en-US" sz="3200" dirty="0">
                <a:solidFill>
                  <a:srgbClr val="FF0000"/>
                </a:solidFill>
              </a:rPr>
              <a:t>ハイパーリンク</a:t>
            </a:r>
            <a:r>
              <a:rPr lang="ja-JP" altLang="en-US" sz="3200" dirty="0"/>
              <a:t>を活用する事により、ドキュメント同士や</a:t>
            </a:r>
            <a:r>
              <a:rPr lang="en-US" altLang="ja-JP" sz="3200" dirty="0"/>
              <a:t/>
            </a:r>
            <a:br>
              <a:rPr lang="en-US" altLang="ja-JP" sz="3200" dirty="0"/>
            </a:br>
            <a:r>
              <a:rPr lang="ja-JP" altLang="en-US" sz="3200" dirty="0"/>
              <a:t>ファイルに関係を持たせることが可能</a:t>
            </a:r>
            <a:endParaRPr lang="en-US" altLang="ja-JP" sz="3200" dirty="0"/>
          </a:p>
          <a:p>
            <a:pPr marL="457200" lvl="1" indent="0">
              <a:lnSpc>
                <a:spcPct val="120000"/>
              </a:lnSpc>
              <a:buNone/>
            </a:pPr>
            <a:r>
              <a:rPr lang="ja-JP" altLang="en-US" sz="2800" dirty="0"/>
              <a:t>例</a:t>
            </a:r>
            <a:r>
              <a:rPr lang="en-US" altLang="ja-JP" sz="2800" dirty="0"/>
              <a:t>1) </a:t>
            </a:r>
            <a:r>
              <a:rPr lang="ja-JP" altLang="en-US" sz="2800" dirty="0"/>
              <a:t>クリックしたら別ページに飛ぶことができる</a:t>
            </a:r>
            <a:endParaRPr lang="en-US" altLang="ja-JP" sz="2800" dirty="0"/>
          </a:p>
          <a:p>
            <a:pPr marL="457200" lvl="1" indent="0">
              <a:lnSpc>
                <a:spcPct val="120000"/>
              </a:lnSpc>
              <a:buNone/>
            </a:pPr>
            <a:r>
              <a:rPr lang="ja-JP" altLang="en-US" sz="2800" dirty="0"/>
              <a:t>例</a:t>
            </a:r>
            <a:r>
              <a:rPr lang="en-US" altLang="ja-JP" sz="2800" dirty="0"/>
              <a:t>2) Web</a:t>
            </a:r>
            <a:r>
              <a:rPr lang="ja-JP" altLang="en-US" sz="2800" dirty="0"/>
              <a:t>ページに画像を埋め込んで表示させる</a:t>
            </a:r>
            <a:endParaRPr lang="en-US" altLang="ja-JP" sz="2800" dirty="0"/>
          </a:p>
          <a:p>
            <a:pPr marL="0" indent="0">
              <a:buNone/>
            </a:pPr>
            <a:endParaRPr kumimoji="1" lang="en-US" altLang="ja-JP" sz="3200"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41</a:t>
            </a:fld>
            <a:endParaRPr kumimoji="1" lang="ja-JP" altLang="en-US"/>
          </a:p>
        </p:txBody>
      </p:sp>
    </p:spTree>
    <p:extLst>
      <p:ext uri="{BB962C8B-B14F-4D97-AF65-F5344CB8AC3E}">
        <p14:creationId xmlns:p14="http://schemas.microsoft.com/office/powerpoint/2010/main" val="19657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PHP(</a:t>
            </a:r>
            <a:r>
              <a:rPr kumimoji="1" lang="en-US" altLang="ja-JP" dirty="0" err="1"/>
              <a:t>PHP:Hypertext</a:t>
            </a:r>
            <a:r>
              <a:rPr kumimoji="1" lang="en-US" altLang="ja-JP" dirty="0"/>
              <a:t> Preprocessor)</a:t>
            </a:r>
            <a:endParaRPr kumimoji="1" lang="ja-JP" altLang="en-US" dirty="0"/>
          </a:p>
        </p:txBody>
      </p:sp>
      <p:sp>
        <p:nvSpPr>
          <p:cNvPr id="3" name="コンテンツ プレースホルダー 2"/>
          <p:cNvSpPr>
            <a:spLocks noGrp="1"/>
          </p:cNvSpPr>
          <p:nvPr>
            <p:ph idx="1"/>
          </p:nvPr>
        </p:nvSpPr>
        <p:spPr>
          <a:xfrm>
            <a:off x="609600" y="1143001"/>
            <a:ext cx="10820400" cy="5270500"/>
          </a:xfrm>
        </p:spPr>
        <p:txBody>
          <a:bodyPr>
            <a:normAutofit/>
          </a:bodyPr>
          <a:lstStyle/>
          <a:p>
            <a:pPr marL="0" indent="0">
              <a:buNone/>
            </a:pPr>
            <a:r>
              <a:rPr lang="ja-JP" altLang="en-US" dirty="0">
                <a:solidFill>
                  <a:srgbClr val="FF0000"/>
                </a:solidFill>
              </a:rPr>
              <a:t>サーバーサイドスクリプト</a:t>
            </a:r>
            <a:r>
              <a:rPr lang="ja-JP" altLang="en-US" dirty="0"/>
              <a:t>の一種。</a:t>
            </a:r>
            <a:endParaRPr lang="en-US" altLang="ja-JP" dirty="0"/>
          </a:p>
          <a:p>
            <a:pPr marL="0" indent="0">
              <a:buNone/>
            </a:pPr>
            <a:endParaRPr kumimoji="1" lang="en-US" altLang="ja-JP" dirty="0"/>
          </a:p>
          <a:p>
            <a:pPr marL="0" indent="0">
              <a:buNone/>
            </a:pPr>
            <a:r>
              <a:rPr kumimoji="1" lang="ja-JP" altLang="en-US" dirty="0"/>
              <a:t>ユーザーの行動に合わせて</a:t>
            </a:r>
            <a:r>
              <a:rPr kumimoji="1" lang="en-US" altLang="ja-JP" dirty="0"/>
              <a:t>Web</a:t>
            </a:r>
            <a:r>
              <a:rPr kumimoji="1" lang="ja-JP" altLang="en-US" dirty="0"/>
              <a:t>ページを生成したり、</a:t>
            </a:r>
            <a:r>
              <a:rPr kumimoji="1" lang="en-US" altLang="ja-JP" dirty="0"/>
              <a:t/>
            </a:r>
            <a:br>
              <a:rPr kumimoji="1" lang="en-US" altLang="ja-JP" dirty="0"/>
            </a:br>
            <a:r>
              <a:rPr kumimoji="1" lang="ja-JP" altLang="en-US" dirty="0"/>
              <a:t>処理を変更する「</a:t>
            </a:r>
            <a:r>
              <a:rPr kumimoji="1" lang="ja-JP" altLang="en-US" dirty="0">
                <a:solidFill>
                  <a:srgbClr val="FF0000"/>
                </a:solidFill>
              </a:rPr>
              <a:t>動的処理</a:t>
            </a:r>
            <a:r>
              <a:rPr kumimoji="1" lang="ja-JP" altLang="en-US" dirty="0"/>
              <a:t>」を得意とする。</a:t>
            </a:r>
            <a:endParaRPr kumimoji="1" lang="en-US" altLang="ja-JP" dirty="0"/>
          </a:p>
          <a:p>
            <a:pPr marL="0" indent="0">
              <a:buNone/>
            </a:pPr>
            <a:endParaRPr lang="en-US" altLang="ja-JP" dirty="0"/>
          </a:p>
          <a:p>
            <a:pPr marL="0" indent="0">
              <a:buNone/>
            </a:pPr>
            <a:r>
              <a:rPr kumimoji="1" lang="en-US" altLang="ja-JP" dirty="0"/>
              <a:t>HTML</a:t>
            </a:r>
            <a:r>
              <a:rPr kumimoji="1" lang="ja-JP" altLang="en-US" dirty="0"/>
              <a:t>のコードに埋め込むことができ、</a:t>
            </a:r>
            <a:r>
              <a:rPr kumimoji="1" lang="en-US" altLang="ja-JP" dirty="0"/>
              <a:t/>
            </a:r>
            <a:br>
              <a:rPr kumimoji="1" lang="en-US" altLang="ja-JP" dirty="0"/>
            </a:br>
            <a:r>
              <a:rPr kumimoji="1" lang="ja-JP" altLang="en-US" dirty="0"/>
              <a:t>データベースとの連携もしやすいように作られている。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4014437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a:t>
            </a:r>
            <a:r>
              <a:rPr kumimoji="1" lang="en-US" altLang="ja-JP" dirty="0"/>
              <a:t>JavaScript</a:t>
            </a:r>
            <a:r>
              <a:rPr kumimoji="1" lang="ja-JP" altLang="en-US" dirty="0"/>
              <a:t>との違い</a:t>
            </a:r>
          </a:p>
        </p:txBody>
      </p:sp>
      <p:sp>
        <p:nvSpPr>
          <p:cNvPr id="3" name="コンテンツ プレースホルダー 2"/>
          <p:cNvSpPr>
            <a:spLocks noGrp="1"/>
          </p:cNvSpPr>
          <p:nvPr>
            <p:ph idx="1"/>
          </p:nvPr>
        </p:nvSpPr>
        <p:spPr>
          <a:xfrm>
            <a:off x="2015879" y="3446973"/>
            <a:ext cx="1688371" cy="470470"/>
          </a:xfrm>
        </p:spPr>
        <p:txBody>
          <a:bodyPr>
            <a:normAutofit lnSpcReduction="10000"/>
          </a:bodyPr>
          <a:lstStyle/>
          <a:p>
            <a:pPr marL="0" indent="0">
              <a:buNone/>
            </a:pPr>
            <a:r>
              <a:rPr kumimoji="1" lang="en-US" altLang="ja-JP" sz="2400" dirty="0"/>
              <a:t>JavaScript</a:t>
            </a:r>
            <a:endParaRPr kumimoji="1" lang="ja-JP" altLang="en-US" sz="24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grpSp>
        <p:nvGrpSpPr>
          <p:cNvPr id="5" name="グループ化 4">
            <a:extLst>
              <a:ext uri="{FF2B5EF4-FFF2-40B4-BE49-F238E27FC236}">
                <a16:creationId xmlns:a16="http://schemas.microsoft.com/office/drawing/2014/main" id="{3EA946A3-B13B-4A27-B0CB-225B5648484E}"/>
              </a:ext>
            </a:extLst>
          </p:cNvPr>
          <p:cNvGrpSpPr/>
          <p:nvPr/>
        </p:nvGrpSpPr>
        <p:grpSpPr>
          <a:xfrm>
            <a:off x="462583" y="1378810"/>
            <a:ext cx="4873915" cy="2015921"/>
            <a:chOff x="2086102" y="1638952"/>
            <a:chExt cx="6662004" cy="2738841"/>
          </a:xfrm>
        </p:grpSpPr>
        <p:grpSp>
          <p:nvGrpSpPr>
            <p:cNvPr id="6" name="グループ化 5">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32" name="フレーム 31">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33" name="正方形/長方形 32">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4" name="正方形/長方形 33">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5" name="正方形/長方形 34">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7" name="グループ化 6">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rPr>
                  <a:t>ブラウザ</a:t>
                </a:r>
              </a:p>
            </p:txBody>
          </p:sp>
        </p:grpSp>
        <p:sp>
          <p:nvSpPr>
            <p:cNvPr id="14" name="テキスト ボックス 13">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16" name="直線矢印コネクタ 15">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線矢印コネクタ 16">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20" name="グループ化 19">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1" name="楕円 20">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2" name="直線コネクタ 21">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3" name="直線コネクタ 22">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4" name="直線コネクタ 23">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grpSp>
        <p:nvGrpSpPr>
          <p:cNvPr id="37" name="グループ化 36">
            <a:extLst>
              <a:ext uri="{FF2B5EF4-FFF2-40B4-BE49-F238E27FC236}">
                <a16:creationId xmlns:a16="http://schemas.microsoft.com/office/drawing/2014/main" id="{3EA946A3-B13B-4A27-B0CB-225B5648484E}"/>
              </a:ext>
            </a:extLst>
          </p:cNvPr>
          <p:cNvGrpSpPr/>
          <p:nvPr/>
        </p:nvGrpSpPr>
        <p:grpSpPr>
          <a:xfrm>
            <a:off x="6559036" y="1431052"/>
            <a:ext cx="4873915" cy="2015921"/>
            <a:chOff x="2086102" y="1638952"/>
            <a:chExt cx="6662004" cy="2738841"/>
          </a:xfrm>
        </p:grpSpPr>
        <p:grpSp>
          <p:nvGrpSpPr>
            <p:cNvPr id="38" name="グループ化 37">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7" name="フレーム 56">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8" name="正方形/長方形 57">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9" name="正方形/長方形 58">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0" name="正方形/長方形 59">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54" name="正方形/長方形 53">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5" name="正方形/長方形 54">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6" name="正方形/長方形 55">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40" name="グループ化 39">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51" name="正方形/長方形 50">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2" name="正方形/長方形 51">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rPr>
                  <a:t>ブラウザ</a:t>
                </a:r>
              </a:p>
            </p:txBody>
          </p:sp>
        </p:grpSp>
        <p:sp>
          <p:nvSpPr>
            <p:cNvPr id="41" name="テキスト ボックス 40">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42" name="テキスト ボックス 41">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43" name="直線矢印コネクタ 42">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45" name="グループ化 44">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46" name="楕円 45">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47" name="直線コネクタ 46">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直線コネクタ 47">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9" name="直線コネクタ 48">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直線コネクタ 49">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61" name="コンテンツ プレースホルダー 2"/>
          <p:cNvSpPr txBox="1">
            <a:spLocks/>
          </p:cNvSpPr>
          <p:nvPr/>
        </p:nvSpPr>
        <p:spPr>
          <a:xfrm>
            <a:off x="9403460" y="3446973"/>
            <a:ext cx="802086" cy="470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PHP</a:t>
            </a:r>
            <a:endParaRPr lang="ja-JP" altLang="en-US" sz="2400" dirty="0"/>
          </a:p>
        </p:txBody>
      </p:sp>
      <p:sp>
        <p:nvSpPr>
          <p:cNvPr id="62" name="コンテンツ プレースホルダー 2"/>
          <p:cNvSpPr txBox="1">
            <a:spLocks/>
          </p:cNvSpPr>
          <p:nvPr/>
        </p:nvSpPr>
        <p:spPr>
          <a:xfrm>
            <a:off x="2998937" y="2593498"/>
            <a:ext cx="1283802" cy="6065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600" dirty="0"/>
              <a:t>JavaScript</a:t>
            </a:r>
            <a:r>
              <a:rPr lang="ja-JP" altLang="en-US" sz="1600" dirty="0"/>
              <a:t>の</a:t>
            </a:r>
            <a:r>
              <a:rPr lang="en-US" altLang="ja-JP" sz="1600" dirty="0"/>
              <a:t/>
            </a:r>
            <a:br>
              <a:rPr lang="en-US" altLang="ja-JP" sz="1600" dirty="0"/>
            </a:br>
            <a:r>
              <a:rPr lang="ja-JP" altLang="en-US" sz="1600" dirty="0"/>
              <a:t>コードを渡す</a:t>
            </a:r>
          </a:p>
        </p:txBody>
      </p:sp>
      <p:sp>
        <p:nvSpPr>
          <p:cNvPr id="63" name="コンテンツ プレースホルダー 2"/>
          <p:cNvSpPr txBox="1">
            <a:spLocks/>
          </p:cNvSpPr>
          <p:nvPr/>
        </p:nvSpPr>
        <p:spPr>
          <a:xfrm>
            <a:off x="-29465" y="3256002"/>
            <a:ext cx="1265282"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a:t>JavaScript</a:t>
            </a:r>
            <a:r>
              <a:rPr lang="ja-JP" altLang="en-US" sz="1400" dirty="0"/>
              <a:t>を</a:t>
            </a:r>
            <a:r>
              <a:rPr lang="en-US" altLang="ja-JP" sz="1400" dirty="0"/>
              <a:t/>
            </a:r>
            <a:br>
              <a:rPr lang="en-US" altLang="ja-JP" sz="1400" dirty="0"/>
            </a:br>
            <a:r>
              <a:rPr lang="ja-JP" altLang="en-US" sz="1400" dirty="0"/>
              <a:t>実行</a:t>
            </a:r>
          </a:p>
        </p:txBody>
      </p:sp>
      <p:sp>
        <p:nvSpPr>
          <p:cNvPr id="64" name="コンテンツ プレースホルダー 2"/>
          <p:cNvSpPr txBox="1">
            <a:spLocks/>
          </p:cNvSpPr>
          <p:nvPr/>
        </p:nvSpPr>
        <p:spPr>
          <a:xfrm>
            <a:off x="2749561" y="1477385"/>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a:t>ページ要求</a:t>
            </a:r>
          </a:p>
        </p:txBody>
      </p:sp>
      <p:sp>
        <p:nvSpPr>
          <p:cNvPr id="65" name="コンテンツ プレースホルダー 2"/>
          <p:cNvSpPr txBox="1">
            <a:spLocks/>
          </p:cNvSpPr>
          <p:nvPr/>
        </p:nvSpPr>
        <p:spPr>
          <a:xfrm>
            <a:off x="8690296" y="2861059"/>
            <a:ext cx="2626966" cy="357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a:t>生みだされたページを渡す</a:t>
            </a:r>
          </a:p>
        </p:txBody>
      </p:sp>
      <p:sp>
        <p:nvSpPr>
          <p:cNvPr id="66" name="コンテンツ プレースホルダー 2"/>
          <p:cNvSpPr txBox="1">
            <a:spLocks/>
          </p:cNvSpPr>
          <p:nvPr/>
        </p:nvSpPr>
        <p:spPr>
          <a:xfrm>
            <a:off x="10317882" y="872519"/>
            <a:ext cx="1479553"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a:t>PHP</a:t>
            </a:r>
            <a:r>
              <a:rPr lang="ja-JP" altLang="en-US" sz="1400" dirty="0"/>
              <a:t>の</a:t>
            </a:r>
            <a:r>
              <a:rPr lang="en-US" altLang="ja-JP" sz="1400" dirty="0"/>
              <a:t/>
            </a:r>
            <a:br>
              <a:rPr lang="en-US" altLang="ja-JP" sz="1400" dirty="0"/>
            </a:br>
            <a:r>
              <a:rPr lang="ja-JP" altLang="en-US" sz="1400" dirty="0"/>
              <a:t>プログラムを実行</a:t>
            </a:r>
          </a:p>
        </p:txBody>
      </p:sp>
      <p:sp>
        <p:nvSpPr>
          <p:cNvPr id="67" name="コンテンツ プレースホルダー 2"/>
          <p:cNvSpPr txBox="1">
            <a:spLocks/>
          </p:cNvSpPr>
          <p:nvPr/>
        </p:nvSpPr>
        <p:spPr>
          <a:xfrm>
            <a:off x="8874902" y="1533502"/>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a:t>ページ要求</a:t>
            </a:r>
          </a:p>
        </p:txBody>
      </p:sp>
      <p:sp>
        <p:nvSpPr>
          <p:cNvPr id="68" name="コンテンツ プレースホルダー 2"/>
          <p:cNvSpPr txBox="1">
            <a:spLocks/>
          </p:cNvSpPr>
          <p:nvPr/>
        </p:nvSpPr>
        <p:spPr>
          <a:xfrm>
            <a:off x="609600" y="4528305"/>
            <a:ext cx="10820400" cy="1441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JavaScript</a:t>
            </a:r>
            <a:r>
              <a:rPr lang="ja-JP" altLang="en-US" dirty="0"/>
              <a:t>も</a:t>
            </a:r>
            <a:r>
              <a:rPr lang="en-US" altLang="ja-JP" dirty="0"/>
              <a:t>Web</a:t>
            </a:r>
            <a:r>
              <a:rPr lang="ja-JP" altLang="en-US" dirty="0"/>
              <a:t>上で動的処理を行うための言語だが</a:t>
            </a:r>
            <a:r>
              <a:rPr lang="en-US" altLang="ja-JP" dirty="0"/>
              <a:t/>
            </a:r>
            <a:br>
              <a:rPr lang="en-US" altLang="ja-JP" dirty="0"/>
            </a:br>
            <a:r>
              <a:rPr lang="en-US" altLang="ja-JP" dirty="0"/>
              <a:t>JavaScript</a:t>
            </a:r>
            <a:r>
              <a:rPr lang="ja-JP" altLang="en-US" dirty="0"/>
              <a:t>は</a:t>
            </a:r>
            <a:r>
              <a:rPr lang="ja-JP" altLang="en-US" dirty="0">
                <a:solidFill>
                  <a:srgbClr val="FF0000"/>
                </a:solidFill>
              </a:rPr>
              <a:t>クライアントサイドスクリプト</a:t>
            </a:r>
            <a:r>
              <a:rPr lang="ja-JP" altLang="en-US" dirty="0"/>
              <a:t>である。</a:t>
            </a:r>
            <a:endParaRPr lang="en-US" altLang="ja-JP" dirty="0"/>
          </a:p>
        </p:txBody>
      </p:sp>
    </p:spTree>
    <p:extLst>
      <p:ext uri="{BB962C8B-B14F-4D97-AF65-F5344CB8AC3E}">
        <p14:creationId xmlns:p14="http://schemas.microsoft.com/office/powerpoint/2010/main" val="2590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HTML</a:t>
            </a:r>
            <a:r>
              <a:rPr lang="ja-JP" altLang="en-US" dirty="0"/>
              <a:t>ファイルの基本的な構造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sp>
        <p:nvSpPr>
          <p:cNvPr id="5" name="コンテンツ プレースホルダー 2">
            <a:extLst>
              <a:ext uri="{FF2B5EF4-FFF2-40B4-BE49-F238E27FC236}">
                <a16:creationId xmlns:a16="http://schemas.microsoft.com/office/drawing/2014/main" id="{8EF3A678-DCD5-46A4-BF28-24C761157B65}"/>
              </a:ext>
            </a:extLst>
          </p:cNvPr>
          <p:cNvSpPr>
            <a:spLocks noGrp="1"/>
          </p:cNvSpPr>
          <p:nvPr>
            <p:ph idx="1"/>
          </p:nvPr>
        </p:nvSpPr>
        <p:spPr>
          <a:xfrm>
            <a:off x="295063" y="1073633"/>
            <a:ext cx="5296882" cy="5317641"/>
          </a:xfrm>
        </p:spPr>
        <p:txBody>
          <a:bodyPr>
            <a:normAutofit/>
          </a:bodyPr>
          <a:lstStyle/>
          <a:p>
            <a:pPr marL="0" indent="0">
              <a:buNone/>
            </a:pPr>
            <a:r>
              <a:rPr lang="en-US" altLang="ja-JP" sz="2000" dirty="0"/>
              <a:t>&lt;html&gt;</a:t>
            </a:r>
          </a:p>
          <a:p>
            <a:pPr marL="0" indent="0">
              <a:buNone/>
            </a:pPr>
            <a:r>
              <a:rPr lang="en-US" altLang="ja-JP" sz="2000" dirty="0">
                <a:solidFill>
                  <a:srgbClr val="FF0000"/>
                </a:solidFill>
              </a:rPr>
              <a:t>&lt;head&gt;</a:t>
            </a:r>
          </a:p>
          <a:p>
            <a:pPr marL="0" indent="0">
              <a:buNone/>
            </a:pPr>
            <a:r>
              <a:rPr lang="en-US" altLang="ja-JP" sz="2000" dirty="0">
                <a:solidFill>
                  <a:srgbClr val="00B0F0"/>
                </a:solidFill>
              </a:rPr>
              <a:t>&lt;!-- Web</a:t>
            </a:r>
            <a:r>
              <a:rPr lang="ja-JP" altLang="en-US" sz="2000" dirty="0">
                <a:solidFill>
                  <a:srgbClr val="00B0F0"/>
                </a:solidFill>
              </a:rPr>
              <a:t>ページに関する情報を記述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rgbClr val="FF0000"/>
                </a:solidFill>
              </a:rPr>
              <a:t>&lt;/head&gt;</a:t>
            </a:r>
          </a:p>
          <a:p>
            <a:pPr marL="0" indent="0">
              <a:buNone/>
            </a:pPr>
            <a:r>
              <a:rPr lang="en-US" altLang="ja-JP" sz="2000" dirty="0">
                <a:solidFill>
                  <a:schemeClr val="accent6"/>
                </a:solidFill>
              </a:rPr>
              <a:t>&lt;body&gt;</a:t>
            </a:r>
          </a:p>
          <a:p>
            <a:pPr marL="0" indent="0">
              <a:buNone/>
            </a:pPr>
            <a:r>
              <a:rPr lang="en-US" altLang="ja-JP" sz="2000" dirty="0">
                <a:solidFill>
                  <a:srgbClr val="00B0F0"/>
                </a:solidFill>
              </a:rPr>
              <a:t>&lt;!-- </a:t>
            </a:r>
            <a:r>
              <a:rPr lang="ja-JP" altLang="en-US" sz="2000" dirty="0">
                <a:solidFill>
                  <a:srgbClr val="00B0F0"/>
                </a:solidFill>
              </a:rPr>
              <a:t>ブラウザに表示させる情報を記述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chemeClr val="accent6"/>
                </a:solidFill>
              </a:rPr>
              <a:t>&lt;/body&gt;</a:t>
            </a:r>
          </a:p>
          <a:p>
            <a:pPr marL="0" indent="0">
              <a:buNone/>
            </a:pPr>
            <a:r>
              <a:rPr lang="en-US" altLang="ja-JP" sz="2000" dirty="0"/>
              <a:t>&lt;/html&gt;</a:t>
            </a:r>
            <a:endParaRPr lang="ja-JP" altLang="en-US" sz="2000" dirty="0"/>
          </a:p>
        </p:txBody>
      </p:sp>
      <p:sp>
        <p:nvSpPr>
          <p:cNvPr id="8" name="コンテンツ プレースホルダー 2">
            <a:extLst>
              <a:ext uri="{FF2B5EF4-FFF2-40B4-BE49-F238E27FC236}">
                <a16:creationId xmlns:a16="http://schemas.microsoft.com/office/drawing/2014/main" id="{485C5529-D159-4E5C-93ED-48EA2C927DDA}"/>
              </a:ext>
            </a:extLst>
          </p:cNvPr>
          <p:cNvSpPr txBox="1">
            <a:spLocks/>
          </p:cNvSpPr>
          <p:nvPr/>
        </p:nvSpPr>
        <p:spPr>
          <a:xfrm>
            <a:off x="6259786" y="874914"/>
            <a:ext cx="5940467" cy="58783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dirty="0">
                <a:latin typeface="UD デジタル 教科書体 NK-R" panose="02020400000000000000" pitchFamily="18" charset="-128"/>
                <a:ea typeface="UD デジタル 教科書体 NK-R" panose="02020400000000000000" pitchFamily="18" charset="-128"/>
              </a:rPr>
              <a:t>&lt;html&gt;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本タグの間にすべてのタグを収める</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&lt;head&gt;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ページに関する情報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例：タイトル、文字コード他</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chemeClr val="accent6">
                    <a:lumMod val="75000"/>
                  </a:schemeClr>
                </a:solidFill>
                <a:latin typeface="UD デジタル 教科書体 NK-R" panose="02020400000000000000" pitchFamily="18" charset="-128"/>
                <a:ea typeface="UD デジタル 教科書体 NK-R" panose="02020400000000000000" pitchFamily="18" charset="-128"/>
              </a:rPr>
              <a:t>&lt;body&gt;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solidFill>
                  <a:schemeClr val="accent6"/>
                </a:solidFill>
                <a:latin typeface="UD デジタル 教科書体 NK-R" panose="02020400000000000000" pitchFamily="18" charset="-128"/>
                <a:ea typeface="UD デジタル 教科書体 NK-R" panose="02020400000000000000" pitchFamily="18" charset="-128"/>
              </a:rPr>
              <a:t>ブラウザに表示させる情報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例：画像や文章など</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&lt;!-- </a:t>
            </a: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 </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--&gt;</a:t>
            </a: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コメントタグ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ページに表示されず</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00B0F0"/>
                </a:solidFill>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構造にも影響を与えない文章</a:t>
            </a:r>
          </a:p>
        </p:txBody>
      </p:sp>
      <p:grpSp>
        <p:nvGrpSpPr>
          <p:cNvPr id="28" name="グループ化 27"/>
          <p:cNvGrpSpPr/>
          <p:nvPr/>
        </p:nvGrpSpPr>
        <p:grpSpPr>
          <a:xfrm>
            <a:off x="1476375" y="1638300"/>
            <a:ext cx="3911752" cy="981075"/>
            <a:chOff x="1476375" y="1638300"/>
            <a:chExt cx="3911752" cy="981075"/>
          </a:xfrm>
        </p:grpSpPr>
        <p:sp>
          <p:nvSpPr>
            <p:cNvPr id="6" name="右大かっこ 5">
              <a:extLst>
                <a:ext uri="{FF2B5EF4-FFF2-40B4-BE49-F238E27FC236}">
                  <a16:creationId xmlns:a16="http://schemas.microsoft.com/office/drawing/2014/main" id="{0F402DA8-098E-49DB-9054-3047169BFD5A}"/>
                </a:ext>
              </a:extLst>
            </p:cNvPr>
            <p:cNvSpPr/>
            <p:nvPr/>
          </p:nvSpPr>
          <p:spPr>
            <a:xfrm>
              <a:off x="4884071" y="1638300"/>
              <a:ext cx="504056" cy="981075"/>
            </a:xfrm>
            <a:prstGeom prst="rightBracket">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1" name="直線コネクタ 10"/>
            <p:cNvCxnSpPr/>
            <p:nvPr/>
          </p:nvCxnSpPr>
          <p:spPr>
            <a:xfrm>
              <a:off x="1476375" y="1657350"/>
              <a:ext cx="3407696"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476375" y="2590800"/>
              <a:ext cx="3398171"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485900" y="2962275"/>
            <a:ext cx="3892702" cy="933450"/>
            <a:chOff x="1485900" y="2962275"/>
            <a:chExt cx="3892702" cy="933450"/>
          </a:xfrm>
        </p:grpSpPr>
        <p:sp>
          <p:nvSpPr>
            <p:cNvPr id="7" name="右大かっこ 6">
              <a:extLst>
                <a:ext uri="{FF2B5EF4-FFF2-40B4-BE49-F238E27FC236}">
                  <a16:creationId xmlns:a16="http://schemas.microsoft.com/office/drawing/2014/main" id="{29429D8B-7ECD-424B-91C3-E9F3B704C680}"/>
                </a:ext>
              </a:extLst>
            </p:cNvPr>
            <p:cNvSpPr/>
            <p:nvPr/>
          </p:nvSpPr>
          <p:spPr>
            <a:xfrm>
              <a:off x="4874546" y="2962275"/>
              <a:ext cx="504056" cy="933450"/>
            </a:xfrm>
            <a:prstGeom prst="righ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9" name="直線コネクタ 18"/>
            <p:cNvCxnSpPr/>
            <p:nvPr/>
          </p:nvCxnSpPr>
          <p:spPr>
            <a:xfrm>
              <a:off x="1485900" y="2971800"/>
              <a:ext cx="3407696"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85900" y="3857625"/>
              <a:ext cx="339817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1466850" y="1285876"/>
            <a:ext cx="4706917" cy="3028949"/>
            <a:chOff x="1466850" y="1285876"/>
            <a:chExt cx="4706917" cy="3028949"/>
          </a:xfrm>
        </p:grpSpPr>
        <p:cxnSp>
          <p:nvCxnSpPr>
            <p:cNvPr id="21" name="直線コネクタ 20"/>
            <p:cNvCxnSpPr/>
            <p:nvPr/>
          </p:nvCxnSpPr>
          <p:spPr>
            <a:xfrm>
              <a:off x="1466850" y="12954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85900" y="42672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右大かっこ 8">
              <a:extLst>
                <a:ext uri="{FF2B5EF4-FFF2-40B4-BE49-F238E27FC236}">
                  <a16:creationId xmlns:a16="http://schemas.microsoft.com/office/drawing/2014/main" id="{15BC4A86-7C09-4B8F-B39E-80F611613B4D}"/>
                </a:ext>
              </a:extLst>
            </p:cNvPr>
            <p:cNvSpPr/>
            <p:nvPr/>
          </p:nvSpPr>
          <p:spPr>
            <a:xfrm>
              <a:off x="5669711" y="1285876"/>
              <a:ext cx="504056" cy="3028949"/>
            </a:xfrm>
            <a:prstGeom prst="rightBracket">
              <a:avLst/>
            </a:prstGeom>
            <a:ln>
              <a:solidFill>
                <a:schemeClr val="tx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grpSp>
    </p:spTree>
    <p:extLst>
      <p:ext uri="{BB962C8B-B14F-4D97-AF65-F5344CB8AC3E}">
        <p14:creationId xmlns:p14="http://schemas.microsoft.com/office/powerpoint/2010/main" val="26475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500"/>
                                        <p:tgtEl>
                                          <p:spTgt spid="8">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fade">
                                      <p:cBhvr>
                                        <p:cTn id="53" dur="500"/>
                                        <p:tgtEl>
                                          <p:spTgt spid="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animEffect transition="in" filter="fade">
                                      <p:cBhvr>
                                        <p:cTn id="64" dur="500"/>
                                        <p:tgtEl>
                                          <p:spTgt spid="8">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500"/>
                                        <p:tgtEl>
                                          <p:spTgt spid="8">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animEffect transition="in" filter="fade">
                                      <p:cBhvr>
                                        <p:cTn id="70" dur="500"/>
                                        <p:tgtEl>
                                          <p:spTgt spid="8">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5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fade">
                                      <p:cBhvr>
                                        <p:cTn id="7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前提：タグとは</a:t>
            </a:r>
          </a:p>
        </p:txBody>
      </p:sp>
      <p:sp>
        <p:nvSpPr>
          <p:cNvPr id="3" name="コンテンツ プレースホルダー 2"/>
          <p:cNvSpPr>
            <a:spLocks noGrp="1"/>
          </p:cNvSpPr>
          <p:nvPr>
            <p:ph idx="1"/>
          </p:nvPr>
        </p:nvSpPr>
        <p:spPr>
          <a:xfrm>
            <a:off x="1269656" y="1136378"/>
            <a:ext cx="9652687" cy="1791730"/>
          </a:xfrm>
        </p:spPr>
        <p:txBody>
          <a:bodyPr>
            <a:normAutofit fontScale="92500" lnSpcReduction="10000"/>
          </a:bodyPr>
          <a:lstStyle/>
          <a:p>
            <a:pPr marL="0" indent="0">
              <a:buNone/>
            </a:pPr>
            <a:r>
              <a:rPr lang="ja-JP" altLang="en-US" sz="3600" dirty="0">
                <a:solidFill>
                  <a:srgbClr val="FF0000"/>
                </a:solidFill>
              </a:rPr>
              <a:t>タグ</a:t>
            </a:r>
            <a:r>
              <a:rPr lang="ja-JP" altLang="en-US" sz="3600" dirty="0"/>
              <a:t>を利用することでドキュメントに</a:t>
            </a:r>
            <a:r>
              <a:rPr lang="en-US" altLang="ja-JP" sz="3600" dirty="0"/>
              <a:t/>
            </a:r>
            <a:br>
              <a:rPr lang="en-US" altLang="ja-JP" sz="3600" dirty="0"/>
            </a:br>
            <a:r>
              <a:rPr lang="ja-JP" altLang="en-US" sz="3600" dirty="0">
                <a:solidFill>
                  <a:srgbClr val="FF0000"/>
                </a:solidFill>
              </a:rPr>
              <a:t>意味や文章構造を持たせる</a:t>
            </a:r>
            <a:r>
              <a:rPr lang="ja-JP" altLang="en-US" sz="3600" dirty="0"/>
              <a:t>ことができる。</a:t>
            </a:r>
            <a:endParaRPr lang="en-US" altLang="ja-JP" sz="3600" dirty="0"/>
          </a:p>
          <a:p>
            <a:pPr marL="0" indent="0">
              <a:buNone/>
            </a:pPr>
            <a:r>
              <a:rPr lang="en-US" altLang="ja-JP" sz="3600" dirty="0"/>
              <a:t>HTML</a:t>
            </a:r>
            <a:r>
              <a:rPr lang="ja-JP" altLang="en-US" sz="3600" dirty="0"/>
              <a:t>を扱ううえで必要不可欠。</a:t>
            </a:r>
            <a:endParaRPr lang="en-US" altLang="ja-JP" sz="3600" dirty="0"/>
          </a:p>
          <a:p>
            <a:endParaRPr lang="en-US" altLang="ja-JP" sz="3200" dirty="0"/>
          </a:p>
        </p:txBody>
      </p:sp>
      <p:sp>
        <p:nvSpPr>
          <p:cNvPr id="6" name="コンテンツ プレースホルダー 2"/>
          <p:cNvSpPr txBox="1">
            <a:spLocks/>
          </p:cNvSpPr>
          <p:nvPr/>
        </p:nvSpPr>
        <p:spPr>
          <a:xfrm>
            <a:off x="1744131" y="6447824"/>
            <a:ext cx="2856213" cy="3871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a:t>タグなしドキュメント</a:t>
            </a:r>
            <a:endParaRPr lang="en-US" altLang="ja-JP" sz="3600" dirty="0"/>
          </a:p>
          <a:p>
            <a:endParaRPr lang="en-US" altLang="ja-JP" sz="3200" dirty="0"/>
          </a:p>
        </p:txBody>
      </p:sp>
      <p:sp>
        <p:nvSpPr>
          <p:cNvPr id="7" name="コンテンツ プレースホルダー 2"/>
          <p:cNvSpPr txBox="1">
            <a:spLocks/>
          </p:cNvSpPr>
          <p:nvPr/>
        </p:nvSpPr>
        <p:spPr>
          <a:xfrm>
            <a:off x="6766668" y="6447824"/>
            <a:ext cx="4155675" cy="4101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a:t>見出しタグをつけたドキュメント</a:t>
            </a:r>
            <a:endParaRPr lang="en-US" altLang="ja-JP" sz="3600" dirty="0"/>
          </a:p>
          <a:p>
            <a:endParaRPr lang="en-US" altLang="ja-JP" sz="3200" dirty="0"/>
          </a:p>
        </p:txBody>
      </p:sp>
      <p:pic>
        <p:nvPicPr>
          <p:cNvPr id="8" name="図 7"/>
          <p:cNvPicPr>
            <a:picLocks noChangeAspect="1"/>
          </p:cNvPicPr>
          <p:nvPr/>
        </p:nvPicPr>
        <p:blipFill>
          <a:blip r:embed="rId2"/>
          <a:stretch>
            <a:fillRect/>
          </a:stretch>
        </p:blipFill>
        <p:spPr>
          <a:xfrm>
            <a:off x="1294501" y="3271968"/>
            <a:ext cx="3755472" cy="3067218"/>
          </a:xfrm>
          <a:prstGeom prst="rect">
            <a:avLst/>
          </a:prstGeom>
        </p:spPr>
      </p:pic>
      <p:pic>
        <p:nvPicPr>
          <p:cNvPr id="9" name="図 8"/>
          <p:cNvPicPr>
            <a:picLocks noChangeAspect="1"/>
          </p:cNvPicPr>
          <p:nvPr/>
        </p:nvPicPr>
        <p:blipFill>
          <a:blip r:embed="rId3"/>
          <a:stretch>
            <a:fillRect/>
          </a:stretch>
        </p:blipFill>
        <p:spPr>
          <a:xfrm>
            <a:off x="6873546" y="3271968"/>
            <a:ext cx="3719496" cy="3037836"/>
          </a:xfrm>
          <a:prstGeom prst="rect">
            <a:avLst/>
          </a:prstGeom>
        </p:spPr>
      </p:pic>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45</a:t>
            </a:fld>
            <a:endParaRPr kumimoji="1" lang="ja-JP" altLang="en-US"/>
          </a:p>
        </p:txBody>
      </p:sp>
    </p:spTree>
    <p:extLst>
      <p:ext uri="{BB962C8B-B14F-4D97-AF65-F5344CB8AC3E}">
        <p14:creationId xmlns:p14="http://schemas.microsoft.com/office/powerpoint/2010/main" val="7122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PHP</a:t>
            </a:r>
            <a:r>
              <a:rPr kumimoji="1" lang="ja-JP" altLang="en-US" dirty="0"/>
              <a:t>の基本構造</a:t>
            </a:r>
          </a:p>
        </p:txBody>
      </p:sp>
      <p:sp>
        <p:nvSpPr>
          <p:cNvPr id="3" name="コンテンツ プレースホルダー 2"/>
          <p:cNvSpPr>
            <a:spLocks noGrp="1"/>
          </p:cNvSpPr>
          <p:nvPr>
            <p:ph idx="1"/>
          </p:nvPr>
        </p:nvSpPr>
        <p:spPr>
          <a:xfrm>
            <a:off x="469900" y="1778001"/>
            <a:ext cx="10960100" cy="3340099"/>
          </a:xfrm>
        </p:spPr>
        <p:txBody>
          <a:bodyPr/>
          <a:lstStyle/>
          <a:p>
            <a:pPr marL="0" indent="0">
              <a:buNone/>
            </a:pPr>
            <a:r>
              <a:rPr kumimoji="1" lang="en-US" altLang="ja-JP" dirty="0"/>
              <a:t>&lt;body&gt;</a:t>
            </a:r>
            <a:r>
              <a:rPr lang="ja-JP" altLang="en-US" dirty="0"/>
              <a:t>タグ内に</a:t>
            </a:r>
            <a:endParaRPr lang="en-US" altLang="ja-JP" dirty="0"/>
          </a:p>
          <a:p>
            <a:pPr marL="0" indent="0">
              <a:buNone/>
            </a:pPr>
            <a:r>
              <a:rPr lang="en-US" altLang="ja-JP" dirty="0"/>
              <a:t>PHP</a:t>
            </a:r>
            <a:r>
              <a:rPr lang="ja-JP" altLang="en-US" dirty="0"/>
              <a:t>の記述を示す</a:t>
            </a:r>
            <a:r>
              <a:rPr lang="en-US" altLang="ja-JP" dirty="0" err="1"/>
              <a:t>php</a:t>
            </a:r>
            <a:r>
              <a:rPr lang="ja-JP" altLang="en-US" dirty="0"/>
              <a:t>タグを使用して記述する。</a:t>
            </a:r>
            <a:endParaRPr lang="en-US" altLang="ja-JP" dirty="0"/>
          </a:p>
          <a:p>
            <a:pPr marL="0" indent="0">
              <a:buNone/>
            </a:pPr>
            <a:r>
              <a:rPr lang="en-US" altLang="ja-JP" dirty="0" err="1"/>
              <a:t>php</a:t>
            </a:r>
            <a:r>
              <a:rPr lang="ja-JP" altLang="en-US" dirty="0"/>
              <a:t>タグは</a:t>
            </a:r>
            <a:endParaRPr lang="en-US" altLang="ja-JP" dirty="0"/>
          </a:p>
          <a:p>
            <a:pPr marL="0" indent="0">
              <a:buNone/>
            </a:pPr>
            <a:r>
              <a:rPr lang="en-US" altLang="ja-JP" dirty="0">
                <a:solidFill>
                  <a:srgbClr val="FF0000"/>
                </a:solidFill>
              </a:rPr>
              <a:t>&lt;?</a:t>
            </a:r>
            <a:r>
              <a:rPr lang="en-US" altLang="ja-JP" dirty="0" err="1">
                <a:solidFill>
                  <a:srgbClr val="FF0000"/>
                </a:solidFill>
              </a:rPr>
              <a:t>php</a:t>
            </a:r>
            <a:r>
              <a:rPr lang="en-US" altLang="ja-JP" dirty="0">
                <a:solidFill>
                  <a:srgbClr val="FF0000"/>
                </a:solidFill>
              </a:rPr>
              <a:t>  PHP</a:t>
            </a:r>
            <a:r>
              <a:rPr lang="ja-JP" altLang="en-US" dirty="0">
                <a:solidFill>
                  <a:srgbClr val="FF0000"/>
                </a:solidFill>
              </a:rPr>
              <a:t>の記述   </a:t>
            </a:r>
            <a:r>
              <a:rPr lang="en-US" altLang="ja-JP" dirty="0">
                <a:solidFill>
                  <a:srgbClr val="FF0000"/>
                </a:solidFill>
              </a:rPr>
              <a:t>?&gt;</a:t>
            </a:r>
            <a:r>
              <a:rPr lang="ja-JP" altLang="en-US" dirty="0">
                <a:solidFill>
                  <a:srgbClr val="FF0000"/>
                </a:solidFill>
              </a:rPr>
              <a:t>　</a:t>
            </a:r>
            <a:r>
              <a:rPr lang="ja-JP" altLang="en-US" dirty="0"/>
              <a:t>で記述する</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Tree>
    <p:extLst>
      <p:ext uri="{BB962C8B-B14F-4D97-AF65-F5344CB8AC3E}">
        <p14:creationId xmlns:p14="http://schemas.microsoft.com/office/powerpoint/2010/main" val="570280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やってみよう：フォルダーを開く</a:t>
            </a:r>
          </a:p>
        </p:txBody>
      </p:sp>
      <p:sp>
        <p:nvSpPr>
          <p:cNvPr id="3" name="コンテンツ プレースホルダー 2"/>
          <p:cNvSpPr>
            <a:spLocks noGrp="1"/>
          </p:cNvSpPr>
          <p:nvPr>
            <p:ph idx="1"/>
          </p:nvPr>
        </p:nvSpPr>
        <p:spPr>
          <a:xfrm>
            <a:off x="5067300" y="1066867"/>
            <a:ext cx="7010400" cy="1739393"/>
          </a:xfrm>
        </p:spPr>
        <p:txBody>
          <a:bodyPr>
            <a:normAutofit/>
          </a:bodyPr>
          <a:lstStyle/>
          <a:p>
            <a:pPr marL="0" indent="0">
              <a:buNone/>
            </a:pPr>
            <a:r>
              <a:rPr kumimoji="1" lang="en-US" altLang="ja-JP" dirty="0" err="1"/>
              <a:t>VSCode</a:t>
            </a:r>
            <a:r>
              <a:rPr kumimoji="1" lang="ja-JP" altLang="en-US" dirty="0"/>
              <a:t>で</a:t>
            </a:r>
            <a:endParaRPr kumimoji="1" lang="en-US" altLang="ja-JP" dirty="0"/>
          </a:p>
          <a:p>
            <a:pPr marL="0" indent="0">
              <a:buNone/>
            </a:pPr>
            <a:r>
              <a:rPr lang="ja-JP" altLang="en-US" dirty="0"/>
              <a:t>ファイル→フォルダーを開く</a:t>
            </a:r>
            <a:r>
              <a:rPr lang="ja-JP" altLang="en-US" dirty="0" err="1"/>
              <a:t>を</a:t>
            </a:r>
            <a:r>
              <a:rPr lang="ja-JP" altLang="en-US" dirty="0"/>
              <a:t>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6" name="図 5"/>
          <p:cNvPicPr>
            <a:picLocks noChangeAspect="1"/>
          </p:cNvPicPr>
          <p:nvPr/>
        </p:nvPicPr>
        <p:blipFill>
          <a:blip r:embed="rId2"/>
          <a:stretch>
            <a:fillRect/>
          </a:stretch>
        </p:blipFill>
        <p:spPr>
          <a:xfrm>
            <a:off x="0" y="874914"/>
            <a:ext cx="4936838" cy="5602086"/>
          </a:xfrm>
          <a:prstGeom prst="rect">
            <a:avLst/>
          </a:prstGeom>
        </p:spPr>
      </p:pic>
    </p:spTree>
    <p:extLst>
      <p:ext uri="{BB962C8B-B14F-4D97-AF65-F5344CB8AC3E}">
        <p14:creationId xmlns:p14="http://schemas.microsoft.com/office/powerpoint/2010/main" val="18162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r>
              <a:rPr kumimoji="1" lang="en-US" altLang="ja-JP" dirty="0" err="1"/>
              <a:t>htdocs</a:t>
            </a:r>
            <a:r>
              <a:rPr kumimoji="1" lang="ja-JP" altLang="en-US" dirty="0"/>
              <a:t>にアクセスする</a:t>
            </a:r>
          </a:p>
        </p:txBody>
      </p:sp>
      <p:sp>
        <p:nvSpPr>
          <p:cNvPr id="3" name="コンテンツ プレースホルダー 2"/>
          <p:cNvSpPr>
            <a:spLocks noGrp="1"/>
          </p:cNvSpPr>
          <p:nvPr>
            <p:ph idx="1"/>
          </p:nvPr>
        </p:nvSpPr>
        <p:spPr>
          <a:xfrm>
            <a:off x="6290987" y="1060729"/>
            <a:ext cx="5793061" cy="1072425"/>
          </a:xfrm>
        </p:spPr>
        <p:txBody>
          <a:bodyPr>
            <a:normAutofit lnSpcReduction="10000"/>
          </a:bodyPr>
          <a:lstStyle/>
          <a:p>
            <a:pPr marL="0" indent="0">
              <a:buNone/>
            </a:pPr>
            <a:r>
              <a:rPr lang="en-US" altLang="ja-JP" sz="2800" dirty="0"/>
              <a:t>C://xampp/htdocs/</a:t>
            </a:r>
          </a:p>
          <a:p>
            <a:pPr marL="0" indent="0">
              <a:buNone/>
            </a:pPr>
            <a:r>
              <a:rPr lang="ja-JP" altLang="en-US" sz="2800" dirty="0"/>
              <a:t>にアクセスし</a:t>
            </a:r>
            <a:r>
              <a:rPr kumimoji="1" lang="ja-JP" altLang="en-US" sz="2800" dirty="0"/>
              <a:t>新しいフォルダを作る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pic>
        <p:nvPicPr>
          <p:cNvPr id="5" name="図 4"/>
          <p:cNvPicPr>
            <a:picLocks noChangeAspect="1"/>
          </p:cNvPicPr>
          <p:nvPr/>
        </p:nvPicPr>
        <p:blipFill>
          <a:blip r:embed="rId2"/>
          <a:stretch>
            <a:fillRect/>
          </a:stretch>
        </p:blipFill>
        <p:spPr>
          <a:xfrm>
            <a:off x="808520" y="997127"/>
            <a:ext cx="4764361" cy="1136027"/>
          </a:xfrm>
          <a:prstGeom prst="rect">
            <a:avLst/>
          </a:prstGeom>
        </p:spPr>
      </p:pic>
      <p:sp>
        <p:nvSpPr>
          <p:cNvPr id="7" name="コンテンツ プレースホルダー 2"/>
          <p:cNvSpPr txBox="1">
            <a:spLocks/>
          </p:cNvSpPr>
          <p:nvPr/>
        </p:nvSpPr>
        <p:spPr>
          <a:xfrm>
            <a:off x="6290987" y="2415437"/>
            <a:ext cx="5596212" cy="17162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新しいフォルダの</a:t>
            </a:r>
            <a:endParaRPr lang="en-US" altLang="ja-JP" sz="2800" dirty="0"/>
          </a:p>
          <a:p>
            <a:pPr marL="0" indent="0">
              <a:buFont typeface="Arial" panose="020B0604020202020204" pitchFamily="34" charset="0"/>
              <a:buNone/>
            </a:pPr>
            <a:r>
              <a:rPr lang="ja-JP" altLang="en-US" sz="2800" dirty="0"/>
              <a:t>フォルダ名を</a:t>
            </a:r>
            <a:r>
              <a:rPr lang="en-US" altLang="ja-JP" sz="2800" dirty="0"/>
              <a:t>Lesson</a:t>
            </a:r>
            <a:r>
              <a:rPr lang="ja-JP" altLang="en-US" sz="2800" dirty="0"/>
              <a:t>に変更</a:t>
            </a:r>
            <a:r>
              <a:rPr lang="en-US" altLang="ja-JP" sz="2800" dirty="0"/>
              <a:t/>
            </a:r>
            <a:br>
              <a:rPr lang="en-US" altLang="ja-JP" sz="2800" dirty="0"/>
            </a:br>
            <a:r>
              <a:rPr lang="ja-JP" altLang="en-US" sz="2800" dirty="0"/>
              <a:t>それを開く</a:t>
            </a:r>
          </a:p>
        </p:txBody>
      </p:sp>
      <p:grpSp>
        <p:nvGrpSpPr>
          <p:cNvPr id="8" name="グループ化 7"/>
          <p:cNvGrpSpPr/>
          <p:nvPr/>
        </p:nvGrpSpPr>
        <p:grpSpPr>
          <a:xfrm>
            <a:off x="1069244" y="4047590"/>
            <a:ext cx="3655594" cy="2600562"/>
            <a:chOff x="596900" y="1460499"/>
            <a:chExt cx="5016500" cy="3568701"/>
          </a:xfrm>
        </p:grpSpPr>
        <p:pic>
          <p:nvPicPr>
            <p:cNvPr id="9" name="図 8"/>
            <p:cNvPicPr>
              <a:picLocks noChangeAspect="1"/>
            </p:cNvPicPr>
            <p:nvPr/>
          </p:nvPicPr>
          <p:blipFill rotWithShape="1">
            <a:blip r:embed="rId3"/>
            <a:srcRect l="2249" t="1614" r="2007" b="3306"/>
            <a:stretch/>
          </p:blipFill>
          <p:spPr>
            <a:xfrm>
              <a:off x="596900" y="1460499"/>
              <a:ext cx="5016500" cy="3568701"/>
            </a:xfrm>
            <a:prstGeom prst="rect">
              <a:avLst/>
            </a:prstGeom>
          </p:spPr>
        </p:pic>
        <p:sp>
          <p:nvSpPr>
            <p:cNvPr id="10" name="楕円 9"/>
            <p:cNvSpPr/>
            <p:nvPr/>
          </p:nvSpPr>
          <p:spPr>
            <a:xfrm>
              <a:off x="1168400" y="4194446"/>
              <a:ext cx="2641600" cy="736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コンテンツ プレースホルダー 2"/>
          <p:cNvSpPr txBox="1">
            <a:spLocks/>
          </p:cNvSpPr>
          <p:nvPr/>
        </p:nvSpPr>
        <p:spPr>
          <a:xfrm>
            <a:off x="6290987" y="4552012"/>
            <a:ext cx="5596212" cy="18687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作成者の信頼確認が出る場合は</a:t>
            </a:r>
            <a:endParaRPr lang="en-US" altLang="ja-JP" sz="2800" dirty="0"/>
          </a:p>
          <a:p>
            <a:pPr marL="0" indent="0">
              <a:buFont typeface="Arial" panose="020B0604020202020204" pitchFamily="34" charset="0"/>
              <a:buNone/>
            </a:pPr>
            <a:r>
              <a:rPr lang="ja-JP" altLang="en-US" sz="2800" dirty="0"/>
              <a:t>親フォルダ内の全て～にチェックし、</a:t>
            </a:r>
            <a:endParaRPr lang="en-US" altLang="ja-JP" sz="2800" dirty="0"/>
          </a:p>
          <a:p>
            <a:pPr marL="0" indent="0">
              <a:buFont typeface="Arial" panose="020B0604020202020204" pitchFamily="34" charset="0"/>
              <a:buNone/>
            </a:pPr>
            <a:r>
              <a:rPr lang="ja-JP" altLang="en-US" sz="2800" dirty="0"/>
              <a:t>はい、を選択する</a:t>
            </a:r>
          </a:p>
        </p:txBody>
      </p:sp>
      <p:sp>
        <p:nvSpPr>
          <p:cNvPr id="12" name="楕円 11"/>
          <p:cNvSpPr/>
          <p:nvPr/>
        </p:nvSpPr>
        <p:spPr>
          <a:xfrm>
            <a:off x="1548767" y="5779245"/>
            <a:ext cx="328313" cy="3446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808520" y="2484102"/>
            <a:ext cx="3735661" cy="1647571"/>
            <a:chOff x="808520" y="2484102"/>
            <a:chExt cx="3735661" cy="1647571"/>
          </a:xfrm>
        </p:grpSpPr>
        <p:pic>
          <p:nvPicPr>
            <p:cNvPr id="6" name="図 5"/>
            <p:cNvPicPr>
              <a:picLocks noChangeAspect="1"/>
            </p:cNvPicPr>
            <p:nvPr/>
          </p:nvPicPr>
          <p:blipFill rotWithShape="1">
            <a:blip r:embed="rId4"/>
            <a:srcRect r="51198"/>
            <a:stretch/>
          </p:blipFill>
          <p:spPr>
            <a:xfrm>
              <a:off x="808520" y="2484102"/>
              <a:ext cx="3735661" cy="1647571"/>
            </a:xfrm>
            <a:prstGeom prst="rect">
              <a:avLst/>
            </a:prstGeom>
          </p:spPr>
        </p:pic>
        <p:sp>
          <p:nvSpPr>
            <p:cNvPr id="13" name="正方形/長方形 12"/>
            <p:cNvSpPr/>
            <p:nvPr/>
          </p:nvSpPr>
          <p:spPr>
            <a:xfrm>
              <a:off x="1856059" y="3247696"/>
              <a:ext cx="224989" cy="210207"/>
            </a:xfrm>
            <a:prstGeom prst="rect">
              <a:avLst/>
            </a:prstGeom>
            <a:solidFill>
              <a:srgbClr val="CCE8FF"/>
            </a:solidFill>
            <a:ln>
              <a:solidFill>
                <a:srgbClr val="CC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58818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やってみよう：ファイルを作る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
        <p:nvSpPr>
          <p:cNvPr id="8" name="コンテンツ プレースホルダー 2"/>
          <p:cNvSpPr>
            <a:spLocks noGrp="1"/>
          </p:cNvSpPr>
          <p:nvPr>
            <p:ph idx="1"/>
          </p:nvPr>
        </p:nvSpPr>
        <p:spPr>
          <a:xfrm>
            <a:off x="4798518" y="1363650"/>
            <a:ext cx="6741841" cy="1072425"/>
          </a:xfrm>
        </p:spPr>
        <p:txBody>
          <a:bodyPr>
            <a:normAutofit/>
          </a:bodyPr>
          <a:lstStyle/>
          <a:p>
            <a:pPr marL="0" indent="0">
              <a:buNone/>
            </a:pPr>
            <a:r>
              <a:rPr kumimoji="1" lang="en-US" altLang="ja-JP" sz="2800" dirty="0"/>
              <a:t>LESSON</a:t>
            </a:r>
            <a:r>
              <a:rPr kumimoji="1" lang="ja-JP" altLang="en-US" sz="2800" dirty="0"/>
              <a:t>フォルダが</a:t>
            </a:r>
            <a:r>
              <a:rPr kumimoji="1" lang="en-US" altLang="ja-JP" sz="2800" dirty="0" err="1"/>
              <a:t>VSCode</a:t>
            </a:r>
            <a:r>
              <a:rPr kumimoji="1" lang="ja-JP" altLang="en-US" sz="2800" dirty="0"/>
              <a:t>からも確認</a:t>
            </a:r>
            <a:r>
              <a:rPr kumimoji="1" lang="en-US" altLang="ja-JP" sz="2800" dirty="0"/>
              <a:t/>
            </a:r>
            <a:br>
              <a:rPr kumimoji="1" lang="en-US" altLang="ja-JP" sz="2800" dirty="0"/>
            </a:br>
            <a:r>
              <a:rPr kumimoji="1" lang="ja-JP" altLang="en-US" sz="2800" dirty="0"/>
              <a:t>できるので</a:t>
            </a:r>
            <a:r>
              <a:rPr lang="ja-JP" altLang="en-US" sz="2800" dirty="0"/>
              <a:t>ファイルの新規追加を行う</a:t>
            </a:r>
            <a:endParaRPr kumimoji="1" lang="ja-JP" altLang="en-US" sz="2800" dirty="0"/>
          </a:p>
        </p:txBody>
      </p:sp>
      <p:pic>
        <p:nvPicPr>
          <p:cNvPr id="10" name="図 9"/>
          <p:cNvPicPr>
            <a:picLocks noChangeAspect="1"/>
          </p:cNvPicPr>
          <p:nvPr/>
        </p:nvPicPr>
        <p:blipFill>
          <a:blip r:embed="rId2"/>
          <a:stretch>
            <a:fillRect/>
          </a:stretch>
        </p:blipFill>
        <p:spPr>
          <a:xfrm>
            <a:off x="267465" y="3213945"/>
            <a:ext cx="3559909" cy="653861"/>
          </a:xfrm>
          <a:prstGeom prst="rect">
            <a:avLst/>
          </a:prstGeom>
        </p:spPr>
      </p:pic>
      <p:sp>
        <p:nvSpPr>
          <p:cNvPr id="11" name="コンテンツ プレースホルダー 2"/>
          <p:cNvSpPr txBox="1">
            <a:spLocks/>
          </p:cNvSpPr>
          <p:nvPr/>
        </p:nvSpPr>
        <p:spPr>
          <a:xfrm>
            <a:off x="4798518" y="3229235"/>
            <a:ext cx="6741841" cy="638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ファイル名は　</a:t>
            </a:r>
            <a:r>
              <a:rPr lang="en-US" altLang="ja-JP" sz="2800" dirty="0"/>
              <a:t>01_test.php </a:t>
            </a:r>
            <a:r>
              <a:rPr lang="ja-JP" altLang="en-US" sz="2800" dirty="0"/>
              <a:t>とする</a:t>
            </a:r>
          </a:p>
        </p:txBody>
      </p:sp>
      <p:grpSp>
        <p:nvGrpSpPr>
          <p:cNvPr id="6" name="グループ化 5"/>
          <p:cNvGrpSpPr/>
          <p:nvPr/>
        </p:nvGrpSpPr>
        <p:grpSpPr>
          <a:xfrm>
            <a:off x="267465" y="1119590"/>
            <a:ext cx="3843139" cy="1560547"/>
            <a:chOff x="267465" y="1119590"/>
            <a:chExt cx="3843139" cy="1560547"/>
          </a:xfrm>
        </p:grpSpPr>
        <p:pic>
          <p:nvPicPr>
            <p:cNvPr id="3" name="図 2"/>
            <p:cNvPicPr>
              <a:picLocks noChangeAspect="1"/>
            </p:cNvPicPr>
            <p:nvPr/>
          </p:nvPicPr>
          <p:blipFill>
            <a:blip r:embed="rId3"/>
            <a:stretch>
              <a:fillRect/>
            </a:stretch>
          </p:blipFill>
          <p:spPr>
            <a:xfrm>
              <a:off x="267465" y="1119590"/>
              <a:ext cx="3843139" cy="1560547"/>
            </a:xfrm>
            <a:prstGeom prst="rect">
              <a:avLst/>
            </a:prstGeom>
          </p:spPr>
        </p:pic>
        <p:sp>
          <p:nvSpPr>
            <p:cNvPr id="9" name="楕円 8"/>
            <p:cNvSpPr/>
            <p:nvPr/>
          </p:nvSpPr>
          <p:spPr>
            <a:xfrm>
              <a:off x="2858814" y="2133599"/>
              <a:ext cx="344517" cy="3445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534511" y="2221774"/>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1045780" y="3237420"/>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513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DX(Digital Transformation)</a:t>
            </a:r>
            <a:endParaRPr kumimoji="1" lang="ja-JP" altLang="en-US" dirty="0"/>
          </a:p>
        </p:txBody>
      </p:sp>
      <p:sp>
        <p:nvSpPr>
          <p:cNvPr id="3" name="コンテンツ プレースホルダー 2"/>
          <p:cNvSpPr>
            <a:spLocks noGrp="1"/>
          </p:cNvSpPr>
          <p:nvPr>
            <p:ph idx="1"/>
          </p:nvPr>
        </p:nvSpPr>
        <p:spPr>
          <a:xfrm>
            <a:off x="538161" y="1323282"/>
            <a:ext cx="11115675" cy="2152649"/>
          </a:xfrm>
          <a:solidFill>
            <a:schemeClr val="accent1">
              <a:lumMod val="20000"/>
              <a:lumOff val="80000"/>
            </a:schemeClr>
          </a:solidFill>
        </p:spPr>
        <p:txBody>
          <a:bodyPr>
            <a:normAutofit/>
          </a:bodyPr>
          <a:lstStyle/>
          <a:p>
            <a:pPr marL="0" indent="0">
              <a:buNone/>
            </a:pPr>
            <a:r>
              <a:rPr lang="ja-JP" altLang="en-US" sz="2000" i="1" dirty="0"/>
              <a:t>企業が外部エコシステム（顧客、市場）の破壊的な変化に対応しつつ、</a:t>
            </a:r>
            <a:r>
              <a:rPr lang="en-US" altLang="ja-JP" sz="2000" i="1" dirty="0"/>
              <a:t/>
            </a:r>
            <a:br>
              <a:rPr lang="en-US" altLang="ja-JP" sz="2000" i="1" dirty="0"/>
            </a:br>
            <a:r>
              <a:rPr lang="ja-JP" altLang="en-US" sz="2000" i="1" dirty="0"/>
              <a:t>内部エコシステム（組織、文化、従業員）の変革を牽引しながら、</a:t>
            </a:r>
            <a:r>
              <a:rPr lang="en-US" altLang="ja-JP" sz="2000" i="1" dirty="0"/>
              <a:t/>
            </a:r>
            <a:br>
              <a:rPr lang="en-US" altLang="ja-JP" sz="2000" i="1" dirty="0"/>
            </a:br>
            <a:r>
              <a:rPr lang="ja-JP" altLang="en-US" sz="2000" i="1" dirty="0"/>
              <a:t>第３のプラットフォーム（クラウド、モビリティ、ビッグデータ／アナリティクス、ソーシャル技術）を利用して、</a:t>
            </a:r>
            <a:r>
              <a:rPr lang="ja-JP" altLang="en-US" sz="2000" i="1" u="sng" dirty="0"/>
              <a:t>新しい製品やサービス、新しいビジネス・モデルを通して</a:t>
            </a:r>
            <a:r>
              <a:rPr lang="ja-JP" altLang="en-US" sz="2000" i="1" dirty="0"/>
              <a:t>、ネットとリアルの両面での</a:t>
            </a:r>
            <a:r>
              <a:rPr lang="en-US" altLang="ja-JP" sz="2000" i="1" dirty="0"/>
              <a:t/>
            </a:r>
            <a:br>
              <a:rPr lang="en-US" altLang="ja-JP" sz="2000" i="1" dirty="0"/>
            </a:br>
            <a:r>
              <a:rPr lang="ja-JP" altLang="en-US" sz="2000" i="1" dirty="0"/>
              <a:t>顧客エクスペリエンスの変革を図ることで価値を創出し、</a:t>
            </a:r>
            <a:r>
              <a:rPr lang="ja-JP" altLang="en-US" sz="2000" i="1" u="sng" dirty="0"/>
              <a:t>競争上の優位性を確立</a:t>
            </a:r>
            <a:r>
              <a:rPr lang="ja-JP" altLang="en-US" sz="2000" i="1" dirty="0"/>
              <a:t>すること</a:t>
            </a:r>
            <a:endParaRPr kumimoji="1" lang="ja-JP" altLang="en-US" sz="20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
        <p:nvSpPr>
          <p:cNvPr id="5" name="正方形/長方形 4"/>
          <p:cNvSpPr/>
          <p:nvPr/>
        </p:nvSpPr>
        <p:spPr>
          <a:xfrm>
            <a:off x="5329237" y="3075821"/>
            <a:ext cx="6324599" cy="400110"/>
          </a:xfrm>
          <a:prstGeom prst="rect">
            <a:avLst/>
          </a:prstGeom>
        </p:spPr>
        <p:txBody>
          <a:bodyPr wrap="square">
            <a:spAutoFit/>
          </a:bodyPr>
          <a:lstStyle/>
          <a:p>
            <a:pPr algn="r"/>
            <a:r>
              <a:rPr lang="ja-JP" altLang="en-US" sz="1000" dirty="0"/>
              <a:t>（出典）</a:t>
            </a:r>
            <a:r>
              <a:rPr lang="en-US" altLang="ja-JP" sz="1000" dirty="0"/>
              <a:t>Japan IT Market 2018 Top 10 Predictions: </a:t>
            </a:r>
            <a:r>
              <a:rPr lang="ja-JP" altLang="en-US" sz="1000" dirty="0"/>
              <a:t>デジタルネイティブ企業への変革 </a:t>
            </a:r>
            <a:r>
              <a:rPr lang="en-US" altLang="ja-JP" sz="1000" dirty="0"/>
              <a:t>- DX </a:t>
            </a:r>
            <a:r>
              <a:rPr lang="ja-JP" altLang="en-US" sz="1000" dirty="0"/>
              <a:t>エコノミー において</a:t>
            </a:r>
            <a:r>
              <a:rPr lang="en-US" altLang="ja-JP" sz="1000" dirty="0"/>
              <a:t/>
            </a:r>
            <a:br>
              <a:rPr lang="en-US" altLang="ja-JP" sz="1000" dirty="0"/>
            </a:br>
            <a:r>
              <a:rPr lang="ja-JP" altLang="en-US" sz="1000" dirty="0"/>
              <a:t>イノベーションを飛躍的に拡大せよ</a:t>
            </a:r>
            <a:r>
              <a:rPr lang="en-US" altLang="ja-JP" sz="1000" dirty="0"/>
              <a:t>, IDC Japan </a:t>
            </a:r>
            <a:r>
              <a:rPr lang="ja-JP" altLang="en-US" sz="1000" dirty="0"/>
              <a:t>プレスリリース</a:t>
            </a:r>
            <a:r>
              <a:rPr lang="en-US" altLang="ja-JP" sz="1000" dirty="0"/>
              <a:t>, 2017 </a:t>
            </a:r>
            <a:r>
              <a:rPr lang="ja-JP" altLang="en-US" sz="1000" dirty="0"/>
              <a:t>年 </a:t>
            </a:r>
            <a:r>
              <a:rPr lang="en-US" altLang="ja-JP" sz="1000" dirty="0"/>
              <a:t>12 </a:t>
            </a:r>
            <a:r>
              <a:rPr lang="ja-JP" altLang="en-US" sz="1000" dirty="0"/>
              <a:t>月 </a:t>
            </a:r>
            <a:r>
              <a:rPr lang="en-US" altLang="ja-JP" sz="1000" dirty="0"/>
              <a:t>14 </a:t>
            </a:r>
            <a:r>
              <a:rPr lang="ja-JP" altLang="en-US" sz="1000" dirty="0"/>
              <a:t>日</a:t>
            </a:r>
          </a:p>
        </p:txBody>
      </p:sp>
      <p:sp>
        <p:nvSpPr>
          <p:cNvPr id="6" name="コンテンツ プレースホルダー 2"/>
          <p:cNvSpPr txBox="1">
            <a:spLocks/>
          </p:cNvSpPr>
          <p:nvPr/>
        </p:nvSpPr>
        <p:spPr>
          <a:xfrm>
            <a:off x="538162" y="4449818"/>
            <a:ext cx="11115674" cy="2128781"/>
          </a:xfrm>
          <a:prstGeom prst="rect">
            <a:avLst/>
          </a:prstGeom>
          <a:noFill/>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400" dirty="0"/>
              <a:t>デジタル技術を活用することで製品、サービス、</a:t>
            </a:r>
            <a:r>
              <a:rPr lang="en-US" altLang="ja-JP" sz="4400" dirty="0"/>
              <a:t/>
            </a:r>
            <a:br>
              <a:rPr lang="en-US" altLang="ja-JP" sz="4400" dirty="0"/>
            </a:br>
            <a:r>
              <a:rPr lang="ja-JP" altLang="en-US" sz="4400" dirty="0"/>
              <a:t>ビジネスモデルの変革を行うこと</a:t>
            </a:r>
          </a:p>
        </p:txBody>
      </p:sp>
    </p:spTree>
    <p:extLst>
      <p:ext uri="{BB962C8B-B14F-4D97-AF65-F5344CB8AC3E}">
        <p14:creationId xmlns:p14="http://schemas.microsoft.com/office/powerpoint/2010/main" val="2824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やってみよう：コーディング</a:t>
            </a:r>
          </a:p>
        </p:txBody>
      </p:sp>
      <p:sp>
        <p:nvSpPr>
          <p:cNvPr id="3" name="コンテンツ プレースホルダー 2"/>
          <p:cNvSpPr>
            <a:spLocks noGrp="1"/>
          </p:cNvSpPr>
          <p:nvPr>
            <p:ph idx="1"/>
          </p:nvPr>
        </p:nvSpPr>
        <p:spPr>
          <a:xfrm>
            <a:off x="6936828" y="2722179"/>
            <a:ext cx="4493172" cy="1566042"/>
          </a:xfrm>
        </p:spPr>
        <p:txBody>
          <a:bodyPr/>
          <a:lstStyle/>
          <a:p>
            <a:pPr marL="0" indent="0">
              <a:buNone/>
            </a:pPr>
            <a:r>
              <a:rPr lang="ja-JP" altLang="en-US" dirty="0"/>
              <a:t>左記のコードを</a:t>
            </a:r>
            <a:endParaRPr lang="en-US" altLang="ja-JP" dirty="0"/>
          </a:p>
          <a:p>
            <a:pPr marL="0" indent="0">
              <a:buNone/>
            </a:pPr>
            <a:r>
              <a:rPr lang="ja-JP" altLang="en-US" dirty="0"/>
              <a:t>打ち込んでみましょう。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pic>
        <p:nvPicPr>
          <p:cNvPr id="6" name="図 5"/>
          <p:cNvPicPr>
            <a:picLocks noChangeAspect="1"/>
          </p:cNvPicPr>
          <p:nvPr/>
        </p:nvPicPr>
        <p:blipFill>
          <a:blip r:embed="rId2"/>
          <a:stretch>
            <a:fillRect/>
          </a:stretch>
        </p:blipFill>
        <p:spPr>
          <a:xfrm>
            <a:off x="170257" y="874914"/>
            <a:ext cx="6378416" cy="5830686"/>
          </a:xfrm>
          <a:prstGeom prst="rect">
            <a:avLst/>
          </a:prstGeom>
        </p:spPr>
      </p:pic>
    </p:spTree>
    <p:extLst>
      <p:ext uri="{BB962C8B-B14F-4D97-AF65-F5344CB8AC3E}">
        <p14:creationId xmlns:p14="http://schemas.microsoft.com/office/powerpoint/2010/main" val="1894322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やってみよう：ページアクセス</a:t>
            </a:r>
          </a:p>
        </p:txBody>
      </p:sp>
      <p:sp>
        <p:nvSpPr>
          <p:cNvPr id="3" name="コンテンツ プレースホルダー 2"/>
          <p:cNvSpPr>
            <a:spLocks noGrp="1"/>
          </p:cNvSpPr>
          <p:nvPr>
            <p:ph idx="1"/>
          </p:nvPr>
        </p:nvSpPr>
        <p:spPr>
          <a:xfrm>
            <a:off x="5717626" y="1824967"/>
            <a:ext cx="5659821" cy="807479"/>
          </a:xfrm>
        </p:spPr>
        <p:txBody>
          <a:bodyPr/>
          <a:lstStyle/>
          <a:p>
            <a:pPr marL="0" indent="0">
              <a:buNone/>
            </a:pPr>
            <a:r>
              <a:rPr kumimoji="1" lang="ja-JP" altLang="en-US" dirty="0"/>
              <a:t>ファイル→保存</a:t>
            </a:r>
            <a:r>
              <a:rPr lang="ja-JP" altLang="en-US" dirty="0"/>
              <a:t>　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7" name="グループ化 6"/>
          <p:cNvGrpSpPr/>
          <p:nvPr/>
        </p:nvGrpSpPr>
        <p:grpSpPr>
          <a:xfrm>
            <a:off x="1315149" y="874914"/>
            <a:ext cx="2888989" cy="2707587"/>
            <a:chOff x="348197" y="874914"/>
            <a:chExt cx="2888989" cy="2707587"/>
          </a:xfrm>
        </p:grpSpPr>
        <p:pic>
          <p:nvPicPr>
            <p:cNvPr id="5" name="図 4"/>
            <p:cNvPicPr>
              <a:picLocks noChangeAspect="1"/>
            </p:cNvPicPr>
            <p:nvPr/>
          </p:nvPicPr>
          <p:blipFill>
            <a:blip r:embed="rId2"/>
            <a:stretch>
              <a:fillRect/>
            </a:stretch>
          </p:blipFill>
          <p:spPr>
            <a:xfrm>
              <a:off x="348197" y="874914"/>
              <a:ext cx="2888989" cy="2707587"/>
            </a:xfrm>
            <a:prstGeom prst="rect">
              <a:avLst/>
            </a:prstGeom>
          </p:spPr>
        </p:pic>
        <p:sp>
          <p:nvSpPr>
            <p:cNvPr id="6" name="正方形/長方形 5"/>
            <p:cNvSpPr/>
            <p:nvPr/>
          </p:nvSpPr>
          <p:spPr>
            <a:xfrm>
              <a:off x="547893" y="3037490"/>
              <a:ext cx="2121735" cy="262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txBox="1">
            <a:spLocks/>
          </p:cNvSpPr>
          <p:nvPr/>
        </p:nvSpPr>
        <p:spPr>
          <a:xfrm>
            <a:off x="5717625" y="3855576"/>
            <a:ext cx="6358761" cy="1220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ブラウザから </a:t>
            </a:r>
            <a:r>
              <a:rPr lang="en-US" altLang="ja-JP" dirty="0"/>
              <a:t/>
            </a:r>
            <a:br>
              <a:rPr lang="en-US" altLang="ja-JP" dirty="0"/>
            </a:br>
            <a:r>
              <a:rPr lang="en-US" altLang="ja-JP" dirty="0"/>
              <a:t>localhost/Lesson/01_test.php</a:t>
            </a:r>
          </a:p>
          <a:p>
            <a:pPr marL="0" indent="0">
              <a:buFont typeface="Arial" panose="020B0604020202020204" pitchFamily="34" charset="0"/>
              <a:buNone/>
            </a:pPr>
            <a:r>
              <a:rPr lang="ja-JP" altLang="en-US" dirty="0"/>
              <a:t>にアクセス</a:t>
            </a:r>
          </a:p>
        </p:txBody>
      </p:sp>
      <p:pic>
        <p:nvPicPr>
          <p:cNvPr id="11" name="図 10"/>
          <p:cNvPicPr>
            <a:picLocks noChangeAspect="1"/>
          </p:cNvPicPr>
          <p:nvPr/>
        </p:nvPicPr>
        <p:blipFill>
          <a:blip r:embed="rId3"/>
          <a:stretch>
            <a:fillRect/>
          </a:stretch>
        </p:blipFill>
        <p:spPr>
          <a:xfrm>
            <a:off x="1514845" y="5220750"/>
            <a:ext cx="2438740" cy="1419423"/>
          </a:xfrm>
          <a:prstGeom prst="rect">
            <a:avLst/>
          </a:prstGeom>
        </p:spPr>
      </p:pic>
      <p:sp>
        <p:nvSpPr>
          <p:cNvPr id="12" name="コンテンツ プレースホルダー 2"/>
          <p:cNvSpPr txBox="1">
            <a:spLocks/>
          </p:cNvSpPr>
          <p:nvPr/>
        </p:nvSpPr>
        <p:spPr>
          <a:xfrm>
            <a:off x="5717624" y="5613107"/>
            <a:ext cx="6358761" cy="1027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左のページが表示されれば</a:t>
            </a:r>
            <a:r>
              <a:rPr lang="en-US" altLang="ja-JP" dirty="0"/>
              <a:t>OK</a:t>
            </a:r>
            <a:endParaRPr lang="ja-JP" altLang="en-US" dirty="0"/>
          </a:p>
        </p:txBody>
      </p:sp>
      <p:pic>
        <p:nvPicPr>
          <p:cNvPr id="9" name="図 8"/>
          <p:cNvPicPr>
            <a:picLocks noChangeAspect="1"/>
          </p:cNvPicPr>
          <p:nvPr/>
        </p:nvPicPr>
        <p:blipFill rotWithShape="1">
          <a:blip r:embed="rId4"/>
          <a:srcRect l="14598" t="10466" r="51247"/>
          <a:stretch/>
        </p:blipFill>
        <p:spPr>
          <a:xfrm>
            <a:off x="1014413" y="4095749"/>
            <a:ext cx="3432899" cy="581025"/>
          </a:xfrm>
          <a:prstGeom prst="rect">
            <a:avLst/>
          </a:prstGeom>
        </p:spPr>
      </p:pic>
    </p:spTree>
    <p:extLst>
      <p:ext uri="{BB962C8B-B14F-4D97-AF65-F5344CB8AC3E}">
        <p14:creationId xmlns:p14="http://schemas.microsoft.com/office/powerpoint/2010/main" val="205875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PHP</a:t>
            </a:r>
            <a:r>
              <a:rPr kumimoji="1" lang="ja-JP" altLang="en-US" dirty="0"/>
              <a:t>記述：コメント</a:t>
            </a:r>
          </a:p>
        </p:txBody>
      </p:sp>
      <p:sp>
        <p:nvSpPr>
          <p:cNvPr id="3" name="コンテンツ プレースホルダー 2"/>
          <p:cNvSpPr>
            <a:spLocks noGrp="1"/>
          </p:cNvSpPr>
          <p:nvPr>
            <p:ph idx="1"/>
          </p:nvPr>
        </p:nvSpPr>
        <p:spPr>
          <a:xfrm>
            <a:off x="1251678" y="3576320"/>
            <a:ext cx="10178322" cy="3048000"/>
          </a:xfrm>
        </p:spPr>
        <p:txBody>
          <a:bodyPr/>
          <a:lstStyle/>
          <a:p>
            <a:pPr marL="0" indent="0">
              <a:buNone/>
            </a:pPr>
            <a:r>
              <a:rPr lang="ja-JP" altLang="en-US" dirty="0">
                <a:solidFill>
                  <a:srgbClr val="FF0000"/>
                </a:solidFill>
              </a:rPr>
              <a:t>コンパイラに無視される</a:t>
            </a:r>
            <a:r>
              <a:rPr lang="ja-JP" altLang="en-US" dirty="0"/>
              <a:t>記述</a:t>
            </a:r>
            <a:endParaRPr lang="en-US" altLang="ja-JP" dirty="0"/>
          </a:p>
          <a:p>
            <a:pPr marL="0" indent="0">
              <a:buNone/>
            </a:pPr>
            <a:r>
              <a:rPr lang="ja-JP" altLang="en-US" dirty="0"/>
              <a:t>メモや他の人に伝えたいことなどを記述しておく</a:t>
            </a:r>
            <a:endParaRPr lang="en-US" altLang="ja-JP" dirty="0"/>
          </a:p>
          <a:p>
            <a:pPr marL="0" indent="0">
              <a:buNone/>
            </a:pPr>
            <a:r>
              <a:rPr lang="ja-JP" altLang="en-US" dirty="0">
                <a:solidFill>
                  <a:schemeClr val="accent3">
                    <a:lumMod val="75000"/>
                  </a:schemeClr>
                </a:solidFill>
              </a:rPr>
              <a:t>＃</a:t>
            </a:r>
            <a:r>
              <a:rPr lang="ja-JP" altLang="en-US" dirty="0">
                <a:solidFill>
                  <a:schemeClr val="accent6">
                    <a:lumMod val="75000"/>
                  </a:schemeClr>
                </a:solidFill>
              </a:rPr>
              <a:t>　</a:t>
            </a:r>
            <a:r>
              <a:rPr lang="ja-JP" altLang="en-US" dirty="0"/>
              <a:t>あるいは</a:t>
            </a:r>
            <a:r>
              <a:rPr lang="ja-JP" altLang="en-US" dirty="0">
                <a:solidFill>
                  <a:schemeClr val="accent6">
                    <a:lumMod val="75000"/>
                  </a:schemeClr>
                </a:solidFill>
              </a:rPr>
              <a:t> </a:t>
            </a:r>
            <a:r>
              <a:rPr lang="en-US" altLang="ja-JP" dirty="0">
                <a:solidFill>
                  <a:schemeClr val="accent3">
                    <a:lumMod val="75000"/>
                  </a:schemeClr>
                </a:solidFill>
              </a:rPr>
              <a:t>//</a:t>
            </a:r>
            <a:r>
              <a:rPr lang="ja-JP" altLang="en-US" dirty="0"/>
              <a:t>　でその行をコメント化する</a:t>
            </a:r>
            <a:endParaRPr lang="en-US" altLang="ja-JP" dirty="0"/>
          </a:p>
          <a:p>
            <a:pPr marL="0" indent="0">
              <a:buNone/>
            </a:pPr>
            <a:r>
              <a:rPr lang="en-US" altLang="ja-JP" dirty="0">
                <a:solidFill>
                  <a:schemeClr val="accent3">
                    <a:lumMod val="75000"/>
                  </a:schemeClr>
                </a:solidFill>
              </a:rPr>
              <a:t>/* */</a:t>
            </a:r>
            <a:r>
              <a:rPr lang="ja-JP" altLang="en-US" dirty="0"/>
              <a:t>で囲った部分</a:t>
            </a:r>
            <a:r>
              <a:rPr lang="en-US" altLang="ja-JP" dirty="0"/>
              <a:t>(</a:t>
            </a:r>
            <a:r>
              <a:rPr lang="ja-JP" altLang="en-US" dirty="0"/>
              <a:t>複数行可</a:t>
            </a:r>
            <a:r>
              <a:rPr lang="en-US" altLang="ja-JP" dirty="0"/>
              <a:t>)</a:t>
            </a:r>
            <a:r>
              <a:rPr lang="ja-JP" altLang="en-US" dirty="0"/>
              <a:t>をコメント化する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5" name="図 4"/>
          <p:cNvPicPr>
            <a:picLocks noChangeAspect="1"/>
          </p:cNvPicPr>
          <p:nvPr/>
        </p:nvPicPr>
        <p:blipFill rotWithShape="1">
          <a:blip r:embed="rId2"/>
          <a:srcRect l="4578" t="59410" b="31878"/>
          <a:stretch/>
        </p:blipFill>
        <p:spPr>
          <a:xfrm>
            <a:off x="1728173" y="1958917"/>
            <a:ext cx="9092227" cy="758883"/>
          </a:xfrm>
          <a:prstGeom prst="rect">
            <a:avLst/>
          </a:prstGeom>
        </p:spPr>
      </p:pic>
    </p:spTree>
    <p:extLst>
      <p:ext uri="{BB962C8B-B14F-4D97-AF65-F5344CB8AC3E}">
        <p14:creationId xmlns:p14="http://schemas.microsoft.com/office/powerpoint/2010/main" val="208045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2324100" y="1066801"/>
            <a:ext cx="7150100" cy="2362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PHP</a:t>
            </a:r>
            <a:r>
              <a:rPr kumimoji="1" lang="ja-JP" altLang="en-US" dirty="0"/>
              <a:t>記述：</a:t>
            </a:r>
            <a:r>
              <a:rPr kumimoji="1" lang="en-US" altLang="ja-JP" dirty="0"/>
              <a:t>echo</a:t>
            </a:r>
            <a:endParaRPr kumimoji="1" lang="ja-JP" altLang="en-US" dirty="0"/>
          </a:p>
        </p:txBody>
      </p:sp>
      <p:sp>
        <p:nvSpPr>
          <p:cNvPr id="3" name="コンテンツ プレースホルダー 2"/>
          <p:cNvSpPr>
            <a:spLocks noGrp="1"/>
          </p:cNvSpPr>
          <p:nvPr>
            <p:ph idx="1"/>
          </p:nvPr>
        </p:nvSpPr>
        <p:spPr>
          <a:xfrm>
            <a:off x="1962878" y="4171951"/>
            <a:ext cx="8362222" cy="1428749"/>
          </a:xfrm>
        </p:spPr>
        <p:txBody>
          <a:bodyPr>
            <a:normAutofit/>
          </a:bodyPr>
          <a:lstStyle/>
          <a:p>
            <a:pPr marL="0" indent="0">
              <a:buNone/>
            </a:pPr>
            <a:r>
              <a:rPr lang="en-US" altLang="ja-JP" dirty="0"/>
              <a:t>HTML</a:t>
            </a:r>
            <a:r>
              <a:rPr kumimoji="1" lang="ja-JP" altLang="en-US" dirty="0"/>
              <a:t>の中に文字列を表示する記述</a:t>
            </a:r>
            <a:r>
              <a:rPr kumimoji="1" lang="ja-JP" altLang="en-US" sz="3200" dirty="0"/>
              <a:t>。</a:t>
            </a:r>
            <a:endParaRPr kumimoji="1" lang="en-US" altLang="ja-JP" sz="3200" dirty="0"/>
          </a:p>
          <a:p>
            <a:pPr marL="0" indent="0">
              <a:buNone/>
            </a:pPr>
            <a:r>
              <a:rPr lang="ja-JP" altLang="en-US" dirty="0"/>
              <a:t>タグなどの</a:t>
            </a:r>
            <a:r>
              <a:rPr lang="en-US" altLang="ja-JP" dirty="0"/>
              <a:t>HTML</a:t>
            </a:r>
            <a:r>
              <a:rPr lang="ja-JP" altLang="en-US" dirty="0"/>
              <a:t>記述を行うことも可能。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3422650" y="1358209"/>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a:t>echo </a:t>
            </a:r>
            <a:r>
              <a:rPr lang="en-US" altLang="ja-JP" dirty="0">
                <a:solidFill>
                  <a:srgbClr val="FF0000"/>
                </a:solidFill>
              </a:rPr>
              <a:t>"</a:t>
            </a:r>
            <a:r>
              <a:rPr lang="ja-JP" altLang="en-US" dirty="0">
                <a:solidFill>
                  <a:schemeClr val="accent2">
                    <a:lumMod val="60000"/>
                    <a:lumOff val="40000"/>
                  </a:schemeClr>
                </a:solidFill>
              </a:rPr>
              <a:t>表示する文字列</a:t>
            </a:r>
            <a:r>
              <a:rPr lang="en-US" altLang="ja-JP" dirty="0">
                <a:solidFill>
                  <a:srgbClr val="FF0000"/>
                </a:solidFill>
              </a:rPr>
              <a:t>"</a:t>
            </a:r>
            <a:r>
              <a:rPr lang="en-US" altLang="ja-JP" dirty="0"/>
              <a:t>;</a:t>
            </a:r>
            <a:endParaRPr lang="ja-JP" altLang="en-US" dirty="0"/>
          </a:p>
        </p:txBody>
      </p:sp>
      <p:sp>
        <p:nvSpPr>
          <p:cNvPr id="7" name="コンテンツ プレースホルダー 2"/>
          <p:cNvSpPr txBox="1">
            <a:spLocks/>
          </p:cNvSpPr>
          <p:nvPr/>
        </p:nvSpPr>
        <p:spPr>
          <a:xfrm>
            <a:off x="3422650" y="239360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a:t>echo </a:t>
            </a:r>
            <a:r>
              <a:rPr lang="en-US" altLang="ja-JP" dirty="0">
                <a:solidFill>
                  <a:srgbClr val="FF0000"/>
                </a:solidFill>
              </a:rPr>
              <a:t>"</a:t>
            </a:r>
            <a:r>
              <a:rPr lang="en-US" altLang="ja-JP" dirty="0">
                <a:solidFill>
                  <a:schemeClr val="accent2">
                    <a:lumMod val="60000"/>
                    <a:lumOff val="40000"/>
                  </a:schemeClr>
                </a:solidFill>
              </a:rPr>
              <a:t>HTML</a:t>
            </a:r>
            <a:r>
              <a:rPr lang="ja-JP" altLang="en-US" dirty="0">
                <a:solidFill>
                  <a:schemeClr val="accent2">
                    <a:lumMod val="60000"/>
                    <a:lumOff val="40000"/>
                  </a:schemeClr>
                </a:solidFill>
              </a:rPr>
              <a:t>記述</a:t>
            </a:r>
            <a:r>
              <a:rPr lang="en-US" altLang="ja-JP" dirty="0">
                <a:solidFill>
                  <a:srgbClr val="FF0000"/>
                </a:solidFill>
              </a:rPr>
              <a:t>"</a:t>
            </a:r>
            <a:r>
              <a:rPr lang="en-US" altLang="ja-JP" dirty="0"/>
              <a:t>;</a:t>
            </a:r>
            <a:endParaRPr lang="ja-JP" altLang="en-US" dirty="0"/>
          </a:p>
        </p:txBody>
      </p:sp>
    </p:spTree>
    <p:extLst>
      <p:ext uri="{BB962C8B-B14F-4D97-AF65-F5344CB8AC3E}">
        <p14:creationId xmlns:p14="http://schemas.microsoft.com/office/powerpoint/2010/main" val="540724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r>
              <a:rPr kumimoji="1" lang="en-US" altLang="ja-JP" dirty="0"/>
              <a:t>echo</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コンテンツ プレースホルダー 2"/>
          <p:cNvSpPr>
            <a:spLocks noGrp="1"/>
          </p:cNvSpPr>
          <p:nvPr>
            <p:ph idx="1"/>
          </p:nvPr>
        </p:nvSpPr>
        <p:spPr>
          <a:xfrm>
            <a:off x="2242278" y="5327651"/>
            <a:ext cx="8362222" cy="1428749"/>
          </a:xfrm>
        </p:spPr>
        <p:txBody>
          <a:bodyPr>
            <a:normAutofit/>
          </a:bodyPr>
          <a:lstStyle/>
          <a:p>
            <a:pPr marL="0" indent="0">
              <a:buNone/>
            </a:pPr>
            <a:r>
              <a:rPr lang="en-US" altLang="ja-JP" dirty="0"/>
              <a:t>02_echo.php</a:t>
            </a:r>
            <a:r>
              <a:rPr kumimoji="1" lang="ja-JP" altLang="en-US" dirty="0"/>
              <a:t>を新規作成して</a:t>
            </a:r>
            <a:r>
              <a:rPr lang="en-US" altLang="ja-JP" dirty="0"/>
              <a:t/>
            </a:r>
            <a:br>
              <a:rPr lang="en-US" altLang="ja-JP" dirty="0"/>
            </a:br>
            <a:r>
              <a:rPr kumimoji="1" lang="ja-JP" altLang="en-US" dirty="0"/>
              <a:t>コーディングしてみましょう</a:t>
            </a:r>
          </a:p>
        </p:txBody>
      </p:sp>
      <p:pic>
        <p:nvPicPr>
          <p:cNvPr id="6" name="図 5"/>
          <p:cNvPicPr>
            <a:picLocks noChangeAspect="1"/>
          </p:cNvPicPr>
          <p:nvPr/>
        </p:nvPicPr>
        <p:blipFill>
          <a:blip r:embed="rId2"/>
          <a:stretch>
            <a:fillRect/>
          </a:stretch>
        </p:blipFill>
        <p:spPr>
          <a:xfrm>
            <a:off x="3616086" y="874914"/>
            <a:ext cx="4207113" cy="4148354"/>
          </a:xfrm>
          <a:prstGeom prst="rect">
            <a:avLst/>
          </a:prstGeom>
        </p:spPr>
      </p:pic>
    </p:spTree>
    <p:extLst>
      <p:ext uri="{BB962C8B-B14F-4D97-AF65-F5344CB8AC3E}">
        <p14:creationId xmlns:p14="http://schemas.microsoft.com/office/powerpoint/2010/main" val="1187883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3" name="コンテンツ プレースホルダー 2"/>
          <p:cNvSpPr>
            <a:spLocks noGrp="1"/>
          </p:cNvSpPr>
          <p:nvPr>
            <p:ph idx="1"/>
          </p:nvPr>
        </p:nvSpPr>
        <p:spPr>
          <a:xfrm>
            <a:off x="0" y="1479551"/>
            <a:ext cx="12192000" cy="5215539"/>
          </a:xfrm>
        </p:spPr>
        <p:txBody>
          <a:bodyPr>
            <a:normAutofit/>
          </a:bodyPr>
          <a:lstStyle/>
          <a:p>
            <a:pPr marL="0" indent="0">
              <a:buNone/>
            </a:pPr>
            <a:r>
              <a:rPr kumimoji="1" lang="en-US" altLang="ja-JP" dirty="0">
                <a:solidFill>
                  <a:srgbClr val="FF0000"/>
                </a:solidFill>
              </a:rPr>
              <a:t>HTML		</a:t>
            </a:r>
            <a:r>
              <a:rPr kumimoji="1" lang="ja-JP" altLang="en-US" dirty="0"/>
              <a:t>➡　</a:t>
            </a:r>
            <a:r>
              <a:rPr kumimoji="1" lang="en-US" altLang="ja-JP" dirty="0"/>
              <a:t>Web</a:t>
            </a:r>
            <a:r>
              <a:rPr kumimoji="1" lang="ja-JP" altLang="en-US" dirty="0"/>
              <a:t>上のドキュメントを作成する言語</a:t>
            </a:r>
            <a:endParaRPr kumimoji="1" lang="en-US" altLang="ja-JP" dirty="0"/>
          </a:p>
          <a:p>
            <a:pPr marL="0" indent="0">
              <a:buNone/>
            </a:pPr>
            <a:r>
              <a:rPr kumimoji="1" lang="en-US" altLang="ja-JP" dirty="0">
                <a:solidFill>
                  <a:srgbClr val="FF0000"/>
                </a:solidFill>
              </a:rPr>
              <a:t>PHP	</a:t>
            </a:r>
            <a:r>
              <a:rPr lang="en-US" altLang="ja-JP" dirty="0">
                <a:solidFill>
                  <a:srgbClr val="FF0000"/>
                </a:solidFill>
              </a:rPr>
              <a:t>		</a:t>
            </a:r>
            <a:r>
              <a:rPr lang="ja-JP" altLang="en-US" dirty="0"/>
              <a:t>➡　動的処理が得意なサーバーサイドスクリプト</a:t>
            </a:r>
            <a:endParaRPr lang="en-US" altLang="ja-JP" dirty="0"/>
          </a:p>
          <a:p>
            <a:pPr marL="0" indent="0">
              <a:buNone/>
            </a:pPr>
            <a:r>
              <a:rPr kumimoji="1" lang="ja-JP" altLang="en-US" dirty="0">
                <a:solidFill>
                  <a:srgbClr val="FF0000"/>
                </a:solidFill>
              </a:rPr>
              <a:t>動的処理</a:t>
            </a:r>
            <a:r>
              <a:rPr kumimoji="1" lang="en-US" altLang="ja-JP" dirty="0">
                <a:solidFill>
                  <a:srgbClr val="FF0000"/>
                </a:solidFill>
              </a:rPr>
              <a:t>	</a:t>
            </a:r>
            <a:r>
              <a:rPr kumimoji="1" lang="ja-JP" altLang="en-US" dirty="0"/>
              <a:t>➡　ユーザの行動に合わせて</a:t>
            </a:r>
            <a:r>
              <a:rPr lang="ja-JP" altLang="en-US" dirty="0"/>
              <a:t>変化する処理</a:t>
            </a:r>
            <a:endParaRPr kumimoji="1" lang="en-US" altLang="ja-JP" dirty="0"/>
          </a:p>
          <a:p>
            <a:pPr marL="0" indent="0">
              <a:buNone/>
            </a:pPr>
            <a:r>
              <a:rPr kumimoji="1" lang="ja-JP" altLang="en-US" dirty="0">
                <a:solidFill>
                  <a:srgbClr val="FF0000"/>
                </a:solidFill>
              </a:rPr>
              <a:t>タグ</a:t>
            </a:r>
            <a:r>
              <a:rPr kumimoji="1" lang="en-US" altLang="ja-JP" dirty="0">
                <a:solidFill>
                  <a:srgbClr val="FF0000"/>
                </a:solidFill>
              </a:rPr>
              <a:t>			</a:t>
            </a:r>
            <a:r>
              <a:rPr kumimoji="1" lang="ja-JP" altLang="en-US" dirty="0"/>
              <a:t>➡　</a:t>
            </a:r>
            <a:r>
              <a:rPr kumimoji="1" lang="en-US" altLang="ja-JP" dirty="0"/>
              <a:t>HTML</a:t>
            </a:r>
            <a:r>
              <a:rPr lang="ja-JP" altLang="en-US" dirty="0"/>
              <a:t>において文章の構造を示す機能</a:t>
            </a:r>
            <a:endParaRPr lang="en-US" altLang="ja-JP" dirty="0"/>
          </a:p>
          <a:p>
            <a:pPr marL="0" indent="0">
              <a:buNone/>
            </a:pPr>
            <a:r>
              <a:rPr kumimoji="1" lang="en-US" altLang="ja-JP" dirty="0">
                <a:solidFill>
                  <a:srgbClr val="FF0000"/>
                </a:solidFill>
              </a:rPr>
              <a:t>&lt;?</a:t>
            </a:r>
            <a:r>
              <a:rPr kumimoji="1" lang="en-US" altLang="ja-JP" dirty="0" err="1">
                <a:solidFill>
                  <a:srgbClr val="FF0000"/>
                </a:solidFill>
              </a:rPr>
              <a:t>php</a:t>
            </a:r>
            <a:r>
              <a:rPr kumimoji="1" lang="en-US" altLang="ja-JP" dirty="0">
                <a:solidFill>
                  <a:srgbClr val="FF0000"/>
                </a:solidFill>
              </a:rPr>
              <a:t>?&gt;</a:t>
            </a:r>
            <a:r>
              <a:rPr kumimoji="1" lang="en-US" altLang="ja-JP" dirty="0"/>
              <a:t>	</a:t>
            </a:r>
            <a:r>
              <a:rPr kumimoji="1" lang="ja-JP" altLang="en-US" dirty="0"/>
              <a:t>➡</a:t>
            </a:r>
            <a:r>
              <a:rPr lang="ja-JP" altLang="en-US" dirty="0"/>
              <a:t>　</a:t>
            </a:r>
            <a:r>
              <a:rPr lang="en-US" altLang="ja-JP" dirty="0"/>
              <a:t>PHP</a:t>
            </a:r>
            <a:r>
              <a:rPr lang="ja-JP" altLang="en-US" dirty="0"/>
              <a:t>記述を表すタグ</a:t>
            </a:r>
            <a:endParaRPr kumimoji="1" lang="en-US" altLang="ja-JP" dirty="0"/>
          </a:p>
          <a:p>
            <a:pPr marL="0" indent="0">
              <a:buNone/>
            </a:pPr>
            <a:r>
              <a:rPr lang="ja-JP" altLang="en-US" dirty="0">
                <a:solidFill>
                  <a:srgbClr val="FF0000"/>
                </a:solidFill>
              </a:rPr>
              <a:t>コメント</a:t>
            </a:r>
            <a:r>
              <a:rPr lang="en-US" altLang="ja-JP" dirty="0">
                <a:solidFill>
                  <a:srgbClr val="FF0000"/>
                </a:solidFill>
              </a:rPr>
              <a:t>		</a:t>
            </a:r>
            <a:r>
              <a:rPr lang="ja-JP" altLang="en-US" dirty="0"/>
              <a:t>➡　プログラムに影響しない文字列</a:t>
            </a:r>
            <a:endParaRPr lang="en-US" altLang="ja-JP" dirty="0"/>
          </a:p>
          <a:p>
            <a:pPr marL="0" indent="0">
              <a:buNone/>
            </a:pPr>
            <a:r>
              <a:rPr kumimoji="1" lang="en-US" altLang="ja-JP" dirty="0">
                <a:solidFill>
                  <a:srgbClr val="FF0000"/>
                </a:solidFill>
              </a:rPr>
              <a:t>echo		</a:t>
            </a:r>
            <a:r>
              <a:rPr kumimoji="1" lang="ja-JP" altLang="en-US" dirty="0"/>
              <a:t>➡　</a:t>
            </a:r>
            <a:r>
              <a:rPr kumimoji="1" lang="en-US" altLang="ja-JP" dirty="0"/>
              <a:t>Web</a:t>
            </a:r>
            <a:r>
              <a:rPr kumimoji="1" lang="ja-JP" altLang="en-US" dirty="0"/>
              <a:t>ページに文字列を表示する記述</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Tree>
    <p:extLst>
      <p:ext uri="{BB962C8B-B14F-4D97-AF65-F5344CB8AC3E}">
        <p14:creationId xmlns:p14="http://schemas.microsoft.com/office/powerpoint/2010/main" val="1771353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56</a:t>
            </a:fld>
            <a:endParaRPr kumimoji="1" lang="ja-JP" altLang="en-US" dirty="0"/>
          </a:p>
        </p:txBody>
      </p:sp>
    </p:spTree>
    <p:extLst>
      <p:ext uri="{BB962C8B-B14F-4D97-AF65-F5344CB8AC3E}">
        <p14:creationId xmlns:p14="http://schemas.microsoft.com/office/powerpoint/2010/main" val="953716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a:t>
            </a:r>
          </a:p>
        </p:txBody>
      </p:sp>
      <p:sp>
        <p:nvSpPr>
          <p:cNvPr id="3" name="コンテンツ プレースホルダー 2"/>
          <p:cNvSpPr>
            <a:spLocks noGrp="1"/>
          </p:cNvSpPr>
          <p:nvPr>
            <p:ph idx="1"/>
          </p:nvPr>
        </p:nvSpPr>
        <p:spPr>
          <a:xfrm>
            <a:off x="838200" y="1397001"/>
            <a:ext cx="10515599" cy="2273299"/>
          </a:xfrm>
        </p:spPr>
        <p:txBody>
          <a:bodyPr>
            <a:normAutofit/>
          </a:bodyPr>
          <a:lstStyle/>
          <a:p>
            <a:pPr marL="0" indent="0">
              <a:buNone/>
            </a:pPr>
            <a:r>
              <a:rPr lang="ja-JP" altLang="en-US" dirty="0"/>
              <a:t>値を一時的に入れておく</a:t>
            </a:r>
            <a:r>
              <a:rPr lang="ja-JP" altLang="en-US" dirty="0">
                <a:solidFill>
                  <a:srgbClr val="FF0000"/>
                </a:solidFill>
              </a:rPr>
              <a:t>入れ物</a:t>
            </a:r>
            <a:endParaRPr lang="en-US" altLang="ja-JP" dirty="0">
              <a:solidFill>
                <a:srgbClr val="FF0000"/>
              </a:solidFill>
            </a:endParaRPr>
          </a:p>
          <a:p>
            <a:pPr marL="0" indent="0">
              <a:buNone/>
            </a:pPr>
            <a:r>
              <a:rPr lang="ja-JP" altLang="en-US" dirty="0">
                <a:solidFill>
                  <a:srgbClr val="FF0000"/>
                </a:solidFill>
              </a:rPr>
              <a:t>一つの変数には一つの値しか入れられない</a:t>
            </a:r>
            <a:endParaRPr lang="en-US" altLang="ja-JP" dirty="0">
              <a:solidFill>
                <a:srgbClr val="FF0000"/>
              </a:solidFill>
            </a:endParaRPr>
          </a:p>
          <a:p>
            <a:pPr marL="0" indent="0">
              <a:buNone/>
            </a:pPr>
            <a:r>
              <a:rPr lang="ja-JP" altLang="en-US" dirty="0"/>
              <a:t>整理しやすいように入れ物には</a:t>
            </a:r>
            <a:r>
              <a:rPr lang="ja-JP" altLang="en-US" dirty="0">
                <a:solidFill>
                  <a:srgbClr val="FF0000"/>
                </a:solidFill>
              </a:rPr>
              <a:t>名前を付ける</a:t>
            </a:r>
            <a:endParaRPr lang="en-US" altLang="ja-JP"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57</a:t>
            </a:fld>
            <a:endParaRPr kumimoji="1" lang="ja-JP" altLang="en-US"/>
          </a:p>
        </p:txBody>
      </p:sp>
    </p:spTree>
    <p:extLst>
      <p:ext uri="{BB962C8B-B14F-4D97-AF65-F5344CB8AC3E}">
        <p14:creationId xmlns:p14="http://schemas.microsoft.com/office/powerpoint/2010/main" val="5861641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308100" y="3937001"/>
            <a:ext cx="28575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ja-JP" altLang="en-US" dirty="0"/>
              <a:t>変数宣言</a:t>
            </a:r>
          </a:p>
        </p:txBody>
      </p:sp>
      <p:sp>
        <p:nvSpPr>
          <p:cNvPr id="3" name="コンテンツ プレースホルダー 2"/>
          <p:cNvSpPr>
            <a:spLocks noGrp="1"/>
          </p:cNvSpPr>
          <p:nvPr>
            <p:ph idx="1"/>
          </p:nvPr>
        </p:nvSpPr>
        <p:spPr>
          <a:xfrm>
            <a:off x="850900" y="1200151"/>
            <a:ext cx="10579100" cy="4679442"/>
          </a:xfrm>
        </p:spPr>
        <p:txBody>
          <a:bodyPr>
            <a:normAutofit/>
          </a:bodyPr>
          <a:lstStyle/>
          <a:p>
            <a:pPr marL="0" indent="0">
              <a:buNone/>
            </a:pPr>
            <a:r>
              <a:rPr lang="ja-JP" altLang="en-US" dirty="0"/>
              <a:t>これから、変数を使うという宣言</a:t>
            </a:r>
            <a:endParaRPr lang="en-US" altLang="ja-JP" dirty="0"/>
          </a:p>
          <a:p>
            <a:pPr marL="0" indent="0">
              <a:buNone/>
            </a:pPr>
            <a:r>
              <a:rPr lang="ja-JP" altLang="en-US" dirty="0"/>
              <a:t>変数を扱う際には必ず要る</a:t>
            </a:r>
            <a:endParaRPr lang="en-US" altLang="ja-JP" dirty="0"/>
          </a:p>
          <a:p>
            <a:pPr marL="0" indent="0">
              <a:buNone/>
            </a:pPr>
            <a:r>
              <a:rPr lang="ja-JP" altLang="en-US" dirty="0"/>
              <a:t>宣言は以下のように行う</a:t>
            </a:r>
            <a:endParaRPr lang="en-US" altLang="ja-JP" dirty="0"/>
          </a:p>
          <a:p>
            <a:pPr marL="0" indent="0">
              <a:buNone/>
            </a:pPr>
            <a:endParaRPr lang="en-US" altLang="ja-JP" dirty="0"/>
          </a:p>
          <a:p>
            <a:pPr marL="0" indent="0">
              <a:buNone/>
            </a:pPr>
            <a:r>
              <a:rPr lang="en-US" altLang="ja-JP" dirty="0"/>
              <a:t>	</a:t>
            </a:r>
            <a:r>
              <a:rPr lang="ja-JP" altLang="en-US" dirty="0">
                <a:solidFill>
                  <a:schemeClr val="accent1">
                    <a:lumMod val="75000"/>
                  </a:schemeClr>
                </a:solidFill>
              </a:rPr>
              <a:t>＄</a:t>
            </a:r>
            <a:r>
              <a:rPr lang="ja-JP" altLang="en-US" dirty="0">
                <a:solidFill>
                  <a:srgbClr val="FF0000"/>
                </a:solidFill>
              </a:rPr>
              <a:t>変数名</a:t>
            </a:r>
            <a:r>
              <a:rPr lang="en-US" altLang="ja-JP" dirty="0">
                <a:solidFill>
                  <a:schemeClr val="bg2">
                    <a:lumMod val="25000"/>
                  </a:schemeClr>
                </a:solidFill>
              </a:rPr>
              <a:t>;</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58</a:t>
            </a:fld>
            <a:endParaRPr kumimoji="1" lang="ja-JP" altLang="en-US"/>
          </a:p>
        </p:txBody>
      </p:sp>
    </p:spTree>
    <p:extLst>
      <p:ext uri="{BB962C8B-B14F-4D97-AF65-F5344CB8AC3E}">
        <p14:creationId xmlns:p14="http://schemas.microsoft.com/office/powerpoint/2010/main" val="1530315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変数名</a:t>
            </a:r>
            <a:endParaRPr kumimoji="1" lang="ja-JP" altLang="en-US" dirty="0"/>
          </a:p>
        </p:txBody>
      </p:sp>
      <p:sp>
        <p:nvSpPr>
          <p:cNvPr id="3" name="コンテンツ プレースホルダー 2"/>
          <p:cNvSpPr>
            <a:spLocks noGrp="1"/>
          </p:cNvSpPr>
          <p:nvPr>
            <p:ph idx="1"/>
          </p:nvPr>
        </p:nvSpPr>
        <p:spPr>
          <a:xfrm>
            <a:off x="1251678" y="1200150"/>
            <a:ext cx="10178322" cy="5276849"/>
          </a:xfrm>
        </p:spPr>
        <p:txBody>
          <a:bodyPr>
            <a:normAutofit/>
          </a:bodyPr>
          <a:lstStyle/>
          <a:p>
            <a:pPr marL="0" indent="0">
              <a:buNone/>
            </a:pPr>
            <a:r>
              <a:rPr lang="ja-JP" altLang="en-US" dirty="0"/>
              <a:t>変数の名前</a:t>
            </a:r>
            <a:endParaRPr lang="en-US" altLang="ja-JP" dirty="0"/>
          </a:p>
          <a:p>
            <a:pPr marL="0" indent="0">
              <a:buNone/>
            </a:pPr>
            <a:r>
              <a:rPr lang="ja-JP" altLang="en-US" dirty="0"/>
              <a:t>基本的には小文字を使う</a:t>
            </a:r>
            <a:endParaRPr lang="en-US" altLang="ja-JP" dirty="0"/>
          </a:p>
          <a:p>
            <a:pPr marL="0" indent="0">
              <a:buNone/>
            </a:pPr>
            <a:r>
              <a:rPr lang="ja-JP" altLang="en-US" dirty="0"/>
              <a:t>名付けは自分の好きなようにできるが</a:t>
            </a:r>
          </a:p>
          <a:p>
            <a:pPr marL="0" indent="0">
              <a:buNone/>
            </a:pPr>
            <a:r>
              <a:rPr lang="ja-JP" altLang="en-US" dirty="0">
                <a:solidFill>
                  <a:srgbClr val="FF0000"/>
                </a:solidFill>
              </a:rPr>
              <a:t>使える文字は数字・アルファベット・＿記号</a:t>
            </a:r>
            <a:endParaRPr lang="en-US" altLang="ja-JP" dirty="0">
              <a:solidFill>
                <a:srgbClr val="FF0000"/>
              </a:solidFill>
            </a:endParaRPr>
          </a:p>
          <a:p>
            <a:pPr marL="0" indent="0">
              <a:buNone/>
            </a:pPr>
            <a:r>
              <a:rPr lang="ja-JP" altLang="en-US" dirty="0">
                <a:solidFill>
                  <a:srgbClr val="FF0000"/>
                </a:solidFill>
              </a:rPr>
              <a:t>最初の文字に数字が来てはいけない</a:t>
            </a:r>
            <a:endParaRPr lang="en-US" altLang="ja-JP" dirty="0">
              <a:solidFill>
                <a:srgbClr val="FF0000"/>
              </a:solidFill>
            </a:endParaRPr>
          </a:p>
          <a:p>
            <a:pPr marL="0" indent="0">
              <a:buNone/>
            </a:pPr>
            <a:r>
              <a:rPr lang="ja-JP" altLang="en-US" dirty="0">
                <a:solidFill>
                  <a:srgbClr val="FF0000"/>
                </a:solidFill>
              </a:rPr>
              <a:t>予約語</a:t>
            </a:r>
            <a:r>
              <a:rPr lang="ja-JP" altLang="en-US" dirty="0"/>
              <a:t>と同じ変数名は不可等、</a:t>
            </a:r>
            <a:r>
              <a:rPr lang="en-US" altLang="ja-JP" dirty="0"/>
              <a:t/>
            </a:r>
            <a:br>
              <a:rPr lang="en-US" altLang="ja-JP" dirty="0"/>
            </a:br>
            <a:r>
              <a:rPr lang="ja-JP" altLang="en-US" dirty="0">
                <a:solidFill>
                  <a:srgbClr val="FF0000"/>
                </a:solidFill>
              </a:rPr>
              <a:t>命名規則</a:t>
            </a:r>
            <a:r>
              <a:rPr lang="ja-JP" altLang="en-US" dirty="0"/>
              <a:t>が存在する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Tree>
    <p:extLst>
      <p:ext uri="{BB962C8B-B14F-4D97-AF65-F5344CB8AC3E}">
        <p14:creationId xmlns:p14="http://schemas.microsoft.com/office/powerpoint/2010/main" val="211451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a:t>DX</a:t>
            </a:r>
            <a:r>
              <a:rPr lang="ja-JP" altLang="en-US" sz="4400" dirty="0"/>
              <a:t>事例：真空ポンプの</a:t>
            </a:r>
            <a:r>
              <a:rPr lang="en-US" altLang="ja-JP" sz="4400" dirty="0"/>
              <a:t>CBM</a:t>
            </a:r>
            <a:r>
              <a:rPr lang="ja-JP" altLang="en-US" sz="4400" dirty="0"/>
              <a:t>化</a:t>
            </a:r>
            <a:endParaRPr kumimoji="1" lang="ja-JP" altLang="en-US" sz="4400"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sp>
        <p:nvSpPr>
          <p:cNvPr id="12"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6752757" y="6595603"/>
            <a:ext cx="5439243" cy="265652"/>
          </a:xfrm>
        </p:spPr>
        <p:txBody>
          <a:bodyPr>
            <a:normAutofit fontScale="77500" lnSpcReduction="20000"/>
          </a:bodyPr>
          <a:lstStyle/>
          <a:p>
            <a:pPr marL="0" indent="0">
              <a:buNone/>
            </a:pPr>
            <a:r>
              <a:rPr lang="ja-JP" altLang="en-US" sz="1600" dirty="0"/>
              <a:t>参考：　オムロン株式会社　</a:t>
            </a:r>
            <a:r>
              <a:rPr lang="en-US" altLang="ja-JP" sz="1600" dirty="0"/>
              <a:t> </a:t>
            </a:r>
            <a:r>
              <a:rPr lang="en-US" altLang="ja-JP" sz="1600" dirty="0">
                <a:hlinkClick r:id="rId3"/>
              </a:rPr>
              <a:t>https://www.fa.omron.co.jp/solution/case/our_007/</a:t>
            </a:r>
            <a:endParaRPr lang="en-US" altLang="ja-JP" sz="1600" dirty="0"/>
          </a:p>
        </p:txBody>
      </p:sp>
      <p:sp>
        <p:nvSpPr>
          <p:cNvPr id="13" name="正方形/長方形 12">
            <a:extLst>
              <a:ext uri="{FF2B5EF4-FFF2-40B4-BE49-F238E27FC236}">
                <a16:creationId xmlns:a16="http://schemas.microsoft.com/office/drawing/2014/main" id="{F87A52FD-8859-4018-A6F3-4DB624111EA4}"/>
              </a:ext>
            </a:extLst>
          </p:cNvPr>
          <p:cNvSpPr/>
          <p:nvPr/>
        </p:nvSpPr>
        <p:spPr>
          <a:xfrm>
            <a:off x="175202" y="4485963"/>
            <a:ext cx="12016797" cy="2246769"/>
          </a:xfrm>
          <a:prstGeom prst="rect">
            <a:avLst/>
          </a:prstGeom>
          <a:noFill/>
          <a:ln>
            <a:noFill/>
          </a:ln>
        </p:spPr>
        <p:txBody>
          <a:bodyPr wrap="square">
            <a:spAutoFit/>
          </a:bodyPr>
          <a:lstStyle/>
          <a:p>
            <a:r>
              <a:rPr lang="ja-JP" altLang="en-US" sz="2800" dirty="0">
                <a:latin typeface="UD デジタル 教科書体 NK-R" panose="02020400000000000000" pitchFamily="18" charset="-128"/>
                <a:ea typeface="UD デジタル 教科書体 NK-R" panose="02020400000000000000" pitchFamily="18" charset="-128"/>
              </a:rPr>
              <a:t>オムロン野洲工場の半導体製造ライン</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成膜装置用真空ポンプは使用し続けていると生成物の増加を原因とした</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突発的な停止が発生する。</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センサにより常時監視を行い、必要なタイミングでのみメンテナンスを行うことで突発故障をゼロにした。</a:t>
            </a:r>
            <a:endParaRPr lang="en-US" altLang="zh-TW" sz="2800" dirty="0">
              <a:latin typeface="UD デジタル 教科書体 NK-R" panose="02020400000000000000" pitchFamily="18" charset="-128"/>
              <a:ea typeface="UD デジタル 教科書体 NK-R" panose="02020400000000000000" pitchFamily="18" charset="-128"/>
            </a:endParaRPr>
          </a:p>
        </p:txBody>
      </p:sp>
      <p:pic>
        <p:nvPicPr>
          <p:cNvPr id="2050" name="Picture 2" descr="ポンプ内部の変化を捉える特徴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9" y="1117020"/>
            <a:ext cx="5751236" cy="3235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振動予兆現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601" y="1117019"/>
            <a:ext cx="5751236" cy="32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66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524000" y="2400301"/>
            <a:ext cx="33401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値の代入</a:t>
            </a:r>
          </a:p>
        </p:txBody>
      </p:sp>
      <p:sp>
        <p:nvSpPr>
          <p:cNvPr id="3" name="コンテンツ プレースホルダー 2"/>
          <p:cNvSpPr>
            <a:spLocks noGrp="1"/>
          </p:cNvSpPr>
          <p:nvPr>
            <p:ph idx="1"/>
          </p:nvPr>
        </p:nvSpPr>
        <p:spPr>
          <a:xfrm>
            <a:off x="774701" y="1016000"/>
            <a:ext cx="11010900" cy="5613400"/>
          </a:xfrm>
        </p:spPr>
        <p:txBody>
          <a:bodyPr>
            <a:normAutofit/>
          </a:bodyPr>
          <a:lstStyle/>
          <a:p>
            <a:pPr marL="0" indent="0">
              <a:buNone/>
            </a:pPr>
            <a:r>
              <a:rPr lang="ja-JP" altLang="en-US" dirty="0"/>
              <a:t>宣言した変数に値を入れること</a:t>
            </a:r>
            <a:endParaRPr lang="en-US" altLang="ja-JP" dirty="0"/>
          </a:p>
          <a:p>
            <a:pPr marL="0" indent="0">
              <a:buNone/>
            </a:pPr>
            <a:r>
              <a:rPr kumimoji="1" lang="ja-JP" altLang="en-US" dirty="0"/>
              <a:t>代入は</a:t>
            </a:r>
            <a:r>
              <a:rPr lang="ja-JP" altLang="en-US" dirty="0"/>
              <a:t>以下</a:t>
            </a:r>
            <a:r>
              <a:rPr kumimoji="1" lang="ja-JP" altLang="en-US" dirty="0"/>
              <a:t>のようにして行われる</a:t>
            </a:r>
            <a:endParaRPr kumimoji="1" lang="en-US" altLang="ja-JP" dirty="0"/>
          </a:p>
          <a:p>
            <a:pPr marL="0" indent="0">
              <a:buNone/>
            </a:pPr>
            <a:r>
              <a:rPr lang="ja-JP" altLang="en-US" dirty="0"/>
              <a:t>　</a:t>
            </a:r>
            <a:r>
              <a:rPr lang="en-US" altLang="ja-JP" dirty="0"/>
              <a:t>	</a:t>
            </a:r>
            <a:r>
              <a:rPr lang="en-US" altLang="ja-JP" dirty="0">
                <a:solidFill>
                  <a:schemeClr val="accent1">
                    <a:lumMod val="75000"/>
                  </a:schemeClr>
                </a:solidFill>
              </a:rPr>
              <a:t>$</a:t>
            </a:r>
            <a:r>
              <a:rPr lang="ja-JP" altLang="en-US" dirty="0">
                <a:solidFill>
                  <a:srgbClr val="FF0000"/>
                </a:solidFill>
              </a:rPr>
              <a:t>変数名 </a:t>
            </a:r>
            <a:r>
              <a:rPr lang="en-US" altLang="ja-JP" dirty="0"/>
              <a:t>= </a:t>
            </a:r>
            <a:r>
              <a:rPr lang="ja-JP" altLang="en-US" dirty="0"/>
              <a:t>値</a:t>
            </a:r>
            <a:r>
              <a:rPr lang="en-US" altLang="ja-JP" dirty="0"/>
              <a:t>;</a:t>
            </a:r>
          </a:p>
          <a:p>
            <a:pPr marL="0" indent="0">
              <a:buNone/>
            </a:pPr>
            <a:endParaRPr lang="en-US" altLang="ja-JP" dirty="0"/>
          </a:p>
          <a:p>
            <a:pPr marL="0" indent="0">
              <a:buNone/>
            </a:pPr>
            <a:r>
              <a:rPr lang="en-US" altLang="ja-JP" dirty="0"/>
              <a:t>PHP</a:t>
            </a:r>
            <a:r>
              <a:rPr lang="ja-JP" altLang="en-US" dirty="0"/>
              <a:t>では </a:t>
            </a:r>
            <a:r>
              <a:rPr lang="en-US" altLang="ja-JP" dirty="0">
                <a:solidFill>
                  <a:srgbClr val="FF0000"/>
                </a:solidFill>
              </a:rPr>
              <a:t>=</a:t>
            </a:r>
            <a:r>
              <a:rPr lang="en-US" altLang="ja-JP" dirty="0"/>
              <a:t> </a:t>
            </a:r>
            <a:r>
              <a:rPr lang="ja-JP" altLang="en-US" dirty="0"/>
              <a:t>は等しいという意味ではなく</a:t>
            </a:r>
            <a:r>
              <a:rPr lang="en-US" altLang="ja-JP" dirty="0"/>
              <a:t/>
            </a:r>
            <a:br>
              <a:rPr lang="en-US" altLang="ja-JP" dirty="0"/>
            </a:br>
            <a:r>
              <a:rPr lang="ja-JP" altLang="en-US" dirty="0">
                <a:solidFill>
                  <a:srgbClr val="FF0000"/>
                </a:solidFill>
              </a:rPr>
              <a:t>右側の値を左側に代入するという意味</a:t>
            </a:r>
            <a:endParaRPr lang="en-US" altLang="ja-JP" dirty="0">
              <a:solidFill>
                <a:srgbClr val="FF0000"/>
              </a:solidFill>
            </a:endParaRPr>
          </a:p>
          <a:p>
            <a:pPr marL="0" indent="0">
              <a:buNone/>
            </a:pPr>
            <a:r>
              <a:rPr lang="ja-JP" altLang="en-US" dirty="0"/>
              <a:t>一つの変数に格納できる値は一つまで</a:t>
            </a:r>
            <a:r>
              <a:rPr lang="en-US" altLang="ja-JP" dirty="0"/>
              <a:t/>
            </a:r>
            <a:br>
              <a:rPr lang="en-US" altLang="ja-JP" dirty="0"/>
            </a:br>
            <a:r>
              <a:rPr lang="ja-JP" altLang="en-US" dirty="0"/>
              <a:t>更に代入すると</a:t>
            </a:r>
            <a:r>
              <a:rPr lang="ja-JP" altLang="en-US" dirty="0">
                <a:solidFill>
                  <a:srgbClr val="FF0000"/>
                </a:solidFill>
              </a:rPr>
              <a:t>元の値は破棄される</a:t>
            </a:r>
            <a:endParaRPr lang="en-US" altLang="ja-JP"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60</a:t>
            </a:fld>
            <a:endParaRPr kumimoji="1" lang="ja-JP" altLang="en-US"/>
          </a:p>
        </p:txBody>
      </p:sp>
    </p:spTree>
    <p:extLst>
      <p:ext uri="{BB962C8B-B14F-4D97-AF65-F5344CB8AC3E}">
        <p14:creationId xmlns:p14="http://schemas.microsoft.com/office/powerpoint/2010/main" val="240623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変数の値の表示</a:t>
            </a:r>
          </a:p>
        </p:txBody>
      </p:sp>
      <p:sp>
        <p:nvSpPr>
          <p:cNvPr id="3" name="コンテンツ プレースホルダー 2"/>
          <p:cNvSpPr>
            <a:spLocks noGrp="1"/>
          </p:cNvSpPr>
          <p:nvPr>
            <p:ph idx="1"/>
          </p:nvPr>
        </p:nvSpPr>
        <p:spPr>
          <a:xfrm>
            <a:off x="624114" y="1825625"/>
            <a:ext cx="11146972" cy="790575"/>
          </a:xfrm>
          <a:ln>
            <a:noFill/>
          </a:ln>
        </p:spPr>
        <p:txBody>
          <a:bodyPr/>
          <a:lstStyle/>
          <a:p>
            <a:pPr marL="0" indent="0">
              <a:buNone/>
            </a:pPr>
            <a:r>
              <a:rPr kumimoji="1" lang="ja-JP" altLang="en-US" dirty="0"/>
              <a:t>変数に格納されている値は</a:t>
            </a:r>
            <a:r>
              <a:rPr kumimoji="1" lang="en-US" altLang="ja-JP" dirty="0"/>
              <a:t>echo</a:t>
            </a:r>
            <a:r>
              <a:rPr kumimoji="1" lang="ja-JP" altLang="en-US" dirty="0"/>
              <a:t>で表示できる</a:t>
            </a:r>
            <a:endParaRPr kumimoji="1" lang="en-US" altLang="ja-JP" dirty="0"/>
          </a:p>
          <a:p>
            <a:pPr marL="0" indent="0">
              <a:buNone/>
            </a:pPr>
            <a:endParaRPr kumimoji="1" lang="en-US" altLang="ja-JP" dirty="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61</a:t>
            </a:fld>
            <a:endParaRPr kumimoji="1" lang="ja-JP" altLang="en-US"/>
          </a:p>
        </p:txBody>
      </p:sp>
      <p:grpSp>
        <p:nvGrpSpPr>
          <p:cNvPr id="4" name="グループ化 3"/>
          <p:cNvGrpSpPr/>
          <p:nvPr/>
        </p:nvGrpSpPr>
        <p:grpSpPr>
          <a:xfrm>
            <a:off x="3092450" y="3084310"/>
            <a:ext cx="4953000" cy="965200"/>
            <a:chOff x="3384550" y="3098800"/>
            <a:chExt cx="4953000" cy="965200"/>
          </a:xfrm>
        </p:grpSpPr>
        <p:sp>
          <p:nvSpPr>
            <p:cNvPr id="11" name="角丸四角形 10"/>
            <p:cNvSpPr/>
            <p:nvPr/>
          </p:nvSpPr>
          <p:spPr>
            <a:xfrm>
              <a:off x="4025900" y="3098800"/>
              <a:ext cx="3746500"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384550" y="320813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a:t>echo </a:t>
              </a:r>
              <a:r>
                <a:rPr lang="en-US" altLang="ja-JP" dirty="0">
                  <a:solidFill>
                    <a:schemeClr val="accent1">
                      <a:lumMod val="75000"/>
                    </a:schemeClr>
                  </a:solidFill>
                </a:rPr>
                <a:t>$</a:t>
              </a:r>
              <a:r>
                <a:rPr lang="ja-JP" altLang="en-US" dirty="0">
                  <a:solidFill>
                    <a:srgbClr val="FF0000"/>
                  </a:solidFill>
                </a:rPr>
                <a:t>変数名</a:t>
              </a:r>
              <a:r>
                <a:rPr lang="en-US" altLang="ja-JP" dirty="0"/>
                <a:t>;</a:t>
              </a:r>
              <a:endParaRPr lang="ja-JP" altLang="en-US" dirty="0"/>
            </a:p>
          </p:txBody>
        </p:sp>
      </p:grpSp>
    </p:spTree>
    <p:extLst>
      <p:ext uri="{BB962C8B-B14F-4D97-AF65-F5344CB8AC3E}">
        <p14:creationId xmlns:p14="http://schemas.microsoft.com/office/powerpoint/2010/main" val="1632370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やってみよう：変数</a:t>
            </a:r>
            <a:endParaRPr kumimoji="1" lang="ja-JP" altLang="en-US" dirty="0"/>
          </a:p>
        </p:txBody>
      </p:sp>
      <p:sp>
        <p:nvSpPr>
          <p:cNvPr id="3" name="コンテンツ プレースホルダー 2"/>
          <p:cNvSpPr>
            <a:spLocks noGrp="1"/>
          </p:cNvSpPr>
          <p:nvPr>
            <p:ph idx="1"/>
          </p:nvPr>
        </p:nvSpPr>
        <p:spPr>
          <a:xfrm>
            <a:off x="5397500" y="1574799"/>
            <a:ext cx="6794500" cy="2679701"/>
          </a:xfrm>
        </p:spPr>
        <p:txBody>
          <a:bodyPr>
            <a:normAutofit/>
          </a:bodyPr>
          <a:lstStyle/>
          <a:p>
            <a:pPr marL="0" indent="0">
              <a:buNone/>
            </a:pPr>
            <a:r>
              <a:rPr lang="en-US" altLang="ja-JP" dirty="0"/>
              <a:t>03_var.php</a:t>
            </a:r>
            <a:r>
              <a:rPr lang="ja-JP" altLang="en-US" dirty="0"/>
              <a:t>を新規作成して</a:t>
            </a:r>
            <a:r>
              <a:rPr lang="en-US" altLang="ja-JP" dirty="0"/>
              <a:t/>
            </a:r>
            <a:br>
              <a:rPr lang="en-US" altLang="ja-JP" dirty="0"/>
            </a:br>
            <a:r>
              <a:rPr lang="ja-JP" altLang="en-US" dirty="0"/>
              <a:t>コーディングしてみましょう</a:t>
            </a:r>
            <a:endParaRPr lang="en-US" altLang="ja-JP" dirty="0"/>
          </a:p>
          <a:p>
            <a:pPr marL="0" indent="0">
              <a:buNone/>
            </a:pPr>
            <a:r>
              <a:rPr lang="ja-JP" altLang="en-US" dirty="0"/>
              <a:t>（コードは</a:t>
            </a:r>
            <a:r>
              <a:rPr lang="en-US" altLang="ja-JP" dirty="0"/>
              <a:t>PHP</a:t>
            </a:r>
            <a:r>
              <a:rPr lang="ja-JP" altLang="en-US" dirty="0"/>
              <a:t>部分のみを</a:t>
            </a:r>
            <a:r>
              <a:rPr lang="en-US" altLang="ja-JP" dirty="0"/>
              <a:t/>
            </a:r>
            <a:br>
              <a:rPr lang="en-US" altLang="ja-JP" dirty="0"/>
            </a:br>
            <a:r>
              <a:rPr lang="en-US" altLang="ja-JP" dirty="0"/>
              <a:t>  </a:t>
            </a:r>
            <a:r>
              <a:rPr lang="ja-JP" altLang="en-US" dirty="0"/>
              <a:t>記述しています</a:t>
            </a:r>
            <a:r>
              <a:rPr lang="en-US" altLang="ja-JP" dirty="0"/>
              <a:t>)</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6" name="図 5"/>
          <p:cNvPicPr>
            <a:picLocks noChangeAspect="1"/>
          </p:cNvPicPr>
          <p:nvPr/>
        </p:nvPicPr>
        <p:blipFill>
          <a:blip r:embed="rId2"/>
          <a:stretch>
            <a:fillRect/>
          </a:stretch>
        </p:blipFill>
        <p:spPr>
          <a:xfrm>
            <a:off x="0" y="1093614"/>
            <a:ext cx="5510386" cy="5510386"/>
          </a:xfrm>
          <a:prstGeom prst="rect">
            <a:avLst/>
          </a:prstGeom>
        </p:spPr>
      </p:pic>
    </p:spTree>
    <p:extLst>
      <p:ext uri="{BB962C8B-B14F-4D97-AF65-F5344CB8AC3E}">
        <p14:creationId xmlns:p14="http://schemas.microsoft.com/office/powerpoint/2010/main" val="866293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変数の結合表示</a:t>
            </a:r>
            <a:endParaRPr kumimoji="1" lang="ja-JP" altLang="en-US" dirty="0"/>
          </a:p>
        </p:txBody>
      </p:sp>
      <p:sp>
        <p:nvSpPr>
          <p:cNvPr id="3" name="コンテンツ プレースホルダー 2"/>
          <p:cNvSpPr>
            <a:spLocks noGrp="1"/>
          </p:cNvSpPr>
          <p:nvPr>
            <p:ph idx="1"/>
          </p:nvPr>
        </p:nvSpPr>
        <p:spPr>
          <a:xfrm>
            <a:off x="1047750" y="4508499"/>
            <a:ext cx="10096500" cy="1955801"/>
          </a:xfrm>
        </p:spPr>
        <p:txBody>
          <a:bodyPr>
            <a:normAutofit/>
          </a:bodyPr>
          <a:lstStyle/>
          <a:p>
            <a:pPr marL="0" indent="0">
              <a:buNone/>
            </a:pPr>
            <a:r>
              <a:rPr kumimoji="1" lang="en-US" altLang="ja-JP" dirty="0"/>
              <a:t>echo</a:t>
            </a:r>
            <a:r>
              <a:rPr kumimoji="1" lang="ja-JP" altLang="en-US" dirty="0"/>
              <a:t>は複数の変数（あるいは文字列）を</a:t>
            </a:r>
            <a:r>
              <a:rPr kumimoji="1" lang="en-US" altLang="ja-JP" dirty="0"/>
              <a:t/>
            </a:r>
            <a:br>
              <a:rPr kumimoji="1" lang="en-US" altLang="ja-JP" dirty="0"/>
            </a:br>
            <a:r>
              <a:rPr kumimoji="1" lang="ja-JP" altLang="en-US" dirty="0"/>
              <a:t>カンマ区切りで記述することで</a:t>
            </a:r>
            <a:r>
              <a:rPr lang="en-US" altLang="ja-JP" dirty="0"/>
              <a:t/>
            </a:r>
            <a:br>
              <a:rPr lang="en-US" altLang="ja-JP" dirty="0"/>
            </a:br>
            <a:r>
              <a:rPr lang="ja-JP" altLang="en-US" dirty="0"/>
              <a:t>それらを</a:t>
            </a:r>
            <a:r>
              <a:rPr kumimoji="1" lang="ja-JP" altLang="en-US" dirty="0"/>
              <a:t>結合した</a:t>
            </a:r>
            <a:r>
              <a:rPr lang="ja-JP" altLang="en-US" dirty="0"/>
              <a:t>文字列として</a:t>
            </a:r>
            <a:r>
              <a:rPr kumimoji="1" lang="ja-JP" altLang="en-US" dirty="0"/>
              <a:t>表示ができる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grpSp>
        <p:nvGrpSpPr>
          <p:cNvPr id="8" name="グループ化 7"/>
          <p:cNvGrpSpPr/>
          <p:nvPr/>
        </p:nvGrpSpPr>
        <p:grpSpPr>
          <a:xfrm>
            <a:off x="1379883" y="2108402"/>
            <a:ext cx="9144000" cy="1407910"/>
            <a:chOff x="1354483" y="3084310"/>
            <a:chExt cx="9144000" cy="965200"/>
          </a:xfrm>
        </p:grpSpPr>
        <p:sp>
          <p:nvSpPr>
            <p:cNvPr id="6" name="角丸四角形 5"/>
            <p:cNvSpPr/>
            <p:nvPr/>
          </p:nvSpPr>
          <p:spPr>
            <a:xfrm>
              <a:off x="1905000" y="3084310"/>
              <a:ext cx="7924799"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1354483" y="3331961"/>
              <a:ext cx="9144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a:t>echo $</a:t>
              </a:r>
              <a:r>
                <a:rPr lang="ja-JP" altLang="en-US" dirty="0"/>
                <a:t>変数名</a:t>
              </a:r>
              <a:r>
                <a:rPr lang="en-US" altLang="ja-JP" dirty="0">
                  <a:solidFill>
                    <a:srgbClr val="FF0000"/>
                  </a:solidFill>
                </a:rPr>
                <a:t>,"</a:t>
              </a:r>
              <a:r>
                <a:rPr lang="ja-JP" altLang="en-US" dirty="0">
                  <a:solidFill>
                    <a:srgbClr val="FF0000"/>
                  </a:solidFill>
                </a:rPr>
                <a:t>文字列</a:t>
              </a:r>
              <a:r>
                <a:rPr lang="en-US" altLang="ja-JP" dirty="0">
                  <a:solidFill>
                    <a:srgbClr val="FF0000"/>
                  </a:solidFill>
                </a:rPr>
                <a:t>",$</a:t>
              </a:r>
              <a:r>
                <a:rPr lang="ja-JP" altLang="en-US" dirty="0">
                  <a:solidFill>
                    <a:srgbClr val="FF0000"/>
                  </a:solidFill>
                </a:rPr>
                <a:t>変数名</a:t>
              </a:r>
              <a:r>
                <a:rPr lang="en-US" altLang="ja-JP" dirty="0">
                  <a:solidFill>
                    <a:srgbClr val="FF0000"/>
                  </a:solidFill>
                </a:rPr>
                <a:t>,</a:t>
              </a:r>
              <a:r>
                <a:rPr lang="ja-JP" altLang="en-US" dirty="0">
                  <a:solidFill>
                    <a:srgbClr val="FF0000"/>
                  </a:solidFill>
                </a:rPr>
                <a:t>・・・</a:t>
              </a:r>
              <a:r>
                <a:rPr lang="en-US" altLang="ja-JP" dirty="0">
                  <a:solidFill>
                    <a:srgbClr val="FF0000"/>
                  </a:solidFill>
                </a:rPr>
                <a:t>;</a:t>
              </a:r>
              <a:endParaRPr lang="ja-JP" altLang="en-US" dirty="0"/>
            </a:p>
          </p:txBody>
        </p:sp>
      </p:grpSp>
    </p:spTree>
    <p:extLst>
      <p:ext uri="{BB962C8B-B14F-4D97-AF65-F5344CB8AC3E}">
        <p14:creationId xmlns:p14="http://schemas.microsoft.com/office/powerpoint/2010/main" val="1021393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算術演算子</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899308218"/>
              </p:ext>
            </p:extLst>
          </p:nvPr>
        </p:nvGraphicFramePr>
        <p:xfrm>
          <a:off x="1955540" y="1054545"/>
          <a:ext cx="8280919" cy="5596056"/>
        </p:xfrm>
        <a:graphic>
          <a:graphicData uri="http://schemas.openxmlformats.org/drawingml/2006/table">
            <a:tbl>
              <a:tblPr>
                <a:tableStyleId>{5C22544A-7EE6-4342-B048-85BDC9FD1C3A}</a:tableStyleId>
              </a:tblPr>
              <a:tblGrid>
                <a:gridCol w="1261282">
                  <a:extLst>
                    <a:ext uri="{9D8B030D-6E8A-4147-A177-3AD203B41FA5}">
                      <a16:colId xmlns:a16="http://schemas.microsoft.com/office/drawing/2014/main" val="20000"/>
                    </a:ext>
                  </a:extLst>
                </a:gridCol>
                <a:gridCol w="2316105">
                  <a:extLst>
                    <a:ext uri="{9D8B030D-6E8A-4147-A177-3AD203B41FA5}">
                      <a16:colId xmlns:a16="http://schemas.microsoft.com/office/drawing/2014/main" val="20001"/>
                    </a:ext>
                  </a:extLst>
                </a:gridCol>
                <a:gridCol w="1167437">
                  <a:extLst>
                    <a:ext uri="{9D8B030D-6E8A-4147-A177-3AD203B41FA5}">
                      <a16:colId xmlns:a16="http://schemas.microsoft.com/office/drawing/2014/main" val="20002"/>
                    </a:ext>
                  </a:extLst>
                </a:gridCol>
                <a:gridCol w="3536095">
                  <a:extLst>
                    <a:ext uri="{9D8B030D-6E8A-4147-A177-3AD203B41FA5}">
                      <a16:colId xmlns:a16="http://schemas.microsoft.com/office/drawing/2014/main" val="20003"/>
                    </a:ext>
                  </a:extLst>
                </a:gridCol>
              </a:tblGrid>
              <a:tr h="699507">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意味</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備考</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符号の反転</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減算と同じ記号</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加算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減算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乗算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除算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$a / 0</a:t>
                      </a:r>
                      <a:r>
                        <a:rPr lang="ja-JP" alt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は禁止</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9507">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剰余</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割った余り</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整数同士の計算のみ利用可</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9507">
                <a:tc>
                  <a:txBody>
                    <a:bodyPr/>
                    <a:lstStyle/>
                    <a:p>
                      <a:pPr algn="ctr">
                        <a:spcAft>
                          <a:spcPts val="0"/>
                        </a:spcAft>
                      </a:pPr>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alt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累乗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a</a:t>
                      </a:r>
                      <a:r>
                        <a:rPr lang="ja-JP" alt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000" kern="100" dirty="0" err="1">
                          <a:effectLst/>
                          <a:latin typeface="Tahoma" panose="020B0604030504040204" pitchFamily="34" charset="0"/>
                          <a:ea typeface="UD デジタル 教科書体 NK-R" panose="02020400000000000000" pitchFamily="18" charset="-128"/>
                          <a:cs typeface="Tahoma" panose="020B0604030504040204" pitchFamily="34" charset="0"/>
                        </a:rPr>
                        <a:t>ｂ</a:t>
                      </a:r>
                      <a:r>
                        <a:rPr lang="ja-JP" alt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乗</a:t>
                      </a:r>
                      <a:endPar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497753"/>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64</a:t>
            </a:fld>
            <a:endParaRPr kumimoji="1" lang="ja-JP" altLang="en-US"/>
          </a:p>
        </p:txBody>
      </p:sp>
    </p:spTree>
    <p:extLst>
      <p:ext uri="{BB962C8B-B14F-4D97-AF65-F5344CB8AC3E}">
        <p14:creationId xmlns:p14="http://schemas.microsoft.com/office/powerpoint/2010/main" val="2634004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
        <p:nvSpPr>
          <p:cNvPr id="5" name="コンテンツ プレースホルダー 2"/>
          <p:cNvSpPr txBox="1">
            <a:spLocks/>
          </p:cNvSpPr>
          <p:nvPr/>
        </p:nvSpPr>
        <p:spPr>
          <a:xfrm>
            <a:off x="435428" y="1187168"/>
            <a:ext cx="11321143" cy="531358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変数</a:t>
            </a:r>
            <a:r>
              <a:rPr lang="en-US" altLang="ja-JP" dirty="0">
                <a:solidFill>
                  <a:srgbClr val="FF0000"/>
                </a:solidFill>
              </a:rPr>
              <a:t>		</a:t>
            </a:r>
            <a:r>
              <a:rPr lang="ja-JP" altLang="en-US" dirty="0"/>
              <a:t>➡値を格納するための入れもの</a:t>
            </a:r>
            <a:endParaRPr lang="en-US" altLang="ja-JP" dirty="0"/>
          </a:p>
          <a:p>
            <a:pPr marL="0" indent="0">
              <a:buFont typeface="Arial" panose="020B0604020202020204" pitchFamily="34" charset="0"/>
              <a:buNone/>
            </a:pPr>
            <a:r>
              <a:rPr lang="ja-JP" altLang="en-US" dirty="0">
                <a:solidFill>
                  <a:srgbClr val="FF0000"/>
                </a:solidFill>
              </a:rPr>
              <a:t>代入</a:t>
            </a:r>
            <a:r>
              <a:rPr lang="en-US" altLang="ja-JP" dirty="0">
                <a:solidFill>
                  <a:srgbClr val="FF0000"/>
                </a:solidFill>
              </a:rPr>
              <a:t>		</a:t>
            </a:r>
            <a:r>
              <a:rPr lang="ja-JP" altLang="en-US" dirty="0"/>
              <a:t>➡＝を使って変数に値を入れること</a:t>
            </a:r>
            <a:endParaRPr lang="en-US" altLang="ja-JP" dirty="0"/>
          </a:p>
          <a:p>
            <a:pPr marL="0" indent="0">
              <a:buFont typeface="Arial" panose="020B0604020202020204" pitchFamily="34" charset="0"/>
              <a:buNone/>
            </a:pPr>
            <a:r>
              <a:rPr lang="ja-JP" altLang="en-US" dirty="0">
                <a:solidFill>
                  <a:srgbClr val="FF0000"/>
                </a:solidFill>
              </a:rPr>
              <a:t>＄</a:t>
            </a:r>
            <a:r>
              <a:rPr lang="en-US" altLang="ja-JP" dirty="0">
                <a:solidFill>
                  <a:srgbClr val="FF0000"/>
                </a:solidFill>
              </a:rPr>
              <a:t>			</a:t>
            </a:r>
            <a:r>
              <a:rPr lang="ja-JP" altLang="en-US" dirty="0"/>
              <a:t>➡</a:t>
            </a:r>
            <a:r>
              <a:rPr lang="en-US" altLang="ja-JP" dirty="0"/>
              <a:t>PHP</a:t>
            </a:r>
            <a:r>
              <a:rPr lang="ja-JP" altLang="en-US" dirty="0"/>
              <a:t>において変数である印</a:t>
            </a:r>
            <a:endParaRPr lang="en-US" altLang="ja-JP" dirty="0"/>
          </a:p>
          <a:p>
            <a:pPr marL="0" indent="0">
              <a:buFont typeface="Arial" panose="020B0604020202020204" pitchFamily="34" charset="0"/>
              <a:buNone/>
            </a:pPr>
            <a:r>
              <a:rPr lang="ja-JP" altLang="en-US" dirty="0">
                <a:solidFill>
                  <a:srgbClr val="FF0000"/>
                </a:solidFill>
              </a:rPr>
              <a:t>算術演算子</a:t>
            </a:r>
            <a:r>
              <a:rPr lang="en-US" altLang="ja-JP" dirty="0">
                <a:solidFill>
                  <a:srgbClr val="FF0000"/>
                </a:solidFill>
              </a:rPr>
              <a:t>	</a:t>
            </a:r>
            <a:r>
              <a:rPr lang="ja-JP" altLang="en-US" dirty="0"/>
              <a:t>➡</a:t>
            </a:r>
            <a:r>
              <a:rPr lang="en-US" altLang="ja-JP" dirty="0"/>
              <a:t>PHP</a:t>
            </a:r>
            <a:r>
              <a:rPr lang="ja-JP" altLang="en-US" dirty="0"/>
              <a:t>において計算をさせるための記号</a:t>
            </a:r>
            <a:endParaRPr lang="en-US" altLang="ja-JP" dirty="0"/>
          </a:p>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6242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6600" dirty="0"/>
              <a:t>入力フォーム</a:t>
            </a:r>
            <a:endParaRPr kumimoji="1" lang="ja-JP" altLang="en-US" sz="88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168471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入力フォームとは</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
        <p:nvSpPr>
          <p:cNvPr id="5" name="正方形/長方形 4">
            <a:extLst>
              <a:ext uri="{FF2B5EF4-FFF2-40B4-BE49-F238E27FC236}">
                <a16:creationId xmlns:a16="http://schemas.microsoft.com/office/drawing/2014/main" id="{6E618072-401F-4756-800F-55EC8613FFFA}"/>
              </a:ext>
            </a:extLst>
          </p:cNvPr>
          <p:cNvSpPr/>
          <p:nvPr/>
        </p:nvSpPr>
        <p:spPr>
          <a:xfrm>
            <a:off x="190500" y="989215"/>
            <a:ext cx="6271083" cy="5716386"/>
          </a:xfrm>
          <a:prstGeom prst="rect">
            <a:avLst/>
          </a:prstGeom>
          <a:blipFill dpi="0" rotWithShape="1">
            <a:blip r:embed="rId2"/>
            <a:srcRect/>
            <a:stretch>
              <a:fillRect l="-80512" t="-29042" r="-81490" b="-32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a:spLocks noGrp="1"/>
          </p:cNvSpPr>
          <p:nvPr>
            <p:ph idx="1"/>
          </p:nvPr>
        </p:nvSpPr>
        <p:spPr>
          <a:xfrm>
            <a:off x="6461583" y="989215"/>
            <a:ext cx="5603417" cy="5716386"/>
          </a:xfrm>
        </p:spPr>
        <p:txBody>
          <a:bodyPr>
            <a:normAutofit/>
          </a:bodyPr>
          <a:lstStyle/>
          <a:p>
            <a:pPr marL="0" indent="0">
              <a:buNone/>
            </a:pPr>
            <a:r>
              <a:rPr kumimoji="1" lang="ja-JP" altLang="en-US" dirty="0"/>
              <a:t>ユーザーが情報を</a:t>
            </a:r>
            <a:r>
              <a:rPr kumimoji="1" lang="en-US" altLang="ja-JP" dirty="0"/>
              <a:t/>
            </a:r>
            <a:br>
              <a:rPr kumimoji="1" lang="en-US" altLang="ja-JP" dirty="0"/>
            </a:br>
            <a:r>
              <a:rPr kumimoji="1" lang="ja-JP" altLang="en-US" dirty="0"/>
              <a:t>入力するための画面。</a:t>
            </a:r>
            <a:endParaRPr kumimoji="1" lang="en-US" altLang="ja-JP" dirty="0"/>
          </a:p>
          <a:p>
            <a:pPr marL="0" indent="0">
              <a:buNone/>
            </a:pPr>
            <a:endParaRPr lang="en-US" altLang="ja-JP" dirty="0"/>
          </a:p>
          <a:p>
            <a:pPr marL="0" indent="0">
              <a:buNone/>
            </a:pPr>
            <a:r>
              <a:rPr kumimoji="1" lang="ja-JP" altLang="en-US" dirty="0"/>
              <a:t>左図のようなアンケートから</a:t>
            </a:r>
            <a:r>
              <a:rPr kumimoji="1" lang="en-US" altLang="ja-JP" dirty="0"/>
              <a:t/>
            </a:r>
            <a:br>
              <a:rPr kumimoji="1" lang="en-US" altLang="ja-JP" dirty="0"/>
            </a:br>
            <a:r>
              <a:rPr kumimoji="1" lang="ja-JP" altLang="en-US" dirty="0"/>
              <a:t>検索窓なども入力フォーム</a:t>
            </a:r>
            <a:r>
              <a:rPr kumimoji="1" lang="en-US" altLang="ja-JP" dirty="0"/>
              <a:t/>
            </a:r>
            <a:br>
              <a:rPr kumimoji="1" lang="en-US" altLang="ja-JP" dirty="0"/>
            </a:br>
            <a:r>
              <a:rPr kumimoji="1" lang="ja-JP" altLang="en-US" dirty="0"/>
              <a:t>として扱われる。</a:t>
            </a:r>
            <a:endParaRPr kumimoji="1" lang="en-US" altLang="ja-JP" dirty="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478243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HTTP(Hyper Text Transfer Protocol)</a:t>
            </a:r>
            <a:endParaRPr kumimoji="1" lang="ja-JP" altLang="en-US" dirty="0"/>
          </a:p>
        </p:txBody>
      </p:sp>
      <p:sp>
        <p:nvSpPr>
          <p:cNvPr id="3" name="コンテンツ プレースホルダー 2"/>
          <p:cNvSpPr>
            <a:spLocks noGrp="1"/>
          </p:cNvSpPr>
          <p:nvPr>
            <p:ph idx="1"/>
          </p:nvPr>
        </p:nvSpPr>
        <p:spPr>
          <a:xfrm>
            <a:off x="168165" y="3925437"/>
            <a:ext cx="11897711" cy="2674640"/>
          </a:xfrm>
        </p:spPr>
        <p:txBody>
          <a:bodyPr>
            <a:normAutofit/>
          </a:bodyPr>
          <a:lstStyle/>
          <a:p>
            <a:pPr marL="0" indent="0">
              <a:buNone/>
            </a:pPr>
            <a:r>
              <a:rPr lang="en-US" altLang="ja-JP" sz="3200" dirty="0"/>
              <a:t>Web</a:t>
            </a:r>
            <a:r>
              <a:rPr lang="ja-JP" altLang="en-US" sz="3200" dirty="0"/>
              <a:t>サーバと</a:t>
            </a:r>
            <a:r>
              <a:rPr lang="en-US" altLang="ja-JP" sz="3200" dirty="0"/>
              <a:t>Web</a:t>
            </a:r>
            <a:r>
              <a:rPr lang="ja-JP" altLang="en-US" sz="3200" dirty="0"/>
              <a:t>ブラウザにおいて行う通信は</a:t>
            </a:r>
            <a:r>
              <a:rPr lang="en-US" altLang="ja-JP" sz="3200" dirty="0"/>
              <a:t/>
            </a:r>
            <a:br>
              <a:rPr lang="en-US" altLang="ja-JP" sz="3200" dirty="0"/>
            </a:br>
            <a:r>
              <a:rPr lang="en-US" altLang="ja-JP" sz="3200" dirty="0">
                <a:solidFill>
                  <a:srgbClr val="FF0000"/>
                </a:solidFill>
              </a:rPr>
              <a:t>HTTP </a:t>
            </a:r>
            <a:r>
              <a:rPr lang="ja-JP" altLang="en-US" sz="3200" dirty="0">
                <a:solidFill>
                  <a:sysClr val="windowText" lastClr="000000"/>
                </a:solidFill>
              </a:rPr>
              <a:t>という通信仕様に基づいて行う。</a:t>
            </a:r>
            <a:endParaRPr lang="en-US" altLang="ja-JP" sz="3200" dirty="0">
              <a:solidFill>
                <a:sysClr val="windowText" lastClr="000000"/>
              </a:solidFill>
            </a:endParaRPr>
          </a:p>
          <a:p>
            <a:pPr marL="0" indent="0">
              <a:buNone/>
            </a:pPr>
            <a:r>
              <a:rPr lang="ja-JP" altLang="en-US" sz="3200" dirty="0">
                <a:solidFill>
                  <a:srgbClr val="00B050"/>
                </a:solidFill>
              </a:rPr>
              <a:t>リクエスト</a:t>
            </a:r>
            <a:r>
              <a:rPr lang="ja-JP" altLang="en-US" sz="3200" dirty="0">
                <a:solidFill>
                  <a:sysClr val="windowText" lastClr="000000"/>
                </a:solidFill>
              </a:rPr>
              <a:t>：ブラウザが見たいページをサーバに要求すること</a:t>
            </a:r>
            <a:endParaRPr lang="en-US" altLang="ja-JP" sz="3200" dirty="0">
              <a:solidFill>
                <a:sysClr val="windowText" lastClr="000000"/>
              </a:solidFill>
            </a:endParaRPr>
          </a:p>
          <a:p>
            <a:pPr marL="0" indent="0">
              <a:buNone/>
            </a:pPr>
            <a:r>
              <a:rPr lang="ja-JP" altLang="en-US" sz="3200" dirty="0">
                <a:solidFill>
                  <a:srgbClr val="FFC000"/>
                </a:solidFill>
              </a:rPr>
              <a:t>レスポンス</a:t>
            </a:r>
            <a:r>
              <a:rPr lang="ja-JP" altLang="en-US" sz="3200" dirty="0">
                <a:solidFill>
                  <a:sysClr val="windowText" lastClr="000000"/>
                </a:solidFill>
              </a:rPr>
              <a:t>：サーバが要求された</a:t>
            </a:r>
            <a:r>
              <a:rPr lang="en-US" altLang="ja-JP" sz="3200" dirty="0">
                <a:solidFill>
                  <a:sysClr val="windowText" lastClr="000000"/>
                </a:solidFill>
              </a:rPr>
              <a:t>Web</a:t>
            </a:r>
            <a:r>
              <a:rPr lang="ja-JP" altLang="en-US" sz="3200" dirty="0">
                <a:solidFill>
                  <a:sysClr val="windowText" lastClr="000000"/>
                </a:solidFill>
              </a:rPr>
              <a:t>ページをブラウザに回答すること</a:t>
            </a:r>
            <a:endParaRPr lang="en-US" altLang="ja-JP" sz="3200" dirty="0">
              <a:solidFill>
                <a:sysClr val="windowText" lastClr="00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grpSp>
        <p:nvGrpSpPr>
          <p:cNvPr id="38" name="グループ化 37"/>
          <p:cNvGrpSpPr/>
          <p:nvPr/>
        </p:nvGrpSpPr>
        <p:grpSpPr>
          <a:xfrm>
            <a:off x="1722322" y="1249240"/>
            <a:ext cx="8920076" cy="2355501"/>
            <a:chOff x="2771108" y="1270045"/>
            <a:chExt cx="6132722" cy="1619451"/>
          </a:xfrm>
        </p:grpSpPr>
        <p:grpSp>
          <p:nvGrpSpPr>
            <p:cNvPr id="7" name="グループ化 6">
              <a:extLst>
                <a:ext uri="{FF2B5EF4-FFF2-40B4-BE49-F238E27FC236}">
                  <a16:creationId xmlns:a16="http://schemas.microsoft.com/office/drawing/2014/main" id="{B3DB2820-DA05-47C3-828C-4C5B6D7D20C0}"/>
                </a:ext>
              </a:extLst>
            </p:cNvPr>
            <p:cNvGrpSpPr/>
            <p:nvPr/>
          </p:nvGrpSpPr>
          <p:grpSpPr>
            <a:xfrm>
              <a:off x="7947571" y="1443894"/>
              <a:ext cx="709685" cy="941798"/>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771108" y="1428747"/>
              <a:ext cx="1332653" cy="1460749"/>
              <a:chOff x="849898" y="2946913"/>
              <a:chExt cx="1332653" cy="1451918"/>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849898" y="4083346"/>
                <a:ext cx="1332653" cy="315485"/>
              </a:xfrm>
              <a:prstGeom prst="rect">
                <a:avLst/>
              </a:prstGeom>
              <a:noFill/>
            </p:spPr>
            <p:txBody>
              <a:bodyPr wrap="none" rtlCol="0">
                <a:spAutoFit/>
              </a:bodyPr>
              <a:lstStyle/>
              <a:p>
                <a:r>
                  <a:rPr kumimoji="1" lang="en-US" altLang="ja-JP" sz="2400" dirty="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rPr>
                  <a:t>ブラウザ</a:t>
                </a:r>
              </a:p>
            </p:txBody>
          </p:sp>
        </p:gr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27674" y="2572093"/>
              <a:ext cx="1176156" cy="317403"/>
            </a:xfrm>
            <a:prstGeom prst="rect">
              <a:avLst/>
            </a:prstGeom>
            <a:noFill/>
          </p:spPr>
          <p:txBody>
            <a:bodyPr wrap="none" rtlCol="0">
              <a:spAutoFit/>
            </a:bodyPr>
            <a:lstStyle/>
            <a:p>
              <a:r>
                <a:rPr kumimoji="1" lang="en-US" altLang="ja-JP" sz="2400" dirty="0">
                  <a:solidFill>
                    <a:srgbClr val="FFC000"/>
                  </a:solidFill>
                  <a:latin typeface="UD デジタル 教科書体 NK-R" panose="02020400000000000000" pitchFamily="18" charset="-128"/>
                  <a:ea typeface="UD デジタル 教科書体 NK-R" panose="02020400000000000000" pitchFamily="18" charset="-128"/>
                </a:rPr>
                <a:t>Web</a:t>
              </a:r>
              <a:r>
                <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rPr>
                <a:t>サーバ</a:t>
              </a:r>
            </a:p>
          </p:txBody>
        </p:sp>
        <p:sp>
          <p:nvSpPr>
            <p:cNvPr id="18" name="テキスト ボックス 17">
              <a:extLst>
                <a:ext uri="{FF2B5EF4-FFF2-40B4-BE49-F238E27FC236}">
                  <a16:creationId xmlns:a16="http://schemas.microsoft.com/office/drawing/2014/main" id="{53CD3E3D-1FFA-4703-8098-75D8236E2400}"/>
                </a:ext>
              </a:extLst>
            </p:cNvPr>
            <p:cNvSpPr txBox="1"/>
            <p:nvPr/>
          </p:nvSpPr>
          <p:spPr>
            <a:xfrm>
              <a:off x="5510596" y="1270045"/>
              <a:ext cx="991157" cy="317403"/>
            </a:xfrm>
            <a:prstGeom prst="rect">
              <a:avLst/>
            </a:prstGeom>
            <a:noFill/>
          </p:spPr>
          <p:txBody>
            <a:bodyPr wrap="square" rtlCol="0">
              <a:spAutoFit/>
            </a:bodyPr>
            <a:lstStyle/>
            <a:p>
              <a:r>
                <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rPr>
                <a:t>リクエスト</a:t>
              </a:r>
              <a:endParaRPr kumimoji="1" lang="ja-JP" altLang="en-US" dirty="0">
                <a:solidFill>
                  <a:srgbClr val="00B050"/>
                </a:solidFill>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456DB5E3-066B-45D9-BCDE-5FF7B077BADE}"/>
                </a:ext>
              </a:extLst>
            </p:cNvPr>
            <p:cNvSpPr txBox="1"/>
            <p:nvPr/>
          </p:nvSpPr>
          <p:spPr>
            <a:xfrm>
              <a:off x="5469281" y="2379308"/>
              <a:ext cx="1073790" cy="317403"/>
            </a:xfrm>
            <a:prstGeom prst="rect">
              <a:avLst/>
            </a:prstGeom>
            <a:noFill/>
          </p:spPr>
          <p:txBody>
            <a:bodyPr wrap="square" rtlCol="0">
              <a:spAutoFit/>
            </a:bodyPr>
            <a:lstStyle/>
            <a:p>
              <a:r>
                <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rPr>
                <a:t>レスポンス</a:t>
              </a:r>
            </a:p>
          </p:txBody>
        </p:sp>
      </p:grpSp>
      <p:sp>
        <p:nvSpPr>
          <p:cNvPr id="42" name="右矢印 41"/>
          <p:cNvSpPr/>
          <p:nvPr/>
        </p:nvSpPr>
        <p:spPr>
          <a:xfrm>
            <a:off x="3856752" y="1634625"/>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rot="10800000">
            <a:off x="3856752" y="2496560"/>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871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GET</a:t>
            </a:r>
            <a:r>
              <a:rPr kumimoji="1" lang="ja-JP" altLang="en-US" dirty="0"/>
              <a:t>メソッド</a:t>
            </a:r>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a:t>入力フォームに入力されたデータを</a:t>
            </a:r>
            <a:r>
              <a:rPr lang="en-US" altLang="ja-JP" sz="3200" dirty="0"/>
              <a:t>URL</a:t>
            </a:r>
            <a:r>
              <a:rPr lang="ja-JP" altLang="en-US" sz="3200" dirty="0"/>
              <a:t>にくっつけてリクエストを送る。</a:t>
            </a:r>
            <a:endParaRPr lang="en-US" altLang="ja-JP" sz="3200" dirty="0"/>
          </a:p>
          <a:p>
            <a:pPr marL="0" indent="0">
              <a:buNone/>
            </a:pPr>
            <a:r>
              <a:rPr kumimoji="1" lang="en-US" altLang="ja-JP" sz="3200" dirty="0"/>
              <a:t>URL</a:t>
            </a:r>
            <a:r>
              <a:rPr kumimoji="1" lang="ja-JP" altLang="en-US" sz="3200" dirty="0"/>
              <a:t>が存在するためデータ送信後のページをブックマークできる。</a:t>
            </a:r>
            <a:endParaRPr kumimoji="1" lang="en-US" altLang="ja-JP" sz="3200" dirty="0"/>
          </a:p>
          <a:p>
            <a:pPr marL="0" indent="0">
              <a:buNone/>
            </a:pPr>
            <a:r>
              <a:rPr kumimoji="1" lang="en-US" altLang="ja-JP" sz="3200" dirty="0"/>
              <a:t>URL</a:t>
            </a:r>
            <a:r>
              <a:rPr kumimoji="1" lang="ja-JP" altLang="en-US" sz="3200" dirty="0"/>
              <a:t>に記入内容が出てきてしまうので重要情報は送らない。</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7354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a:t>DX</a:t>
            </a:r>
            <a:r>
              <a:rPr lang="ja-JP" altLang="en-US" sz="4400" dirty="0"/>
              <a:t>事例：</a:t>
            </a:r>
            <a:r>
              <a:rPr lang="en-US" altLang="ja-JP" sz="4400" dirty="0" err="1"/>
              <a:t>IoT</a:t>
            </a:r>
            <a:r>
              <a:rPr lang="ja-JP" altLang="en-US" sz="4400" dirty="0"/>
              <a:t>とデータ分析による省エネ化</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105400" y="6592348"/>
            <a:ext cx="7079563" cy="265652"/>
          </a:xfrm>
        </p:spPr>
        <p:txBody>
          <a:bodyPr>
            <a:normAutofit fontScale="70000" lnSpcReduction="20000"/>
          </a:bodyPr>
          <a:lstStyle/>
          <a:p>
            <a:pPr marL="0" indent="0">
              <a:buNone/>
            </a:pPr>
            <a:r>
              <a:rPr lang="ja-JP" altLang="en-US" sz="1600" dirty="0"/>
              <a:t>参考：</a:t>
            </a:r>
            <a:r>
              <a:rPr lang="zh-TW" altLang="en-US" sz="1600" dirty="0"/>
              <a:t>富士電機株式会社</a:t>
            </a:r>
            <a:r>
              <a:rPr lang="en-US" altLang="ja-JP" sz="1600" dirty="0">
                <a:hlinkClick r:id="rId2"/>
              </a:rPr>
              <a:t>https://www.fujielectric.co.jp/products/solution/case-studies/ems_semiconductor.html</a:t>
            </a:r>
            <a:endParaRPr lang="en-US" altLang="ja-JP" sz="1600" dirty="0"/>
          </a:p>
        </p:txBody>
      </p:sp>
      <p:sp>
        <p:nvSpPr>
          <p:cNvPr id="10" name="正方形/長方形 9">
            <a:extLst>
              <a:ext uri="{FF2B5EF4-FFF2-40B4-BE49-F238E27FC236}">
                <a16:creationId xmlns:a16="http://schemas.microsoft.com/office/drawing/2014/main" id="{F87A52FD-8859-4018-A6F3-4DB624111EA4}"/>
              </a:ext>
            </a:extLst>
          </p:cNvPr>
          <p:cNvSpPr/>
          <p:nvPr/>
        </p:nvSpPr>
        <p:spPr>
          <a:xfrm>
            <a:off x="175203" y="4779722"/>
            <a:ext cx="12016797" cy="1384995"/>
          </a:xfrm>
          <a:prstGeom prst="rect">
            <a:avLst/>
          </a:prstGeom>
          <a:noFill/>
          <a:ln>
            <a:solidFill>
              <a:schemeClr val="bg1"/>
            </a:solidFill>
          </a:ln>
        </p:spPr>
        <p:txBody>
          <a:bodyPr wrap="square">
            <a:spAutoFit/>
          </a:bodyPr>
          <a:lstStyle/>
          <a:p>
            <a:r>
              <a:rPr lang="ja-JP" altLang="en-US" sz="2800" dirty="0">
                <a:latin typeface="UD デジタル 教科書体 NK-R" panose="02020400000000000000" pitchFamily="18" charset="-128"/>
                <a:ea typeface="UD デジタル 教科書体 NK-R" panose="02020400000000000000" pitchFamily="18" charset="-128"/>
              </a:rPr>
              <a:t>半導体製造を行うメーカー、</a:t>
            </a:r>
            <a:r>
              <a:rPr lang="zh-TW" altLang="en-US" sz="2800" dirty="0">
                <a:latin typeface="UD デジタル 教科書体 NK-R" panose="02020400000000000000" pitchFamily="18" charset="-128"/>
                <a:ea typeface="UD デジタル 教科書体 NK-R" panose="02020400000000000000" pitchFamily="18" charset="-128"/>
              </a:rPr>
              <a:t>富士電機 山梨工場</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センサで各機器からデータ収集を行い、解析ソフトによって</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電力・熱のムダやムラを発見。５年間で</a:t>
            </a:r>
            <a:r>
              <a:rPr lang="en-US" altLang="ja-JP" sz="2800" dirty="0">
                <a:latin typeface="UD デジタル 教科書体 NK-R" panose="02020400000000000000" pitchFamily="18" charset="-128"/>
                <a:ea typeface="UD デジタル 教科書体 NK-R" panose="02020400000000000000" pitchFamily="18" charset="-128"/>
              </a:rPr>
              <a:t>34</a:t>
            </a:r>
            <a:r>
              <a:rPr lang="ja-JP" altLang="en-US" sz="2800" dirty="0">
                <a:latin typeface="UD デジタル 教科書体 NK-R" panose="02020400000000000000" pitchFamily="18" charset="-128"/>
                <a:ea typeface="UD デジタル 教科書体 NK-R" panose="02020400000000000000" pitchFamily="18" charset="-128"/>
              </a:rPr>
              <a:t>％のエネルギー消費削減に成功した。</a:t>
            </a:r>
            <a:endParaRPr lang="en-US" altLang="zh-TW" sz="2800" dirty="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1026" name="Picture 2" descr="https://www.fujielectric.co.jp/products/solution/case-studies/box/img/ems/2_yamanas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0" y="1117020"/>
            <a:ext cx="5751237" cy="3235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ujielectric.co.jp/products/solution/case-studies/box/img/ems/1_yamanas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00" y="1117020"/>
            <a:ext cx="5751238" cy="32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29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POST</a:t>
            </a:r>
            <a:r>
              <a:rPr kumimoji="1" lang="ja-JP" altLang="en-US" dirty="0"/>
              <a:t>メソッド</a:t>
            </a:r>
          </a:p>
        </p:txBody>
      </p:sp>
      <p:sp>
        <p:nvSpPr>
          <p:cNvPr id="3" name="コンテンツ プレースホルダー 2"/>
          <p:cNvSpPr>
            <a:spLocks noGrp="1"/>
          </p:cNvSpPr>
          <p:nvPr>
            <p:ph idx="1"/>
          </p:nvPr>
        </p:nvSpPr>
        <p:spPr>
          <a:xfrm>
            <a:off x="725214" y="4645571"/>
            <a:ext cx="10909738" cy="2102069"/>
          </a:xfrm>
        </p:spPr>
        <p:txBody>
          <a:bodyPr>
            <a:normAutofit/>
          </a:bodyPr>
          <a:lstStyle/>
          <a:p>
            <a:pPr marL="0" indent="0">
              <a:buNone/>
            </a:pPr>
            <a:r>
              <a:rPr lang="ja-JP" altLang="en-US" dirty="0">
                <a:solidFill>
                  <a:srgbClr val="FF0000"/>
                </a:solidFill>
              </a:rPr>
              <a:t>リクエストメッセージボディ</a:t>
            </a:r>
            <a:r>
              <a:rPr lang="ja-JP" altLang="en-US" dirty="0"/>
              <a:t>に</a:t>
            </a:r>
            <a:r>
              <a:rPr lang="en-US" altLang="ja-JP" dirty="0"/>
              <a:t/>
            </a:r>
            <a:br>
              <a:rPr lang="en-US" altLang="ja-JP" dirty="0"/>
            </a:br>
            <a:r>
              <a:rPr lang="ja-JP" altLang="en-US" dirty="0"/>
              <a:t>入力されたデータを追加してリクエストを送る。</a:t>
            </a:r>
            <a:endParaRPr lang="en-US" altLang="ja-JP" dirty="0"/>
          </a:p>
          <a:p>
            <a:pPr marL="0" indent="0">
              <a:buNone/>
            </a:pPr>
            <a:r>
              <a:rPr lang="en-US" altLang="ja-JP" dirty="0"/>
              <a:t>URL</a:t>
            </a:r>
            <a:r>
              <a:rPr lang="ja-JP" altLang="en-US" dirty="0"/>
              <a:t>に入力データが影響しない。</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p:grpSp>
        <p:nvGrpSpPr>
          <p:cNvPr id="9" name="グループ化 8"/>
          <p:cNvGrpSpPr/>
          <p:nvPr/>
        </p:nvGrpSpPr>
        <p:grpSpPr>
          <a:xfrm>
            <a:off x="1055853" y="1125447"/>
            <a:ext cx="2782831" cy="3269591"/>
            <a:chOff x="898198" y="889842"/>
            <a:chExt cx="2782831" cy="3269591"/>
          </a:xfrm>
        </p:grpSpPr>
        <p:sp>
          <p:nvSpPr>
            <p:cNvPr id="5" name="正方形/長方形 4">
              <a:extLst>
                <a:ext uri="{FF2B5EF4-FFF2-40B4-BE49-F238E27FC236}">
                  <a16:creationId xmlns:a16="http://schemas.microsoft.com/office/drawing/2014/main" id="{32C53A77-4D8E-4358-9049-D0388624F870}"/>
                </a:ext>
              </a:extLst>
            </p:cNvPr>
            <p:cNvSpPr/>
            <p:nvPr/>
          </p:nvSpPr>
          <p:spPr>
            <a:xfrm>
              <a:off x="898198" y="889842"/>
              <a:ext cx="2782831" cy="3269591"/>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522A326D-75EC-4E66-88E6-0C653BE193A2}"/>
                </a:ext>
              </a:extLst>
            </p:cNvPr>
            <p:cNvSpPr/>
            <p:nvPr/>
          </p:nvSpPr>
          <p:spPr>
            <a:xfrm>
              <a:off x="1196996" y="1035636"/>
              <a:ext cx="2185236" cy="3793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a:solidFill>
                    <a:sysClr val="windowText" lastClr="000000"/>
                  </a:solidFill>
                  <a:latin typeface="UD デジタル 教科書体 NK-R" panose="02020400000000000000" pitchFamily="18" charset="-128"/>
                  <a:ea typeface="UD デジタル 教科書体 NK-R" panose="02020400000000000000" pitchFamily="18" charset="-128"/>
                </a:rPr>
                <a:t>リクエストライン</a:t>
              </a:r>
            </a:p>
          </p:txBody>
        </p:sp>
        <p:sp>
          <p:nvSpPr>
            <p:cNvPr id="7" name="正方形/長方形 6">
              <a:extLst>
                <a:ext uri="{FF2B5EF4-FFF2-40B4-BE49-F238E27FC236}">
                  <a16:creationId xmlns:a16="http://schemas.microsoft.com/office/drawing/2014/main" id="{5B6D83F8-4526-4536-ACE2-7D7F3A43EEC0}"/>
                </a:ext>
              </a:extLst>
            </p:cNvPr>
            <p:cNvSpPr/>
            <p:nvPr/>
          </p:nvSpPr>
          <p:spPr>
            <a:xfrm>
              <a:off x="1196996" y="1682225"/>
              <a:ext cx="2185236" cy="7711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リクエスト</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
              </a:r>
              <a:b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b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ヘッダ</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5B6D83F8-4526-4536-ACE2-7D7F3A43EEC0}"/>
                </a:ext>
              </a:extLst>
            </p:cNvPr>
            <p:cNvSpPr/>
            <p:nvPr/>
          </p:nvSpPr>
          <p:spPr>
            <a:xfrm>
              <a:off x="1196996" y="2720622"/>
              <a:ext cx="2185236" cy="12574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リクエスト</a:t>
              </a:r>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メッセージ</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ボディ</a:t>
              </a:r>
            </a:p>
          </p:txBody>
        </p:sp>
      </p:grpSp>
      <p:sp>
        <p:nvSpPr>
          <p:cNvPr id="10" name="テキスト ボックス 9"/>
          <p:cNvSpPr txBox="1"/>
          <p:nvPr/>
        </p:nvSpPr>
        <p:spPr>
          <a:xfrm>
            <a:off x="4955627" y="1230064"/>
            <a:ext cx="4188373" cy="461665"/>
          </a:xfrm>
          <a:prstGeom prst="rect">
            <a:avLst/>
          </a:prstGeom>
          <a:noFill/>
        </p:spPr>
        <p:txBody>
          <a:bodyPr wrap="square" rtlCol="0">
            <a:spAutoFit/>
          </a:bodyPr>
          <a:lstStyle/>
          <a:p>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メソッドの種類・</a:t>
            </a:r>
            <a:r>
              <a:rPr kumimoji="1" lang="en-US" altLang="ja-JP" sz="2400" dirty="0">
                <a:latin typeface="Tahoma" panose="020B0604030504040204" pitchFamily="34" charset="0"/>
                <a:ea typeface="Tahoma" panose="020B0604030504040204" pitchFamily="34" charset="0"/>
                <a:cs typeface="Tahoma" panose="020B0604030504040204" pitchFamily="34" charset="0"/>
              </a:rPr>
              <a:t>URL</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等</a:t>
            </a:r>
          </a:p>
        </p:txBody>
      </p:sp>
      <p:sp>
        <p:nvSpPr>
          <p:cNvPr id="11" name="テキスト ボックス 10"/>
          <p:cNvSpPr txBox="1"/>
          <p:nvPr/>
        </p:nvSpPr>
        <p:spPr>
          <a:xfrm>
            <a:off x="4955627" y="2067744"/>
            <a:ext cx="6164318"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サーバの場所やバージョンなどのメタデータ</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4955627" y="3171991"/>
            <a:ext cx="5841125" cy="830997"/>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サーバに送るデータの本文。</a:t>
            </a:r>
            <a: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ファイルなども添付できる。</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a:stCxn id="6" idx="3"/>
            <a:endCxn id="10" idx="1"/>
          </p:cNvCxnSpPr>
          <p:nvPr/>
        </p:nvCxnSpPr>
        <p:spPr>
          <a:xfrm>
            <a:off x="3539887" y="1460897"/>
            <a:ext cx="141574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7" idx="3"/>
            <a:endCxn id="11" idx="1"/>
          </p:cNvCxnSpPr>
          <p:nvPr/>
        </p:nvCxnSpPr>
        <p:spPr>
          <a:xfrm flipV="1">
            <a:off x="3539887" y="2298577"/>
            <a:ext cx="1415740" cy="48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3"/>
            <a:endCxn id="12" idx="1"/>
          </p:cNvCxnSpPr>
          <p:nvPr/>
        </p:nvCxnSpPr>
        <p:spPr>
          <a:xfrm>
            <a:off x="3539887" y="3584964"/>
            <a:ext cx="1415740" cy="25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540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入力フォームの作成</a:t>
            </a:r>
          </a:p>
        </p:txBody>
      </p:sp>
      <p:sp>
        <p:nvSpPr>
          <p:cNvPr id="3" name="コンテンツ プレースホルダー 2"/>
          <p:cNvSpPr>
            <a:spLocks noGrp="1"/>
          </p:cNvSpPr>
          <p:nvPr>
            <p:ph idx="1"/>
          </p:nvPr>
        </p:nvSpPr>
        <p:spPr>
          <a:xfrm>
            <a:off x="851338" y="1200151"/>
            <a:ext cx="10783614" cy="5410856"/>
          </a:xfrm>
        </p:spPr>
        <p:txBody>
          <a:bodyPr/>
          <a:lstStyle/>
          <a:p>
            <a:pPr marL="0" indent="0">
              <a:buNone/>
            </a:pPr>
            <a:r>
              <a:rPr lang="ja-JP" altLang="en-US" dirty="0"/>
              <a:t>入力フォームは</a:t>
            </a:r>
            <a:r>
              <a:rPr lang="en-US" altLang="ja-JP" dirty="0">
                <a:solidFill>
                  <a:srgbClr val="FF0000"/>
                </a:solidFill>
              </a:rPr>
              <a:t>&lt;form&gt;~&lt;/form&gt;</a:t>
            </a:r>
            <a:r>
              <a:rPr lang="ja-JP" altLang="en-US" dirty="0"/>
              <a:t>内に記述し、</a:t>
            </a:r>
            <a:r>
              <a:rPr lang="en-US" altLang="ja-JP" dirty="0"/>
              <a:t/>
            </a:r>
            <a:br>
              <a:rPr lang="en-US" altLang="ja-JP" dirty="0"/>
            </a:br>
            <a:r>
              <a:rPr lang="ja-JP" altLang="en-US" dirty="0"/>
              <a:t>項目ごとにそれぞれ</a:t>
            </a:r>
            <a:r>
              <a:rPr lang="en-US" altLang="ja-JP" dirty="0">
                <a:solidFill>
                  <a:srgbClr val="FF0000"/>
                </a:solidFill>
              </a:rPr>
              <a:t>&lt;input&gt;</a:t>
            </a:r>
            <a:r>
              <a:rPr lang="ja-JP" altLang="en-US" dirty="0"/>
              <a:t>を記述する。</a:t>
            </a:r>
            <a:endParaRPr lang="en-US" altLang="ja-JP" dirty="0"/>
          </a:p>
          <a:p>
            <a:pPr marL="0" indent="0">
              <a:buNone/>
            </a:pPr>
            <a:endParaRPr lang="en-US" altLang="ja-JP" dirty="0"/>
          </a:p>
          <a:p>
            <a:pPr marL="0" indent="0">
              <a:buNone/>
            </a:pPr>
            <a:r>
              <a:rPr lang="en-US" altLang="ja-JP" dirty="0"/>
              <a:t>&lt;input&gt;</a:t>
            </a:r>
            <a:r>
              <a:rPr lang="ja-JP" altLang="en-US" dirty="0"/>
              <a:t>は</a:t>
            </a:r>
            <a:r>
              <a:rPr lang="ja-JP" altLang="en-US" dirty="0">
                <a:solidFill>
                  <a:srgbClr val="FF0000"/>
                </a:solidFill>
              </a:rPr>
              <a:t>属性値</a:t>
            </a:r>
            <a:r>
              <a:rPr lang="ja-JP" altLang="en-US" dirty="0"/>
              <a:t>を変更することで、テキスト・</a:t>
            </a:r>
            <a:r>
              <a:rPr lang="en-US" altLang="ja-JP" dirty="0"/>
              <a:t/>
            </a:r>
            <a:br>
              <a:rPr lang="en-US" altLang="ja-JP" dirty="0"/>
            </a:br>
            <a:r>
              <a:rPr lang="ja-JP" altLang="en-US" dirty="0"/>
              <a:t>チェックボックス・ラジオボタンなど様々なフォームとして扱うことができる。</a:t>
            </a:r>
            <a:endParaRPr lang="en-US" altLang="ja-JP" dirty="0"/>
          </a:p>
          <a:p>
            <a:pPr marL="0" indent="0">
              <a:buNone/>
            </a:pP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641270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前提：タグの書式・構造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
        <p:nvSpPr>
          <p:cNvPr id="5"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921941" y="172486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=“https://www.google.com”&gt; </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6" name="右大かっこ 5">
            <a:extLst>
              <a:ext uri="{FF2B5EF4-FFF2-40B4-BE49-F238E27FC236}">
                <a16:creationId xmlns:a16="http://schemas.microsoft.com/office/drawing/2014/main" id="{D3661C9C-54B2-4C6E-816B-787AEC12A55F}"/>
              </a:ext>
            </a:extLst>
          </p:cNvPr>
          <p:cNvSpPr/>
          <p:nvPr/>
        </p:nvSpPr>
        <p:spPr>
          <a:xfrm rot="5400000">
            <a:off x="1993538" y="1849890"/>
            <a:ext cx="87072"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7" name="右大かっこ 6">
            <a:extLst>
              <a:ext uri="{FF2B5EF4-FFF2-40B4-BE49-F238E27FC236}">
                <a16:creationId xmlns:a16="http://schemas.microsoft.com/office/drawing/2014/main" id="{3A58C9CD-F562-49A3-B031-16906F6011D9}"/>
              </a:ext>
            </a:extLst>
          </p:cNvPr>
          <p:cNvSpPr/>
          <p:nvPr/>
        </p:nvSpPr>
        <p:spPr>
          <a:xfrm rot="5400000">
            <a:off x="4794797" y="16225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8" name="右大かっこ 7">
            <a:extLst>
              <a:ext uri="{FF2B5EF4-FFF2-40B4-BE49-F238E27FC236}">
                <a16:creationId xmlns:a16="http://schemas.microsoft.com/office/drawing/2014/main" id="{2E7ECD44-591E-4727-90E6-F80D59C7616D}"/>
              </a:ext>
            </a:extLst>
          </p:cNvPr>
          <p:cNvSpPr/>
          <p:nvPr/>
        </p:nvSpPr>
        <p:spPr>
          <a:xfrm rot="5400000">
            <a:off x="8800727" y="630691"/>
            <a:ext cx="72010" cy="3099792"/>
          </a:xfrm>
          <a:prstGeom prst="rightBracket">
            <a:avLst/>
          </a:prstGeom>
          <a:noFill/>
          <a:ln w="38100" cap="flat" cmpd="sng" algn="ctr">
            <a:solidFill>
              <a:srgbClr val="4F81B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1185553" y="1148078"/>
            <a:ext cx="10200903" cy="631876"/>
            <a:chOff x="1033153" y="1357628"/>
            <a:chExt cx="10200903" cy="631876"/>
          </a:xfrm>
        </p:grpSpPr>
        <p:sp>
          <p:nvSpPr>
            <p:cNvPr id="10" name="右大かっこ 9">
              <a:extLst>
                <a:ext uri="{FF2B5EF4-FFF2-40B4-BE49-F238E27FC236}">
                  <a16:creationId xmlns:a16="http://schemas.microsoft.com/office/drawing/2014/main" id="{8D57BF45-5BBB-4AA9-B166-DD254E437BE7}"/>
                </a:ext>
              </a:extLst>
            </p:cNvPr>
            <p:cNvSpPr/>
            <p:nvPr/>
          </p:nvSpPr>
          <p:spPr>
            <a:xfrm rot="16200000">
              <a:off x="10766341" y="1466698"/>
              <a:ext cx="72813" cy="862617"/>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1" name="右大かっこ 10">
              <a:extLst>
                <a:ext uri="{FF2B5EF4-FFF2-40B4-BE49-F238E27FC236}">
                  <a16:creationId xmlns:a16="http://schemas.microsoft.com/office/drawing/2014/main" id="{F7B1CD51-55E2-4A48-ADDD-1276AE11EF17}"/>
                </a:ext>
              </a:extLst>
            </p:cNvPr>
            <p:cNvSpPr/>
            <p:nvPr/>
          </p:nvSpPr>
          <p:spPr>
            <a:xfrm rot="16200000">
              <a:off x="4020688" y="-1043750"/>
              <a:ext cx="45719" cy="6020790"/>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ACB4B278-79FB-4FC7-AF0E-BC18F6F0B174}"/>
                </a:ext>
              </a:extLst>
            </p:cNvPr>
            <p:cNvSpPr txBox="1"/>
            <p:nvPr/>
          </p:nvSpPr>
          <p:spPr>
            <a:xfrm>
              <a:off x="3587064" y="1430438"/>
              <a:ext cx="1048685"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開始タグ</a:t>
              </a:r>
            </a:p>
          </p:txBody>
        </p:sp>
        <p:sp>
          <p:nvSpPr>
            <p:cNvPr id="13" name="テキスト ボックス 12">
              <a:extLst>
                <a:ext uri="{FF2B5EF4-FFF2-40B4-BE49-F238E27FC236}">
                  <a16:creationId xmlns:a16="http://schemas.microsoft.com/office/drawing/2014/main" id="{2063FC90-E5F0-42D7-9272-2EEC5D2DC08A}"/>
                </a:ext>
              </a:extLst>
            </p:cNvPr>
            <p:cNvSpPr txBox="1"/>
            <p:nvPr/>
          </p:nvSpPr>
          <p:spPr>
            <a:xfrm>
              <a:off x="10193386" y="1357628"/>
              <a:ext cx="1040670"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終了タグ</a:t>
              </a:r>
            </a:p>
          </p:txBody>
        </p:sp>
      </p:grpSp>
      <p:sp>
        <p:nvSpPr>
          <p:cNvPr id="14" name="テキスト ボックス 13">
            <a:extLst>
              <a:ext uri="{FF2B5EF4-FFF2-40B4-BE49-F238E27FC236}">
                <a16:creationId xmlns:a16="http://schemas.microsoft.com/office/drawing/2014/main" id="{5F032F4C-F6D4-401F-BB54-F6D3EEEC129D}"/>
              </a:ext>
            </a:extLst>
          </p:cNvPr>
          <p:cNvSpPr txBox="1"/>
          <p:nvPr/>
        </p:nvSpPr>
        <p:spPr>
          <a:xfrm>
            <a:off x="1713909" y="233964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
        <p:nvSpPr>
          <p:cNvPr id="15" name="テキスト ボックス 14">
            <a:extLst>
              <a:ext uri="{FF2B5EF4-FFF2-40B4-BE49-F238E27FC236}">
                <a16:creationId xmlns:a16="http://schemas.microsoft.com/office/drawing/2014/main" id="{E5F50326-F7D9-4F6C-8CF0-D78FF96CCF43}"/>
              </a:ext>
            </a:extLst>
          </p:cNvPr>
          <p:cNvSpPr txBox="1"/>
          <p:nvPr/>
        </p:nvSpPr>
        <p:spPr>
          <a:xfrm>
            <a:off x="4304062" y="240221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
        <p:nvSpPr>
          <p:cNvPr id="16" name="テキスト ボックス 15">
            <a:extLst>
              <a:ext uri="{FF2B5EF4-FFF2-40B4-BE49-F238E27FC236}">
                <a16:creationId xmlns:a16="http://schemas.microsoft.com/office/drawing/2014/main" id="{8A889790-7ABF-4131-9960-5CB20BAE200F}"/>
              </a:ext>
            </a:extLst>
          </p:cNvPr>
          <p:cNvSpPr txBox="1"/>
          <p:nvPr/>
        </p:nvSpPr>
        <p:spPr>
          <a:xfrm>
            <a:off x="7016526" y="2394299"/>
            <a:ext cx="2603598" cy="369332"/>
          </a:xfrm>
          <a:prstGeom prst="rect">
            <a:avLst/>
          </a:prstGeom>
          <a:solidFill>
            <a:sysClr val="window" lastClr="FFFFFF"/>
          </a:solidFill>
          <a:ln w="25400" cap="flat" cmpd="sng" algn="ctr">
            <a:solidFill>
              <a:srgbClr val="4F81BD"/>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要素の内容（コンテンツ）</a:t>
            </a:r>
          </a:p>
        </p:txBody>
      </p:sp>
      <p:sp>
        <p:nvSpPr>
          <p:cNvPr id="17" name="矢印: 下 14">
            <a:extLst>
              <a:ext uri="{FF2B5EF4-FFF2-40B4-BE49-F238E27FC236}">
                <a16:creationId xmlns:a16="http://schemas.microsoft.com/office/drawing/2014/main" id="{55FF17E3-A5AE-4192-A045-B04B2B9DDDC0}"/>
              </a:ext>
            </a:extLst>
          </p:cNvPr>
          <p:cNvSpPr/>
          <p:nvPr/>
        </p:nvSpPr>
        <p:spPr>
          <a:xfrm>
            <a:off x="5408972" y="3123956"/>
            <a:ext cx="1440160" cy="626368"/>
          </a:xfrm>
          <a:prstGeom prst="downArrow">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8" name="右大かっこ 17">
            <a:extLst>
              <a:ext uri="{FF2B5EF4-FFF2-40B4-BE49-F238E27FC236}">
                <a16:creationId xmlns:a16="http://schemas.microsoft.com/office/drawing/2014/main" id="{D3661C9C-54B2-4C6E-816B-787AEC12A55F}"/>
              </a:ext>
            </a:extLst>
          </p:cNvPr>
          <p:cNvSpPr/>
          <p:nvPr/>
        </p:nvSpPr>
        <p:spPr>
          <a:xfrm rot="5400000">
            <a:off x="1419775" y="2006658"/>
            <a:ext cx="119466" cy="310472"/>
          </a:xfrm>
          <a:prstGeom prst="rightBracke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5F032F4C-F6D4-401F-BB54-F6D3EEEC129D}"/>
              </a:ext>
            </a:extLst>
          </p:cNvPr>
          <p:cNvSpPr txBox="1"/>
          <p:nvPr/>
        </p:nvSpPr>
        <p:spPr>
          <a:xfrm>
            <a:off x="669671" y="2390722"/>
            <a:ext cx="809837" cy="369332"/>
          </a:xfrm>
          <a:prstGeom prst="rect">
            <a:avLst/>
          </a:prstGeom>
          <a:solidFill>
            <a:sysClr val="window" lastClr="FFFFFF"/>
          </a:solidFill>
          <a:ln w="25400" cap="flat" cmpd="sng" algn="ctr">
            <a:solidFill>
              <a:srgbClr val="FF0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タグ名</a:t>
            </a:r>
          </a:p>
        </p:txBody>
      </p:sp>
      <p:pic>
        <p:nvPicPr>
          <p:cNvPr id="20" name="図 19"/>
          <p:cNvPicPr>
            <a:picLocks noChangeAspect="1"/>
          </p:cNvPicPr>
          <p:nvPr/>
        </p:nvPicPr>
        <p:blipFill rotWithShape="1">
          <a:blip r:embed="rId2"/>
          <a:srcRect r="63549" b="79193"/>
          <a:stretch/>
        </p:blipFill>
        <p:spPr>
          <a:xfrm>
            <a:off x="3422587" y="3850234"/>
            <a:ext cx="5412929" cy="2661691"/>
          </a:xfrm>
          <a:prstGeom prst="rect">
            <a:avLst/>
          </a:prstGeom>
        </p:spPr>
      </p:pic>
    </p:spTree>
    <p:extLst>
      <p:ext uri="{BB962C8B-B14F-4D97-AF65-F5344CB8AC3E}">
        <p14:creationId xmlns:p14="http://schemas.microsoft.com/office/powerpoint/2010/main" val="9824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前提：タグの書式・構造（属性）</a:t>
            </a:r>
          </a:p>
        </p:txBody>
      </p:sp>
      <p:sp>
        <p:nvSpPr>
          <p:cNvPr id="3" name="コンテンツ プレースホルダー 2"/>
          <p:cNvSpPr>
            <a:spLocks noGrp="1"/>
          </p:cNvSpPr>
          <p:nvPr>
            <p:ph idx="1"/>
          </p:nvPr>
        </p:nvSpPr>
        <p:spPr>
          <a:xfrm>
            <a:off x="838200" y="3225114"/>
            <a:ext cx="10515600" cy="3336324"/>
          </a:xfrm>
        </p:spPr>
        <p:txBody>
          <a:bodyPr>
            <a:normAutofit fontScale="92500" lnSpcReduction="10000"/>
          </a:bodyPr>
          <a:lstStyle/>
          <a:p>
            <a:pPr marL="0" indent="0">
              <a:buNone/>
            </a:pPr>
            <a:r>
              <a:rPr lang="ja-JP" altLang="en-US" sz="3200" dirty="0"/>
              <a:t>タグには追加の情報を与えることができる。</a:t>
            </a:r>
            <a:endParaRPr lang="en-US" altLang="ja-JP" sz="3200" dirty="0"/>
          </a:p>
          <a:p>
            <a:pPr marL="0" indent="0">
              <a:buNone/>
            </a:pPr>
            <a:r>
              <a:rPr lang="ja-JP" altLang="en-US" sz="3200" dirty="0">
                <a:solidFill>
                  <a:srgbClr val="FF0000"/>
                </a:solidFill>
              </a:rPr>
              <a:t>追加情報の項目名を 属性 </a:t>
            </a:r>
            <a:r>
              <a:rPr lang="ja-JP" altLang="en-US" sz="3200" dirty="0"/>
              <a:t>と呼ぶ</a:t>
            </a:r>
            <a:endParaRPr lang="en-US" altLang="ja-JP" sz="3200" dirty="0"/>
          </a:p>
          <a:p>
            <a:pPr marL="0" indent="0">
              <a:buNone/>
            </a:pPr>
            <a:r>
              <a:rPr lang="en-US" altLang="ja-JP" sz="3200" dirty="0"/>
              <a:t>a</a:t>
            </a:r>
            <a:r>
              <a:rPr lang="ja-JP" altLang="en-US" sz="3200" dirty="0"/>
              <a:t>タグの場合</a:t>
            </a:r>
            <a:endParaRPr lang="en-US" altLang="ja-JP" sz="3200" dirty="0"/>
          </a:p>
          <a:p>
            <a:pPr marL="457200" lvl="1" indent="0">
              <a:buNone/>
            </a:pPr>
            <a:r>
              <a:rPr lang="en-US" altLang="ja-JP" sz="2800" dirty="0" err="1"/>
              <a:t>href</a:t>
            </a:r>
            <a:r>
              <a:rPr lang="ja-JP" altLang="en-US" sz="2800" dirty="0"/>
              <a:t>属性</a:t>
            </a:r>
            <a:r>
              <a:rPr lang="en-US" altLang="ja-JP" sz="2800" dirty="0"/>
              <a:t>		</a:t>
            </a:r>
            <a:r>
              <a:rPr lang="ja-JP" altLang="en-US" sz="2800" dirty="0"/>
              <a:t>：リンク先の指定</a:t>
            </a:r>
            <a:endParaRPr lang="en-US" altLang="ja-JP" sz="2800" dirty="0"/>
          </a:p>
          <a:p>
            <a:pPr marL="457200" lvl="1" indent="0">
              <a:buNone/>
            </a:pPr>
            <a:r>
              <a:rPr lang="en-US" altLang="ja-JP" sz="2800" dirty="0"/>
              <a:t>target</a:t>
            </a:r>
            <a:r>
              <a:rPr lang="ja-JP" altLang="en-US" sz="2800" dirty="0"/>
              <a:t>属性</a:t>
            </a:r>
            <a:r>
              <a:rPr lang="en-US" altLang="ja-JP" sz="2800" dirty="0"/>
              <a:t>	</a:t>
            </a:r>
            <a:r>
              <a:rPr lang="ja-JP" altLang="en-US" sz="2800" dirty="0"/>
              <a:t>：リンクの開き方の指定</a:t>
            </a:r>
            <a:r>
              <a:rPr lang="en-US" altLang="ja-JP" sz="2800" dirty="0"/>
              <a:t>	...</a:t>
            </a:r>
            <a:r>
              <a:rPr lang="en-US" altLang="ja-JP" sz="2800" dirty="0" err="1"/>
              <a:t>etc</a:t>
            </a:r>
            <a:endParaRPr lang="en-US" altLang="ja-JP" sz="2800" dirty="0"/>
          </a:p>
          <a:p>
            <a:pPr marL="0" indent="0">
              <a:buNone/>
            </a:pPr>
            <a:r>
              <a:rPr lang="ja-JP" altLang="en-US" sz="3200" dirty="0"/>
              <a:t>タグ名で持てる属性が変化する</a:t>
            </a:r>
            <a:endParaRPr lang="en-US" altLang="ja-JP" sz="3200" dirty="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73</a:t>
            </a:fld>
            <a:endParaRPr kumimoji="1" lang="ja-JP" altLang="en-US"/>
          </a:p>
        </p:txBody>
      </p:sp>
      <p:sp>
        <p:nvSpPr>
          <p:cNvPr id="9"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=“https://www.google.com”&gt; </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0" name="右大かっこ 9">
            <a:extLst>
              <a:ext uri="{FF2B5EF4-FFF2-40B4-BE49-F238E27FC236}">
                <a16:creationId xmlns:a16="http://schemas.microsoft.com/office/drawing/2014/main" id="{D3661C9C-54B2-4C6E-816B-787AEC12A55F}"/>
              </a:ext>
            </a:extLst>
          </p:cNvPr>
          <p:cNvSpPr/>
          <p:nvPr/>
        </p:nvSpPr>
        <p:spPr>
          <a:xfrm rot="5400000">
            <a:off x="1861814" y="2050640"/>
            <a:ext cx="45719"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5F032F4C-F6D4-401F-BB54-F6D3EEEC129D}"/>
              </a:ext>
            </a:extLst>
          </p:cNvPr>
          <p:cNvSpPr txBox="1"/>
          <p:nvPr/>
        </p:nvSpPr>
        <p:spPr>
          <a:xfrm>
            <a:off x="1561509" y="254919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Tree>
    <p:extLst>
      <p:ext uri="{BB962C8B-B14F-4D97-AF65-F5344CB8AC3E}">
        <p14:creationId xmlns:p14="http://schemas.microsoft.com/office/powerpoint/2010/main" val="155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前提：タグの書式・構造（属性値）</a:t>
            </a:r>
          </a:p>
        </p:txBody>
      </p:sp>
      <p:sp>
        <p:nvSpPr>
          <p:cNvPr id="3" name="コンテンツ プレースホルダー 2"/>
          <p:cNvSpPr>
            <a:spLocks noGrp="1"/>
          </p:cNvSpPr>
          <p:nvPr>
            <p:ph idx="1"/>
          </p:nvPr>
        </p:nvSpPr>
        <p:spPr>
          <a:xfrm>
            <a:off x="838199" y="3225114"/>
            <a:ext cx="10740081" cy="3336324"/>
          </a:xfrm>
        </p:spPr>
        <p:txBody>
          <a:bodyPr>
            <a:normAutofit/>
          </a:bodyPr>
          <a:lstStyle/>
          <a:p>
            <a:pPr marL="0" indent="0">
              <a:buNone/>
            </a:pPr>
            <a:r>
              <a:rPr lang="ja-JP" altLang="en-US" sz="3200" dirty="0"/>
              <a:t>属性の具体的な値。属性ごとに適切な値を入れる必要がある。</a:t>
            </a:r>
            <a:endParaRPr lang="en-US" altLang="ja-JP" sz="3200" dirty="0"/>
          </a:p>
          <a:p>
            <a:pPr marL="457200" lvl="1" indent="0">
              <a:buNone/>
            </a:pPr>
            <a:r>
              <a:rPr lang="en-US" altLang="ja-JP" sz="2800" dirty="0" err="1"/>
              <a:t>href</a:t>
            </a:r>
            <a:r>
              <a:rPr lang="ja-JP" altLang="en-US" sz="2800" dirty="0"/>
              <a:t>属性の場合はリンク先のアドレスを入れる</a:t>
            </a:r>
            <a:endParaRPr lang="en-US" altLang="ja-JP" sz="2800" dirty="0"/>
          </a:p>
          <a:p>
            <a:pPr marL="457200" lvl="1" indent="0">
              <a:buNone/>
            </a:pPr>
            <a:endParaRPr lang="en-US" altLang="ja-JP" sz="2800" dirty="0"/>
          </a:p>
          <a:p>
            <a:pPr marL="0" indent="0">
              <a:buNone/>
            </a:pPr>
            <a:r>
              <a:rPr lang="ja-JP" altLang="en-US" sz="3200" dirty="0">
                <a:solidFill>
                  <a:srgbClr val="FF0000"/>
                </a:solidFill>
              </a:rPr>
              <a:t>属性名 </a:t>
            </a:r>
            <a:r>
              <a:rPr lang="en-US" altLang="ja-JP" sz="3200" dirty="0">
                <a:solidFill>
                  <a:srgbClr val="FF0000"/>
                </a:solidFill>
              </a:rPr>
              <a:t>= “</a:t>
            </a:r>
            <a:r>
              <a:rPr lang="ja-JP" altLang="en-US" sz="3200" dirty="0">
                <a:solidFill>
                  <a:srgbClr val="FF0000"/>
                </a:solidFill>
              </a:rPr>
              <a:t>属性値</a:t>
            </a:r>
            <a:r>
              <a:rPr lang="en-US" altLang="ja-JP" sz="3200" dirty="0">
                <a:solidFill>
                  <a:srgbClr val="FF0000"/>
                </a:solidFill>
              </a:rPr>
              <a:t>” </a:t>
            </a:r>
            <a:r>
              <a:rPr lang="ja-JP" altLang="en-US" sz="3200" dirty="0"/>
              <a:t>と記述する</a:t>
            </a:r>
            <a:endParaRPr lang="en-US" altLang="ja-JP" sz="3200" dirty="0"/>
          </a:p>
          <a:p>
            <a:endParaRPr lang="en-US" altLang="ja-JP" sz="3200" dirty="0">
              <a:solidFill>
                <a:srgbClr val="FF0000"/>
              </a:solidFill>
            </a:endParaRPr>
          </a:p>
          <a:p>
            <a:pPr marL="0" indent="0">
              <a:buNone/>
            </a:pPr>
            <a:endParaRPr lang="en-US" altLang="ja-JP" sz="3200" dirty="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74</a:t>
            </a:fld>
            <a:endParaRPr kumimoji="1" lang="ja-JP" altLang="en-US"/>
          </a:p>
        </p:txBody>
      </p:sp>
      <p:sp>
        <p:nvSpPr>
          <p:cNvPr id="10"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=“https://www.google.com”&gt; </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右大かっこ 11">
            <a:extLst>
              <a:ext uri="{FF2B5EF4-FFF2-40B4-BE49-F238E27FC236}">
                <a16:creationId xmlns:a16="http://schemas.microsoft.com/office/drawing/2014/main" id="{3A58C9CD-F562-49A3-B031-16906F6011D9}"/>
              </a:ext>
            </a:extLst>
          </p:cNvPr>
          <p:cNvSpPr/>
          <p:nvPr/>
        </p:nvSpPr>
        <p:spPr>
          <a:xfrm rot="5400000">
            <a:off x="4642397" y="37180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E5F50326-F7D9-4F6C-8CF0-D78FF96CCF43}"/>
              </a:ext>
            </a:extLst>
          </p:cNvPr>
          <p:cNvSpPr txBox="1"/>
          <p:nvPr/>
        </p:nvSpPr>
        <p:spPr>
          <a:xfrm>
            <a:off x="4151662" y="261176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Tree>
    <p:extLst>
      <p:ext uri="{BB962C8B-B14F-4D97-AF65-F5344CB8AC3E}">
        <p14:creationId xmlns:p14="http://schemas.microsoft.com/office/powerpoint/2010/main" val="25242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やってみよう：入力フォーム</a:t>
            </a:r>
          </a:p>
        </p:txBody>
      </p:sp>
      <p:sp>
        <p:nvSpPr>
          <p:cNvPr id="3" name="コンテンツ プレースホルダー 2"/>
          <p:cNvSpPr>
            <a:spLocks noGrp="1"/>
          </p:cNvSpPr>
          <p:nvPr>
            <p:ph idx="1"/>
          </p:nvPr>
        </p:nvSpPr>
        <p:spPr>
          <a:xfrm>
            <a:off x="199697" y="4319751"/>
            <a:ext cx="11188261" cy="2417379"/>
          </a:xfrm>
        </p:spPr>
        <p:txBody>
          <a:bodyPr>
            <a:normAutofit/>
          </a:bodyPr>
          <a:lstStyle/>
          <a:p>
            <a:pPr marL="0" indent="0">
              <a:buNone/>
            </a:pPr>
            <a:r>
              <a:rPr kumimoji="1" lang="en-US" altLang="ja-JP" dirty="0"/>
              <a:t>04_inp.html</a:t>
            </a:r>
            <a:r>
              <a:rPr kumimoji="1" lang="ja-JP" altLang="en-US" dirty="0"/>
              <a:t>と</a:t>
            </a:r>
            <a:r>
              <a:rPr kumimoji="1" lang="en-US" altLang="ja-JP" dirty="0"/>
              <a:t>05_submitTest.php</a:t>
            </a:r>
            <a:r>
              <a:rPr kumimoji="1" lang="ja-JP" altLang="en-US" dirty="0"/>
              <a:t>を作成し</a:t>
            </a:r>
            <a:r>
              <a:rPr kumimoji="1" lang="en-US" altLang="ja-JP" dirty="0"/>
              <a:t/>
            </a:r>
            <a:br>
              <a:rPr kumimoji="1" lang="en-US" altLang="ja-JP" dirty="0"/>
            </a:br>
            <a:r>
              <a:rPr lang="ja-JP" altLang="en-US" dirty="0"/>
              <a:t>上図の</a:t>
            </a:r>
            <a:r>
              <a:rPr kumimoji="1" lang="ja-JP" altLang="en-US" dirty="0"/>
              <a:t>コードを入力しましょう。</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pic>
        <p:nvPicPr>
          <p:cNvPr id="5" name="図 4"/>
          <p:cNvPicPr>
            <a:picLocks noChangeAspect="1"/>
          </p:cNvPicPr>
          <p:nvPr/>
        </p:nvPicPr>
        <p:blipFill>
          <a:blip r:embed="rId2"/>
          <a:stretch>
            <a:fillRect/>
          </a:stretch>
        </p:blipFill>
        <p:spPr>
          <a:xfrm>
            <a:off x="0" y="874914"/>
            <a:ext cx="6830378" cy="3238952"/>
          </a:xfrm>
          <a:prstGeom prst="rect">
            <a:avLst/>
          </a:prstGeom>
        </p:spPr>
      </p:pic>
      <p:pic>
        <p:nvPicPr>
          <p:cNvPr id="6" name="図 5"/>
          <p:cNvPicPr>
            <a:picLocks noChangeAspect="1"/>
          </p:cNvPicPr>
          <p:nvPr/>
        </p:nvPicPr>
        <p:blipFill>
          <a:blip r:embed="rId3"/>
          <a:stretch>
            <a:fillRect/>
          </a:stretch>
        </p:blipFill>
        <p:spPr>
          <a:xfrm>
            <a:off x="7285940" y="874914"/>
            <a:ext cx="4906060" cy="2924583"/>
          </a:xfrm>
          <a:prstGeom prst="rect">
            <a:avLst/>
          </a:prstGeom>
        </p:spPr>
      </p:pic>
    </p:spTree>
    <p:extLst>
      <p:ext uri="{BB962C8B-B14F-4D97-AF65-F5344CB8AC3E}">
        <p14:creationId xmlns:p14="http://schemas.microsoft.com/office/powerpoint/2010/main" val="1050840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&lt;form&gt;</a:t>
            </a:r>
            <a:endParaRPr kumimoji="1" lang="ja-JP" altLang="en-US" dirty="0"/>
          </a:p>
        </p:txBody>
      </p:sp>
      <p:sp>
        <p:nvSpPr>
          <p:cNvPr id="3" name="コンテンツ プレースホルダー 2"/>
          <p:cNvSpPr>
            <a:spLocks noGrp="1"/>
          </p:cNvSpPr>
          <p:nvPr>
            <p:ph idx="1"/>
          </p:nvPr>
        </p:nvSpPr>
        <p:spPr>
          <a:xfrm>
            <a:off x="355600" y="3759200"/>
            <a:ext cx="11633200" cy="2781299"/>
          </a:xfrm>
        </p:spPr>
        <p:txBody>
          <a:bodyPr/>
          <a:lstStyle/>
          <a:p>
            <a:pPr marL="0" indent="0">
              <a:buNone/>
            </a:pPr>
            <a:r>
              <a:rPr kumimoji="1" lang="ja-JP" altLang="en-US" dirty="0"/>
              <a:t>入力フォーム全体を囲うタグ</a:t>
            </a:r>
            <a:endParaRPr lang="en-US" altLang="ja-JP" dirty="0"/>
          </a:p>
          <a:p>
            <a:pPr marL="0" indent="0">
              <a:buNone/>
            </a:pPr>
            <a:r>
              <a:rPr kumimoji="1" lang="en-US" altLang="ja-JP" dirty="0">
                <a:solidFill>
                  <a:srgbClr val="FF0000"/>
                </a:solidFill>
              </a:rPr>
              <a:t>method</a:t>
            </a:r>
            <a:r>
              <a:rPr kumimoji="1" lang="ja-JP" altLang="en-US" dirty="0"/>
              <a:t>属性</a:t>
            </a:r>
            <a:r>
              <a:rPr kumimoji="1" lang="en-US" altLang="ja-JP" dirty="0"/>
              <a:t>	</a:t>
            </a:r>
            <a:r>
              <a:rPr lang="ja-JP" altLang="en-US" dirty="0"/>
              <a:t>➡ データの送信方式を設定</a:t>
            </a:r>
            <a:r>
              <a:rPr lang="en-US" altLang="ja-JP" dirty="0"/>
              <a:t>(</a:t>
            </a:r>
            <a:r>
              <a:rPr lang="en-US" altLang="ja-JP" dirty="0">
                <a:solidFill>
                  <a:srgbClr val="0070C0"/>
                </a:solidFill>
              </a:rPr>
              <a:t>POST</a:t>
            </a:r>
            <a:r>
              <a:rPr lang="en-US" altLang="ja-JP" dirty="0"/>
              <a:t> or GET)</a:t>
            </a:r>
          </a:p>
          <a:p>
            <a:pPr marL="0" indent="0">
              <a:buNone/>
            </a:pPr>
            <a:r>
              <a:rPr kumimoji="1" lang="en-US" altLang="ja-JP" dirty="0">
                <a:solidFill>
                  <a:srgbClr val="FF0000"/>
                </a:solidFill>
              </a:rPr>
              <a:t>action</a:t>
            </a:r>
            <a:r>
              <a:rPr kumimoji="1" lang="ja-JP" altLang="en-US" dirty="0"/>
              <a:t>属性</a:t>
            </a:r>
            <a:r>
              <a:rPr kumimoji="1" lang="en-US" altLang="ja-JP" dirty="0"/>
              <a:t>	</a:t>
            </a:r>
            <a:r>
              <a:rPr kumimoji="1" lang="ja-JP" altLang="en-US" dirty="0"/>
              <a:t>➡　フォーム経由で送信されたデータを</a:t>
            </a:r>
            <a:r>
              <a:rPr lang="en-US" altLang="ja-JP" dirty="0"/>
              <a:t/>
            </a:r>
            <a:br>
              <a:rPr lang="en-US" altLang="ja-JP" dirty="0"/>
            </a:br>
            <a:r>
              <a:rPr lang="en-US" altLang="ja-JP" dirty="0"/>
              <a:t>			</a:t>
            </a:r>
            <a:r>
              <a:rPr lang="ja-JP" altLang="en-US" dirty="0"/>
              <a:t>　　　</a:t>
            </a:r>
            <a:r>
              <a:rPr kumimoji="1" lang="ja-JP" altLang="en-US" dirty="0"/>
              <a:t>処理するプログラムの</a:t>
            </a:r>
            <a:r>
              <a:rPr kumimoji="1" lang="ja-JP" altLang="en-US" dirty="0">
                <a:solidFill>
                  <a:srgbClr val="0070C0"/>
                </a:solidFill>
              </a:rPr>
              <a:t>アドレス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pic>
        <p:nvPicPr>
          <p:cNvPr id="6" name="図 5"/>
          <p:cNvPicPr>
            <a:picLocks noChangeAspect="1"/>
          </p:cNvPicPr>
          <p:nvPr/>
        </p:nvPicPr>
        <p:blipFill rotWithShape="1">
          <a:blip r:embed="rId3"/>
          <a:srcRect l="18842" t="51842" r="23215" b="42721"/>
          <a:stretch/>
        </p:blipFill>
        <p:spPr>
          <a:xfrm>
            <a:off x="0" y="1799491"/>
            <a:ext cx="12111572" cy="538897"/>
          </a:xfrm>
          <a:prstGeom prst="rect">
            <a:avLst/>
          </a:prstGeom>
        </p:spPr>
      </p:pic>
      <p:pic>
        <p:nvPicPr>
          <p:cNvPr id="7" name="図 6"/>
          <p:cNvPicPr>
            <a:picLocks noChangeAspect="1"/>
          </p:cNvPicPr>
          <p:nvPr/>
        </p:nvPicPr>
        <p:blipFill rotWithShape="1">
          <a:blip r:embed="rId3"/>
          <a:srcRect l="18594" t="70621" r="72443" b="21929"/>
          <a:stretch/>
        </p:blipFill>
        <p:spPr>
          <a:xfrm>
            <a:off x="-1" y="2463810"/>
            <a:ext cx="1854201" cy="730842"/>
          </a:xfrm>
          <a:prstGeom prst="rect">
            <a:avLst/>
          </a:prstGeom>
        </p:spPr>
      </p:pic>
    </p:spTree>
    <p:extLst>
      <p:ext uri="{BB962C8B-B14F-4D97-AF65-F5344CB8AC3E}">
        <p14:creationId xmlns:p14="http://schemas.microsoft.com/office/powerpoint/2010/main" val="1685395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&lt;input&gt;</a:t>
            </a:r>
            <a:endParaRPr kumimoji="1" lang="ja-JP" altLang="en-US" dirty="0"/>
          </a:p>
        </p:txBody>
      </p:sp>
      <p:sp>
        <p:nvSpPr>
          <p:cNvPr id="3" name="コンテンツ プレースホルダー 2"/>
          <p:cNvSpPr>
            <a:spLocks noGrp="1"/>
          </p:cNvSpPr>
          <p:nvPr>
            <p:ph idx="1"/>
          </p:nvPr>
        </p:nvSpPr>
        <p:spPr>
          <a:xfrm>
            <a:off x="317500" y="3340101"/>
            <a:ext cx="11557000" cy="2336799"/>
          </a:xfrm>
        </p:spPr>
        <p:txBody>
          <a:bodyPr/>
          <a:lstStyle/>
          <a:p>
            <a:pPr marL="0" indent="0">
              <a:buNone/>
            </a:pPr>
            <a:r>
              <a:rPr lang="ja-JP" altLang="en-US" dirty="0"/>
              <a:t>入力フォームのそれぞれの項目を表すタグ。</a:t>
            </a:r>
            <a:endParaRPr lang="en-US" altLang="ja-JP" dirty="0"/>
          </a:p>
          <a:p>
            <a:pPr marL="0" indent="0">
              <a:buNone/>
            </a:pPr>
            <a:r>
              <a:rPr kumimoji="1" lang="en-US" altLang="ja-JP" dirty="0"/>
              <a:t>type</a:t>
            </a:r>
            <a:r>
              <a:rPr kumimoji="1" lang="ja-JP" altLang="en-US" dirty="0"/>
              <a:t>属性</a:t>
            </a:r>
            <a:r>
              <a:rPr kumimoji="1" lang="en-US" altLang="ja-JP" dirty="0"/>
              <a:t>		</a:t>
            </a:r>
            <a:r>
              <a:rPr kumimoji="1" lang="ja-JP" altLang="en-US" dirty="0"/>
              <a:t>➡ 入力フォームの種類を選択</a:t>
            </a:r>
            <a:endParaRPr kumimoji="1" lang="en-US" altLang="ja-JP" dirty="0"/>
          </a:p>
          <a:p>
            <a:pPr marL="0" indent="0">
              <a:buNone/>
            </a:pPr>
            <a:r>
              <a:rPr lang="en-US" altLang="ja-JP" dirty="0"/>
              <a:t>name</a:t>
            </a:r>
            <a:r>
              <a:rPr lang="ja-JP" altLang="en-US" dirty="0"/>
              <a:t>属性</a:t>
            </a:r>
            <a:r>
              <a:rPr lang="en-US" altLang="ja-JP" dirty="0"/>
              <a:t>	</a:t>
            </a:r>
            <a:r>
              <a:rPr lang="ja-JP" altLang="en-US" dirty="0"/>
              <a:t>➡ 送信データの判別のため名前を付ける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pic>
        <p:nvPicPr>
          <p:cNvPr id="5" name="図 4"/>
          <p:cNvPicPr>
            <a:picLocks noChangeAspect="1"/>
          </p:cNvPicPr>
          <p:nvPr/>
        </p:nvPicPr>
        <p:blipFill rotWithShape="1">
          <a:blip r:embed="rId2"/>
          <a:srcRect l="23677" t="58112" r="6025" b="36043"/>
          <a:stretch/>
        </p:blipFill>
        <p:spPr>
          <a:xfrm>
            <a:off x="0" y="1524000"/>
            <a:ext cx="12192000" cy="480612"/>
          </a:xfrm>
          <a:prstGeom prst="rect">
            <a:avLst/>
          </a:prstGeom>
        </p:spPr>
      </p:pic>
    </p:spTree>
    <p:extLst>
      <p:ext uri="{BB962C8B-B14F-4D97-AF65-F5344CB8AC3E}">
        <p14:creationId xmlns:p14="http://schemas.microsoft.com/office/powerpoint/2010/main" val="300857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&lt;input&gt;</a:t>
            </a:r>
            <a:r>
              <a:rPr kumimoji="1" lang="ja-JP" altLang="en-US" dirty="0"/>
              <a:t>タイプ一覧</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698529019"/>
              </p:ext>
            </p:extLst>
          </p:nvPr>
        </p:nvGraphicFramePr>
        <p:xfrm>
          <a:off x="189706" y="876300"/>
          <a:ext cx="5803900" cy="5932054"/>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69454">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属性値</a:t>
                      </a:r>
                    </a:p>
                  </a:txBody>
                  <a:tcP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機能</a:t>
                      </a:r>
                    </a:p>
                  </a:txBody>
                  <a:tcPr/>
                </a:tc>
                <a:extLst>
                  <a:ext uri="{0D108BD9-81ED-4DB2-BD59-A6C34878D82A}">
                    <a16:rowId xmlns:a16="http://schemas.microsoft.com/office/drawing/2014/main" val="3303813064"/>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button</a:t>
                      </a: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プッシュボタンを配置する</a:t>
                      </a:r>
                    </a:p>
                  </a:txBody>
                  <a:tcPr/>
                </a:tc>
                <a:extLst>
                  <a:ext uri="{0D108BD9-81ED-4DB2-BD59-A6C34878D82A}">
                    <a16:rowId xmlns:a16="http://schemas.microsoft.com/office/drawing/2014/main" val="3789378103"/>
                  </a:ext>
                </a:extLst>
              </a:tr>
              <a:tr h="370840">
                <a:tc>
                  <a:txBody>
                    <a:bodyPr/>
                    <a:lstStyle/>
                    <a:p>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checkbox</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チェックボックスを配置する</a:t>
                      </a:r>
                    </a:p>
                  </a:txBody>
                  <a:tcPr/>
                </a:tc>
                <a:extLst>
                  <a:ext uri="{0D108BD9-81ED-4DB2-BD59-A6C34878D82A}">
                    <a16:rowId xmlns:a16="http://schemas.microsoft.com/office/drawing/2014/main" val="1499413299"/>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color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色を指定するコントロールを配置する</a:t>
                      </a:r>
                    </a:p>
                  </a:txBody>
                  <a:tcPr/>
                </a:tc>
                <a:extLst>
                  <a:ext uri="{0D108BD9-81ED-4DB2-BD59-A6C34878D82A}">
                    <a16:rowId xmlns:a16="http://schemas.microsoft.com/office/drawing/2014/main" val="3860351666"/>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日付を入力するコントロールを配置する</a:t>
                      </a:r>
                    </a:p>
                  </a:txBody>
                  <a:tcPr/>
                </a:tc>
                <a:extLst>
                  <a:ext uri="{0D108BD9-81ED-4DB2-BD59-A6C34878D82A}">
                    <a16:rowId xmlns:a16="http://schemas.microsoft.com/office/drawing/2014/main" val="3782642478"/>
                  </a:ext>
                </a:extLst>
              </a:tr>
              <a:tr h="370840">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datetime</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-local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日付と時刻を入力するコントロールを配置する</a:t>
                      </a:r>
                    </a:p>
                  </a:txBody>
                  <a:tcPr/>
                </a:tc>
                <a:extLst>
                  <a:ext uri="{0D108BD9-81ED-4DB2-BD59-A6C34878D82A}">
                    <a16:rowId xmlns:a16="http://schemas.microsoft.com/office/drawing/2014/main" val="2064585741"/>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email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ﾒｰﾙｱﾄﾞﾚｽを入力するコントロールを配置する</a:t>
                      </a:r>
                    </a:p>
                  </a:txBody>
                  <a:tcPr/>
                </a:tc>
                <a:extLst>
                  <a:ext uri="{0D108BD9-81ED-4DB2-BD59-A6C34878D82A}">
                    <a16:rowId xmlns:a16="http://schemas.microsoft.com/office/drawing/2014/main" val="2643627697"/>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file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ファイル選択を行うコントロールを配置する</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hidden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表示されないコントロールを配置する</a:t>
                      </a:r>
                    </a:p>
                  </a:txBody>
                  <a:tcPr/>
                </a:tc>
                <a:extLst>
                  <a:ext uri="{0D108BD9-81ED-4DB2-BD59-A6C34878D82A}">
                    <a16:rowId xmlns:a16="http://schemas.microsoft.com/office/drawing/2014/main" val="1880072887"/>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image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submit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機能を持った画像を配置する</a:t>
                      </a:r>
                    </a:p>
                  </a:txBody>
                  <a:tcPr/>
                </a:tc>
                <a:extLst>
                  <a:ext uri="{0D108BD9-81ED-4DB2-BD59-A6C34878D82A}">
                    <a16:rowId xmlns:a16="http://schemas.microsoft.com/office/drawing/2014/main" val="3603543732"/>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month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年と月を入力するコントロールを配置する</a:t>
                      </a:r>
                    </a:p>
                  </a:txBody>
                  <a:tcPr/>
                </a:tc>
                <a:extLst>
                  <a:ext uri="{0D108BD9-81ED-4DB2-BD59-A6C34878D82A}">
                    <a16:rowId xmlns:a16="http://schemas.microsoft.com/office/drawing/2014/main" val="1328993800"/>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number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数値を入力するコントロールを配置する</a:t>
                      </a:r>
                    </a:p>
                  </a:txBody>
                  <a:tcPr/>
                </a:tc>
                <a:extLst>
                  <a:ext uri="{0D108BD9-81ED-4DB2-BD59-A6C34878D82A}">
                    <a16:rowId xmlns:a16="http://schemas.microsoft.com/office/drawing/2014/main" val="362039638"/>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password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入力値を隠す</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text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を配置する</a:t>
                      </a:r>
                    </a:p>
                  </a:txBody>
                  <a:tcPr/>
                </a:tc>
                <a:extLst>
                  <a:ext uri="{0D108BD9-81ED-4DB2-BD59-A6C34878D82A}">
                    <a16:rowId xmlns:a16="http://schemas.microsoft.com/office/drawing/2014/main" val="2001233377"/>
                  </a:ext>
                </a:extLst>
              </a:tr>
              <a:tr h="370840">
                <a:tc>
                  <a:txBody>
                    <a:bodyPr/>
                    <a:lstStyle/>
                    <a:p>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radio</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ラジオボタンを配置する</a:t>
                      </a:r>
                    </a:p>
                  </a:txBody>
                  <a:tcPr/>
                </a:tc>
                <a:extLst>
                  <a:ext uri="{0D108BD9-81ED-4DB2-BD59-A6C34878D82A}">
                    <a16:rowId xmlns:a16="http://schemas.microsoft.com/office/drawing/2014/main" val="4168970859"/>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range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スライドバーを配置する</a:t>
                      </a:r>
                    </a:p>
                  </a:txBody>
                  <a:tcPr/>
                </a:tc>
                <a:extLst>
                  <a:ext uri="{0D108BD9-81ED-4DB2-BD59-A6C34878D82A}">
                    <a16:rowId xmlns:a16="http://schemas.microsoft.com/office/drawing/2014/main" val="3769456629"/>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reset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フォームの状態をリセットするボタンを配置する</a:t>
                      </a:r>
                    </a:p>
                  </a:txBody>
                  <a:tcPr/>
                </a:tc>
                <a:extLst>
                  <a:ext uri="{0D108BD9-81ED-4DB2-BD59-A6C34878D82A}">
                    <a16:rowId xmlns:a16="http://schemas.microsoft.com/office/drawing/2014/main" val="2550288234"/>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806058730"/>
              </p:ext>
            </p:extLst>
          </p:nvPr>
        </p:nvGraphicFramePr>
        <p:xfrm>
          <a:off x="6183312" y="874914"/>
          <a:ext cx="5803900" cy="2966720"/>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70840">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属性値</a:t>
                      </a:r>
                    </a:p>
                  </a:txBody>
                  <a:tcP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機能</a:t>
                      </a:r>
                    </a:p>
                  </a:txBody>
                  <a:tcPr/>
                </a:tc>
                <a:extLst>
                  <a:ext uri="{0D108BD9-81ED-4DB2-BD59-A6C34878D82A}">
                    <a16:rowId xmlns:a16="http://schemas.microsoft.com/office/drawing/2014/main" val="3303813064"/>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search</a:t>
                      </a: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検索窓を配置する</a:t>
                      </a:r>
                    </a:p>
                  </a:txBody>
                  <a:tcPr/>
                </a:tc>
                <a:extLst>
                  <a:ext uri="{0D108BD9-81ED-4DB2-BD59-A6C34878D82A}">
                    <a16:rowId xmlns:a16="http://schemas.microsoft.com/office/drawing/2014/main" val="3789378103"/>
                  </a:ext>
                </a:extLst>
              </a:tr>
              <a:tr h="370840">
                <a:tc>
                  <a:txBody>
                    <a:bodyPr/>
                    <a:lstStyle/>
                    <a:p>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submit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フォームを送信するボタンを配置する</a:t>
                      </a:r>
                    </a:p>
                  </a:txBody>
                  <a:tcPr/>
                </a:tc>
                <a:extLst>
                  <a:ext uri="{0D108BD9-81ED-4DB2-BD59-A6C34878D82A}">
                    <a16:rowId xmlns:a16="http://schemas.microsoft.com/office/drawing/2014/main" val="1499413299"/>
                  </a:ext>
                </a:extLst>
              </a:tr>
              <a:tr h="370840">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tel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電話番号を入力するコントロールを配置する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text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テキストを入力するコントロールを配置する</a:t>
                      </a:r>
                    </a:p>
                  </a:txBody>
                  <a:tcPr/>
                </a:tc>
                <a:extLst>
                  <a:ext uri="{0D108BD9-81ED-4DB2-BD59-A6C34878D82A}">
                    <a16:rowId xmlns:a16="http://schemas.microsoft.com/office/drawing/2014/main" val="3782642478"/>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time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時刻を入力するコントロールを配置する</a:t>
                      </a:r>
                    </a:p>
                  </a:txBody>
                  <a:tcPr/>
                </a:tc>
                <a:extLst>
                  <a:ext uri="{0D108BD9-81ED-4DB2-BD59-A6C34878D82A}">
                    <a16:rowId xmlns:a16="http://schemas.microsoft.com/office/drawing/2014/main" val="2064585741"/>
                  </a:ext>
                </a:extLst>
              </a:tr>
              <a:tr h="370840">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url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を入力するコントロールを配置する</a:t>
                      </a:r>
                    </a:p>
                  </a:txBody>
                  <a:tcPr/>
                </a:tc>
                <a:extLst>
                  <a:ext uri="{0D108BD9-81ED-4DB2-BD59-A6C34878D82A}">
                    <a16:rowId xmlns:a16="http://schemas.microsoft.com/office/drawing/2014/main" val="2643627697"/>
                  </a:ext>
                </a:extLst>
              </a:tr>
              <a:tr h="370840">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week</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年と週を入力するコントロールを配置する</a:t>
                      </a:r>
                    </a:p>
                  </a:txBody>
                  <a:tcPr/>
                </a:tc>
                <a:extLst>
                  <a:ext uri="{0D108BD9-81ED-4DB2-BD59-A6C34878D82A}">
                    <a16:rowId xmlns:a16="http://schemas.microsoft.com/office/drawing/2014/main" val="1049745907"/>
                  </a:ext>
                </a:extLst>
              </a:tr>
            </a:tbl>
          </a:graphicData>
        </a:graphic>
      </p:graphicFrame>
    </p:spTree>
    <p:extLst>
      <p:ext uri="{BB962C8B-B14F-4D97-AF65-F5344CB8AC3E}">
        <p14:creationId xmlns:p14="http://schemas.microsoft.com/office/powerpoint/2010/main" val="1862039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送信データの取り出し</a:t>
            </a:r>
          </a:p>
        </p:txBody>
      </p:sp>
      <p:sp>
        <p:nvSpPr>
          <p:cNvPr id="3" name="コンテンツ プレースホルダー 2"/>
          <p:cNvSpPr>
            <a:spLocks noGrp="1"/>
          </p:cNvSpPr>
          <p:nvPr>
            <p:ph idx="1"/>
          </p:nvPr>
        </p:nvSpPr>
        <p:spPr>
          <a:xfrm>
            <a:off x="1251678" y="2927265"/>
            <a:ext cx="10178322" cy="3305369"/>
          </a:xfrm>
        </p:spPr>
        <p:txBody>
          <a:bodyPr/>
          <a:lstStyle/>
          <a:p>
            <a:pPr marL="0" indent="0">
              <a:buNone/>
            </a:pPr>
            <a:r>
              <a:rPr kumimoji="1" lang="en-US" altLang="ja-JP" dirty="0"/>
              <a:t>POST</a:t>
            </a:r>
            <a:r>
              <a:rPr lang="ja-JP" altLang="en-US" dirty="0"/>
              <a:t>によって送られたデータは</a:t>
            </a:r>
            <a:r>
              <a:rPr lang="en-US" altLang="ja-JP" dirty="0"/>
              <a:t>$_POST[]</a:t>
            </a:r>
            <a:r>
              <a:rPr lang="ja-JP" altLang="en-US" dirty="0"/>
              <a:t>に</a:t>
            </a:r>
            <a:r>
              <a:rPr lang="en-US" altLang="ja-JP" dirty="0"/>
              <a:t/>
            </a:r>
            <a:br>
              <a:rPr lang="en-US" altLang="ja-JP" dirty="0"/>
            </a:br>
            <a:r>
              <a:rPr lang="en-US" altLang="ja-JP" dirty="0"/>
              <a:t>name</a:t>
            </a:r>
            <a:r>
              <a:rPr lang="ja-JP" altLang="en-US" dirty="0"/>
              <a:t>属性と共に格納される。</a:t>
            </a:r>
            <a:endParaRPr lang="en-US" altLang="ja-JP" dirty="0"/>
          </a:p>
          <a:p>
            <a:pPr marL="0" indent="0">
              <a:buNone/>
            </a:pPr>
            <a:r>
              <a:rPr lang="ja-JP" altLang="en-US" dirty="0"/>
              <a:t>取り出す際は</a:t>
            </a:r>
            <a:endParaRPr lang="en-US" altLang="ja-JP" dirty="0"/>
          </a:p>
          <a:p>
            <a:pPr marL="0" indent="0">
              <a:buNone/>
            </a:pPr>
            <a:r>
              <a:rPr lang="en-US" altLang="ja-JP" dirty="0"/>
              <a:t>$_POST["</a:t>
            </a:r>
            <a:r>
              <a:rPr lang="ja-JP" altLang="en-US" dirty="0">
                <a:solidFill>
                  <a:srgbClr val="FF0000"/>
                </a:solidFill>
              </a:rPr>
              <a:t>対象の</a:t>
            </a:r>
            <a:r>
              <a:rPr lang="en-US" altLang="ja-JP" dirty="0">
                <a:solidFill>
                  <a:srgbClr val="FF0000"/>
                </a:solidFill>
              </a:rPr>
              <a:t>name</a:t>
            </a:r>
            <a:r>
              <a:rPr lang="ja-JP" altLang="en-US" dirty="0">
                <a:solidFill>
                  <a:srgbClr val="FF0000"/>
                </a:solidFill>
              </a:rPr>
              <a:t>属性</a:t>
            </a:r>
            <a:r>
              <a:rPr lang="en-US" altLang="ja-JP" dirty="0"/>
              <a:t>"];</a:t>
            </a:r>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pic>
        <p:nvPicPr>
          <p:cNvPr id="5" name="図 4"/>
          <p:cNvPicPr>
            <a:picLocks noChangeAspect="1"/>
          </p:cNvPicPr>
          <p:nvPr/>
        </p:nvPicPr>
        <p:blipFill rotWithShape="1">
          <a:blip r:embed="rId2"/>
          <a:srcRect b="10341"/>
          <a:stretch/>
        </p:blipFill>
        <p:spPr>
          <a:xfrm>
            <a:off x="3444947" y="1605517"/>
            <a:ext cx="5302105" cy="591146"/>
          </a:xfrm>
          <a:prstGeom prst="rect">
            <a:avLst/>
          </a:prstGeom>
        </p:spPr>
      </p:pic>
    </p:spTree>
    <p:extLst>
      <p:ext uri="{BB962C8B-B14F-4D97-AF65-F5344CB8AC3E}">
        <p14:creationId xmlns:p14="http://schemas.microsoft.com/office/powerpoint/2010/main" val="178116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a:t>DX</a:t>
            </a:r>
            <a:r>
              <a:rPr lang="ja-JP" altLang="en-US" sz="4400" dirty="0"/>
              <a:t>事例：射出成型機の金型温度モニタリング</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96595" y="4983204"/>
            <a:ext cx="5317151" cy="1164638"/>
          </a:xfrm>
        </p:spPr>
        <p:txBody>
          <a:bodyPr>
            <a:normAutofit fontScale="62500" lnSpcReduction="20000"/>
          </a:bodyPr>
          <a:lstStyle/>
          <a:p>
            <a:pPr marL="0" indent="0">
              <a:buNone/>
            </a:pPr>
            <a:r>
              <a:rPr lang="en-US" altLang="ja-JP" dirty="0">
                <a:hlinkClick r:id="rId2"/>
              </a:rPr>
              <a:t>https://project.nikkeibp.co.jp/atclmono/vision/042400027/</a:t>
            </a:r>
            <a:endParaRPr lang="en-US" altLang="ja-JP" dirty="0"/>
          </a:p>
          <a:p>
            <a:pPr marL="0" indent="0">
              <a:buNone/>
            </a:pPr>
            <a:r>
              <a:rPr lang="en-US" altLang="ja-JP" dirty="0">
                <a:hlinkClick r:id="rId3" tooltip="リンクを共有"/>
              </a:rPr>
              <a:t>https://youtu.be/NscvrwHJQQ4</a:t>
            </a:r>
            <a:endParaRPr lang="en-US" altLang="ja-JP" dirty="0"/>
          </a:p>
          <a:p>
            <a:endParaRPr kumimoji="1" lang="ja-JP" altLang="en-US" dirty="0"/>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4">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IoT</a:t>
            </a:r>
            <a:br>
              <a:rPr kumimoji="1" lang="en-US" altLang="ja-JP" dirty="0"/>
            </a:br>
            <a:r>
              <a:rPr kumimoji="1" lang="ja-JP" altLang="en-US" dirty="0"/>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UD デジタル 教科書体 NK-R" panose="02020400000000000000" pitchFamily="18" charset="-128"/>
                <a:ea typeface="UD デジタル 教科書体 NK-R" panose="02020400000000000000" pitchFamily="18" charset="-128"/>
              </a:rPr>
              <a:t>熊本県の樹脂メーカー、小森プラスチック工業。</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金型温度をモニタリングする装置を開発し、これを工場の射出成形機に実装。これによって、</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回、工場内を巡回しながら</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28</a:t>
            </a:r>
            <a:r>
              <a:rPr lang="ja-JP" altLang="en-US" dirty="0">
                <a:latin typeface="UD デジタル 教科書体 NK-R" panose="02020400000000000000" pitchFamily="18" charset="-128"/>
                <a:ea typeface="UD デジタル 教科書体 NK-R" panose="02020400000000000000" pitchFamily="18" charset="-128"/>
              </a:rPr>
              <a:t>台のアナログ温度計のデータを読み取る作業が不要になり、</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日に</a:t>
            </a:r>
            <a:r>
              <a:rPr lang="en-US" altLang="ja-JP" dirty="0">
                <a:latin typeface="UD デジタル 教科書体 NK-R" panose="02020400000000000000" pitchFamily="18" charset="-128"/>
                <a:ea typeface="UD デジタル 教科書体 NK-R" panose="02020400000000000000" pitchFamily="18" charset="-128"/>
              </a:rPr>
              <a:t>180</a:t>
            </a:r>
            <a:r>
              <a:rPr lang="ja-JP" altLang="en-US" dirty="0">
                <a:latin typeface="UD デジタル 教科書体 NK-R" panose="02020400000000000000" pitchFamily="18" charset="-128"/>
                <a:ea typeface="UD デジタル 教科書体 NK-R" panose="02020400000000000000" pitchFamily="18" charset="-128"/>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スライド引用：及川達裕（</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2020</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SaaS/</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iPaaS</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を活用した</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IoT</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プロトタイピング教材，（令和２年度職業訓練教材コンクール），</a:t>
            </a:r>
          </a:p>
          <a:p>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&lt; https://www.tetras.uitec.jeed.go.jp/statistics/concours/20kyouzai/sakuhin/ &gt;</a:t>
            </a:r>
            <a:endParaRPr lang="ja-JP" altLang="en-US" sz="1050" dirty="0">
              <a:solidFill>
                <a:srgbClr val="2C353F"/>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628168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ひとことまとめ</a:t>
            </a:r>
          </a:p>
        </p:txBody>
      </p:sp>
      <p:sp>
        <p:nvSpPr>
          <p:cNvPr id="3" name="コンテンツ プレースホルダ 2"/>
          <p:cNvSpPr>
            <a:spLocks noGrp="1"/>
          </p:cNvSpPr>
          <p:nvPr>
            <p:ph idx="1"/>
          </p:nvPr>
        </p:nvSpPr>
        <p:spPr>
          <a:xfrm>
            <a:off x="315687" y="1240222"/>
            <a:ext cx="11767456" cy="5236778"/>
          </a:xfrm>
        </p:spPr>
        <p:txBody>
          <a:bodyPr>
            <a:normAutofit/>
          </a:bodyPr>
          <a:lstStyle/>
          <a:p>
            <a:pPr marL="0" indent="0">
              <a:lnSpc>
                <a:spcPts val="3700"/>
              </a:lnSpc>
              <a:spcBef>
                <a:spcPts val="750"/>
              </a:spcBef>
              <a:buNone/>
            </a:pPr>
            <a:r>
              <a:rPr lang="ja-JP" altLang="en-US" dirty="0">
                <a:solidFill>
                  <a:srgbClr val="FF0000"/>
                </a:solidFill>
              </a:rPr>
              <a:t>入力フォーム</a:t>
            </a:r>
            <a:r>
              <a:rPr lang="en-US" altLang="ja-JP" dirty="0">
                <a:solidFill>
                  <a:srgbClr val="FF0000"/>
                </a:solidFill>
              </a:rPr>
              <a:t>	</a:t>
            </a:r>
            <a:r>
              <a:rPr lang="ja-JP" altLang="en-US" dirty="0"/>
              <a:t>➡</a:t>
            </a:r>
            <a:r>
              <a:rPr lang="en-US" altLang="ja-JP" dirty="0"/>
              <a:t>	</a:t>
            </a:r>
            <a:r>
              <a:rPr lang="ja-JP" altLang="en-US" dirty="0"/>
              <a:t>ユーザーがデータを入力するための</a:t>
            </a:r>
            <a:r>
              <a:rPr lang="en-US" altLang="ja-JP" dirty="0"/>
              <a:t/>
            </a:r>
            <a:br>
              <a:rPr lang="en-US" altLang="ja-JP" dirty="0"/>
            </a:br>
            <a:r>
              <a:rPr lang="en-US" altLang="ja-JP" dirty="0"/>
              <a:t>				Web</a:t>
            </a:r>
            <a:r>
              <a:rPr lang="ja-JP" altLang="en-US" dirty="0"/>
              <a:t>ページ</a:t>
            </a:r>
            <a:endParaRPr lang="en-US" altLang="ja-JP" dirty="0"/>
          </a:p>
          <a:p>
            <a:pPr marL="0" indent="0">
              <a:lnSpc>
                <a:spcPts val="3700"/>
              </a:lnSpc>
              <a:spcBef>
                <a:spcPts val="750"/>
              </a:spcBef>
              <a:buNone/>
            </a:pPr>
            <a:r>
              <a:rPr lang="en-US" altLang="ja-JP" dirty="0">
                <a:solidFill>
                  <a:srgbClr val="FF0000"/>
                </a:solidFill>
              </a:rPr>
              <a:t>HTTP		</a:t>
            </a:r>
            <a:r>
              <a:rPr lang="ja-JP" altLang="en-US" dirty="0"/>
              <a:t>➡</a:t>
            </a:r>
            <a:r>
              <a:rPr lang="en-US" altLang="ja-JP" dirty="0"/>
              <a:t>	Web</a:t>
            </a:r>
            <a:r>
              <a:rPr lang="ja-JP" altLang="en-US" dirty="0"/>
              <a:t>サーバとブラウザ間の通信規約</a:t>
            </a:r>
            <a:endParaRPr lang="en-US" altLang="ja-JP" dirty="0"/>
          </a:p>
          <a:p>
            <a:pPr marL="0" indent="0">
              <a:lnSpc>
                <a:spcPts val="3700"/>
              </a:lnSpc>
              <a:spcBef>
                <a:spcPts val="750"/>
              </a:spcBef>
              <a:buNone/>
            </a:pPr>
            <a:r>
              <a:rPr lang="en-US" altLang="ja-JP" dirty="0">
                <a:solidFill>
                  <a:srgbClr val="FF0000"/>
                </a:solidFill>
              </a:rPr>
              <a:t>GET/POST	</a:t>
            </a:r>
            <a:r>
              <a:rPr lang="ja-JP" altLang="en-US" dirty="0"/>
              <a:t>➡</a:t>
            </a:r>
            <a:r>
              <a:rPr lang="en-US" altLang="ja-JP" dirty="0"/>
              <a:t>	HTTP</a:t>
            </a:r>
            <a:r>
              <a:rPr lang="ja-JP" altLang="en-US" dirty="0"/>
              <a:t>リクエストを送る際の方式</a:t>
            </a:r>
            <a:endParaRPr lang="en-US" altLang="ja-JP" dirty="0">
              <a:solidFill>
                <a:srgbClr val="FF0000"/>
              </a:solidFill>
            </a:endParaRPr>
          </a:p>
          <a:p>
            <a:pPr marL="0" indent="0">
              <a:buNone/>
            </a:pPr>
            <a:r>
              <a:rPr lang="en-US" altLang="ja-JP" dirty="0">
                <a:solidFill>
                  <a:srgbClr val="FF0000"/>
                </a:solidFill>
              </a:rPr>
              <a:t>&lt;form&gt;		</a:t>
            </a:r>
            <a:r>
              <a:rPr lang="ja-JP" altLang="en-US" dirty="0"/>
              <a:t>➡</a:t>
            </a:r>
            <a:r>
              <a:rPr lang="en-US" altLang="ja-JP" dirty="0"/>
              <a:t>	</a:t>
            </a:r>
            <a:r>
              <a:rPr lang="ja-JP" altLang="en-US" dirty="0"/>
              <a:t>入力フォームを作るためのタグ</a:t>
            </a:r>
            <a:endParaRPr lang="en-US" altLang="ja-JP" dirty="0"/>
          </a:p>
          <a:p>
            <a:pPr marL="0" indent="0">
              <a:buNone/>
            </a:pPr>
            <a:r>
              <a:rPr lang="en-US" altLang="ja-JP" dirty="0">
                <a:solidFill>
                  <a:srgbClr val="FF0000"/>
                </a:solidFill>
              </a:rPr>
              <a:t>&lt;input&gt;</a:t>
            </a:r>
            <a:r>
              <a:rPr lang="en-US" altLang="ja-JP" dirty="0"/>
              <a:t>		</a:t>
            </a:r>
            <a:r>
              <a:rPr lang="ja-JP" altLang="en-US" dirty="0"/>
              <a:t>➡</a:t>
            </a:r>
            <a:r>
              <a:rPr lang="en-US" altLang="ja-JP" dirty="0"/>
              <a:t>	</a:t>
            </a:r>
            <a:r>
              <a:rPr lang="ja-JP" altLang="en-US" dirty="0"/>
              <a:t>入力フォームの項目を作るためのタグ</a:t>
            </a:r>
            <a:endParaRPr lang="en-US" altLang="ja-JP" dirty="0"/>
          </a:p>
          <a:p>
            <a:pPr marL="0" indent="0">
              <a:buNone/>
            </a:pPr>
            <a:r>
              <a:rPr lang="en-US" altLang="ja-JP" dirty="0">
                <a:solidFill>
                  <a:srgbClr val="FF0000"/>
                </a:solidFill>
              </a:rPr>
              <a:t>$_POST[]</a:t>
            </a:r>
            <a:r>
              <a:rPr lang="en-US" altLang="ja-JP" dirty="0"/>
              <a:t>	</a:t>
            </a:r>
            <a:r>
              <a:rPr lang="ja-JP" altLang="en-US" dirty="0"/>
              <a:t>➡</a:t>
            </a:r>
            <a:r>
              <a:rPr lang="en-US" altLang="ja-JP" dirty="0"/>
              <a:t>	POST</a:t>
            </a:r>
            <a:r>
              <a:rPr lang="ja-JP" altLang="en-US" dirty="0"/>
              <a:t>で送られたデータの格納場所</a:t>
            </a:r>
            <a:endParaRPr lang="en-US" altLang="ja-JP"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80</a:t>
            </a:fld>
            <a:endParaRPr kumimoji="1" lang="ja-JP" altLang="en-US"/>
          </a:p>
        </p:txBody>
      </p:sp>
    </p:spTree>
    <p:extLst>
      <p:ext uri="{BB962C8B-B14F-4D97-AF65-F5344CB8AC3E}">
        <p14:creationId xmlns:p14="http://schemas.microsoft.com/office/powerpoint/2010/main" val="3275921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制御構造　</a:t>
            </a:r>
            <a:r>
              <a:rPr lang="en-US" altLang="ja-JP" dirty="0"/>
              <a:t>if</a:t>
            </a:r>
            <a:r>
              <a:rPr lang="ja-JP" altLang="en-US" dirty="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616785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下矢印 12"/>
          <p:cNvSpPr/>
          <p:nvPr/>
        </p:nvSpPr>
        <p:spPr>
          <a:xfrm>
            <a:off x="8882082" y="1285860"/>
            <a:ext cx="571504" cy="535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lang="ja-JP" altLang="en-US" dirty="0"/>
              <a:t>今までのプログラムの構造</a:t>
            </a:r>
            <a:endParaRPr kumimoji="1" lang="ja-JP" altLang="en-US" dirty="0"/>
          </a:p>
        </p:txBody>
      </p:sp>
      <p:sp>
        <p:nvSpPr>
          <p:cNvPr id="5" name="正方形/長方形 4"/>
          <p:cNvSpPr/>
          <p:nvPr/>
        </p:nvSpPr>
        <p:spPr>
          <a:xfrm>
            <a:off x="8167702" y="1765738"/>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a:latin typeface="Tahoma" panose="020B0604030504040204" pitchFamily="34" charset="0"/>
                <a:ea typeface="Tahoma" panose="020B0604030504040204" pitchFamily="34" charset="0"/>
                <a:cs typeface="Tahoma" panose="020B0604030504040204" pitchFamily="34" charset="0"/>
              </a:rPr>
              <a:t>value1</a:t>
            </a:r>
            <a:r>
              <a:rPr lang="ja-JP" altLang="en-US" sz="1600" dirty="0">
                <a:latin typeface="Tahoma" panose="020B0604030504040204" pitchFamily="34" charset="0"/>
                <a:ea typeface="Tahoma" panose="020B0604030504040204" pitchFamily="34" charset="0"/>
                <a:cs typeface="Tahoma" panose="020B0604030504040204" pitchFamily="34" charset="0"/>
              </a:rPr>
              <a:t>に</a:t>
            </a:r>
            <a:r>
              <a:rPr lang="en-US" altLang="ja-JP" sz="1600" dirty="0">
                <a:latin typeface="Tahoma" panose="020B0604030504040204" pitchFamily="34" charset="0"/>
                <a:ea typeface="Tahoma" panose="020B0604030504040204" pitchFamily="34" charset="0"/>
                <a:cs typeface="Tahoma" panose="020B0604030504040204" pitchFamily="34" charset="0"/>
              </a:rPr>
              <a:t/>
            </a:r>
            <a:br>
              <a:rPr lang="en-US" altLang="ja-JP" sz="1600" dirty="0">
                <a:latin typeface="Tahoma" panose="020B0604030504040204" pitchFamily="34" charset="0"/>
                <a:ea typeface="Tahoma" panose="020B0604030504040204" pitchFamily="34" charset="0"/>
                <a:cs typeface="Tahoma" panose="020B0604030504040204" pitchFamily="34" charset="0"/>
              </a:rPr>
            </a:br>
            <a:r>
              <a:rPr lang="en-US" altLang="ja-JP" sz="1600" dirty="0">
                <a:latin typeface="Tahoma" panose="020B0604030504040204" pitchFamily="34" charset="0"/>
                <a:ea typeface="Tahoma" panose="020B0604030504040204" pitchFamily="34" charset="0"/>
                <a:cs typeface="Tahoma" panose="020B0604030504040204" pitchFamily="34" charset="0"/>
              </a:rPr>
              <a:t>10</a:t>
            </a:r>
            <a:r>
              <a:rPr lang="ja-JP" altLang="en-US" sz="1600" dirty="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p:cNvSpPr/>
          <p:nvPr/>
        </p:nvSpPr>
        <p:spPr>
          <a:xfrm>
            <a:off x="8167702" y="3134648"/>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Tahoma" panose="020B0604030504040204" pitchFamily="34" charset="0"/>
                <a:ea typeface="UD デジタル 教科書体 NK-R" panose="02020400000000000000" pitchFamily="18" charset="-128"/>
                <a:cs typeface="Tahoma" panose="020B0604030504040204" pitchFamily="34" charset="0"/>
              </a:rPr>
              <a:t>value1</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の出力</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82</a:t>
            </a:fld>
            <a:endParaRPr kumimoji="1" lang="ja-JP" altLang="en-US"/>
          </a:p>
        </p:txBody>
      </p:sp>
      <p:pic>
        <p:nvPicPr>
          <p:cNvPr id="4" name="図 3"/>
          <p:cNvPicPr>
            <a:picLocks noChangeAspect="1"/>
          </p:cNvPicPr>
          <p:nvPr/>
        </p:nvPicPr>
        <p:blipFill>
          <a:blip r:embed="rId3"/>
          <a:stretch>
            <a:fillRect/>
          </a:stretch>
        </p:blipFill>
        <p:spPr>
          <a:xfrm>
            <a:off x="75169" y="1577981"/>
            <a:ext cx="6062251" cy="5190681"/>
          </a:xfrm>
          <a:prstGeom prst="rect">
            <a:avLst/>
          </a:prstGeom>
        </p:spPr>
      </p:pic>
      <p:sp>
        <p:nvSpPr>
          <p:cNvPr id="21" name="正方形/長方形 20"/>
          <p:cNvSpPr/>
          <p:nvPr/>
        </p:nvSpPr>
        <p:spPr>
          <a:xfrm>
            <a:off x="8167702" y="3670492"/>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Tahoma" panose="020B0604030504040204" pitchFamily="34" charset="0"/>
                <a:ea typeface="UD デジタル 教科書体 NK-R" panose="02020400000000000000" pitchFamily="18" charset="-128"/>
                <a:cs typeface="Tahoma" panose="020B0604030504040204" pitchFamily="34" charset="0"/>
              </a:rPr>
              <a:t>value2</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の出力</a:t>
            </a:r>
          </a:p>
        </p:txBody>
      </p:sp>
      <p:sp>
        <p:nvSpPr>
          <p:cNvPr id="28" name="正方形/長方形 27"/>
          <p:cNvSpPr/>
          <p:nvPr/>
        </p:nvSpPr>
        <p:spPr>
          <a:xfrm>
            <a:off x="8167702" y="2350981"/>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a:latin typeface="Tahoma" panose="020B0604030504040204" pitchFamily="34" charset="0"/>
                <a:ea typeface="Tahoma" panose="020B0604030504040204" pitchFamily="34" charset="0"/>
                <a:cs typeface="Tahoma" panose="020B0604030504040204" pitchFamily="34" charset="0"/>
              </a:rPr>
              <a:t>value2</a:t>
            </a:r>
            <a:r>
              <a:rPr lang="ja-JP" altLang="en-US" sz="1600" dirty="0">
                <a:latin typeface="Tahoma" panose="020B0604030504040204" pitchFamily="34" charset="0"/>
                <a:ea typeface="Tahoma" panose="020B0604030504040204" pitchFamily="34" charset="0"/>
                <a:cs typeface="Tahoma" panose="020B0604030504040204" pitchFamily="34" charset="0"/>
              </a:rPr>
              <a:t>に</a:t>
            </a:r>
            <a:r>
              <a:rPr lang="en-US" altLang="ja-JP" sz="1600" dirty="0">
                <a:latin typeface="Tahoma" panose="020B0604030504040204" pitchFamily="34" charset="0"/>
                <a:ea typeface="Tahoma" panose="020B0604030504040204" pitchFamily="34" charset="0"/>
                <a:cs typeface="Tahoma" panose="020B0604030504040204" pitchFamily="34" charset="0"/>
              </a:rPr>
              <a:t/>
            </a:r>
            <a:br>
              <a:rPr lang="en-US" altLang="ja-JP" sz="1600" dirty="0">
                <a:latin typeface="Tahoma" panose="020B0604030504040204" pitchFamily="34" charset="0"/>
                <a:ea typeface="Tahoma" panose="020B0604030504040204" pitchFamily="34" charset="0"/>
                <a:cs typeface="Tahoma" panose="020B0604030504040204" pitchFamily="34" charset="0"/>
              </a:rPr>
            </a:br>
            <a:r>
              <a:rPr lang="en-US" altLang="ja-JP" sz="1600" dirty="0">
                <a:latin typeface="Tahoma" panose="020B0604030504040204" pitchFamily="34" charset="0"/>
                <a:ea typeface="Tahoma" panose="020B0604030504040204" pitchFamily="34" charset="0"/>
                <a:cs typeface="Tahoma" panose="020B0604030504040204" pitchFamily="34" charset="0"/>
              </a:rPr>
              <a:t>100</a:t>
            </a:r>
            <a:r>
              <a:rPr lang="ja-JP" altLang="en-US" sz="1600" dirty="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9" name="正方形/長方形 28"/>
          <p:cNvSpPr/>
          <p:nvPr/>
        </p:nvSpPr>
        <p:spPr>
          <a:xfrm>
            <a:off x="8167702" y="4513496"/>
            <a:ext cx="1928826" cy="731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latin typeface="Tahoma" panose="020B0604030504040204" pitchFamily="34" charset="0"/>
                <a:ea typeface="Tahoma" panose="020B0604030504040204" pitchFamily="34" charset="0"/>
                <a:cs typeface="Tahoma" panose="020B0604030504040204" pitchFamily="34" charset="0"/>
              </a:rPr>
              <a:t>value1</a:t>
            </a:r>
            <a:r>
              <a:rPr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と</a:t>
            </a:r>
            <a:r>
              <a:rPr lang="en-US" altLang="ja-JP" sz="1400" dirty="0">
                <a:latin typeface="Tahoma" panose="020B0604030504040204" pitchFamily="34" charset="0"/>
                <a:ea typeface="Tahoma" panose="020B0604030504040204" pitchFamily="34" charset="0"/>
                <a:cs typeface="Tahoma" panose="020B0604030504040204" pitchFamily="34" charset="0"/>
              </a:rPr>
              <a:t>value2</a:t>
            </a:r>
            <a:r>
              <a:rPr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を足し変数</a:t>
            </a:r>
            <a:r>
              <a:rPr lang="en-US" altLang="ja-JP" sz="1400" dirty="0">
                <a:latin typeface="Tahoma" panose="020B0604030504040204" pitchFamily="34" charset="0"/>
                <a:ea typeface="Tahoma" panose="020B0604030504040204" pitchFamily="34" charset="0"/>
                <a:cs typeface="Tahoma" panose="020B0604030504040204" pitchFamily="34" charset="0"/>
              </a:rPr>
              <a:t>sum</a:t>
            </a:r>
            <a:r>
              <a:rPr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に代入</a:t>
            </a:r>
          </a:p>
        </p:txBody>
      </p:sp>
      <p:sp>
        <p:nvSpPr>
          <p:cNvPr id="30" name="正方形/長方形 29"/>
          <p:cNvSpPr/>
          <p:nvPr/>
        </p:nvSpPr>
        <p:spPr>
          <a:xfrm>
            <a:off x="8167702" y="5536586"/>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latin typeface="Tahoma" panose="020B0604030504040204" pitchFamily="34" charset="0"/>
                <a:ea typeface="UD デジタル 教科書体 NK-R" panose="02020400000000000000" pitchFamily="18" charset="-128"/>
                <a:cs typeface="Tahoma" panose="020B0604030504040204" pitchFamily="34" charset="0"/>
              </a:rPr>
              <a:t>sum</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の出力</a:t>
            </a:r>
          </a:p>
        </p:txBody>
      </p:sp>
    </p:spTree>
    <p:extLst>
      <p:ext uri="{BB962C8B-B14F-4D97-AF65-F5344CB8AC3E}">
        <p14:creationId xmlns:p14="http://schemas.microsoft.com/office/powerpoint/2010/main" val="90261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To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1" grpId="0" animBg="1"/>
      <p:bldP spid="21"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曲折矢印 22"/>
          <p:cNvSpPr/>
          <p:nvPr/>
        </p:nvSpPr>
        <p:spPr>
          <a:xfrm rot="10800000">
            <a:off x="3300247" y="3377918"/>
            <a:ext cx="4382813" cy="2075430"/>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kumimoji="1" lang="ja-JP" altLang="en-US" dirty="0"/>
              <a:t>制御構造</a:t>
            </a:r>
            <a:r>
              <a:rPr kumimoji="1" lang="en-US" altLang="ja-JP" dirty="0"/>
              <a:t>(if</a:t>
            </a:r>
            <a:r>
              <a:rPr kumimoji="1" lang="ja-JP" altLang="en-US" dirty="0"/>
              <a:t>文</a:t>
            </a:r>
            <a:r>
              <a:rPr kumimoji="1" lang="en-US" altLang="ja-JP" dirty="0"/>
              <a:t>)</a:t>
            </a:r>
            <a:endParaRPr kumimoji="1" lang="ja-JP" altLang="en-US" dirty="0"/>
          </a:p>
        </p:txBody>
      </p:sp>
      <p:sp>
        <p:nvSpPr>
          <p:cNvPr id="26" name="正方形/長方形 25"/>
          <p:cNvSpPr/>
          <p:nvPr/>
        </p:nvSpPr>
        <p:spPr>
          <a:xfrm>
            <a:off x="1506510" y="3332050"/>
            <a:ext cx="3376402"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ピクニックへ行く</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27" name="ひし形 26"/>
          <p:cNvSpPr/>
          <p:nvPr/>
        </p:nvSpPr>
        <p:spPr>
          <a:xfrm>
            <a:off x="1313801" y="1071569"/>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000" b="1" dirty="0">
                <a:latin typeface="UD デジタル 教科書体 NK-R" panose="02020400000000000000" pitchFamily="18" charset="-128"/>
                <a:ea typeface="UD デジタル 教科書体 NK-R" panose="02020400000000000000" pitchFamily="18" charset="-128"/>
              </a:rPr>
              <a:t>今日は晴れているか</a:t>
            </a:r>
          </a:p>
        </p:txBody>
      </p:sp>
      <p:sp>
        <p:nvSpPr>
          <p:cNvPr id="28" name="正方形/長方形 27"/>
          <p:cNvSpPr/>
          <p:nvPr/>
        </p:nvSpPr>
        <p:spPr>
          <a:xfrm>
            <a:off x="5633224" y="3332050"/>
            <a:ext cx="3751558"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家で読書</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55" name="テキスト ボックス 54"/>
          <p:cNvSpPr txBox="1"/>
          <p:nvPr/>
        </p:nvSpPr>
        <p:spPr>
          <a:xfrm>
            <a:off x="3851233" y="2793143"/>
            <a:ext cx="1000415" cy="584775"/>
          </a:xfrm>
          <a:prstGeom prst="rect">
            <a:avLst/>
          </a:prstGeom>
          <a:noFill/>
        </p:spPr>
        <p:txBody>
          <a:bodyPr wrap="square" rtlCol="0">
            <a:spAutoFit/>
          </a:bodyPr>
          <a:lstStyle/>
          <a:p>
            <a:r>
              <a:rPr lang="en-US" altLang="ja-JP" sz="3200" dirty="0">
                <a:solidFill>
                  <a:srgbClr val="0070C0"/>
                </a:solidFill>
                <a:latin typeface="UD デジタル 教科書体 NK-R" panose="02020400000000000000" pitchFamily="18" charset="-128"/>
                <a:ea typeface="UD デジタル 教科書体 NK-R" panose="02020400000000000000" pitchFamily="18" charset="-128"/>
              </a:rPr>
              <a:t>YES</a:t>
            </a:r>
            <a:endParaRPr lang="ja-JP" altLang="en-US" sz="3200"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56" name="テキスト ボックス 55"/>
          <p:cNvSpPr txBox="1"/>
          <p:nvPr/>
        </p:nvSpPr>
        <p:spPr>
          <a:xfrm>
            <a:off x="5900921" y="889548"/>
            <a:ext cx="1000415"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NO</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正方形/長方形 13"/>
          <p:cNvSpPr/>
          <p:nvPr/>
        </p:nvSpPr>
        <p:spPr>
          <a:xfrm>
            <a:off x="1569362" y="6141274"/>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83</a:t>
            </a:fld>
            <a:endParaRPr kumimoji="1" lang="ja-JP" altLang="en-US"/>
          </a:p>
        </p:txBody>
      </p:sp>
      <p:sp>
        <p:nvSpPr>
          <p:cNvPr id="8" name="下矢印 7"/>
          <p:cNvSpPr/>
          <p:nvPr/>
        </p:nvSpPr>
        <p:spPr>
          <a:xfrm>
            <a:off x="2895291" y="2252802"/>
            <a:ext cx="532130" cy="1079248"/>
          </a:xfrm>
          <a:prstGeom prst="downArrow">
            <a:avLst>
              <a:gd name="adj1" fmla="val 50000"/>
              <a:gd name="adj2" fmla="val 62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曲折矢印 8"/>
          <p:cNvSpPr/>
          <p:nvPr/>
        </p:nvSpPr>
        <p:spPr>
          <a:xfrm rot="5400000">
            <a:off x="5544240" y="1022003"/>
            <a:ext cx="1773456" cy="2819497"/>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a:xfrm>
            <a:off x="2895291" y="4079414"/>
            <a:ext cx="532130" cy="2061860"/>
          </a:xfrm>
          <a:prstGeom prst="downArrow">
            <a:avLst>
              <a:gd name="adj1" fmla="val 50000"/>
              <a:gd name="adj2" fmla="val 66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3374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a:t>
            </a:r>
            <a:r>
              <a:rPr kumimoji="1" lang="en-US" altLang="ja-JP" dirty="0"/>
              <a:t>f</a:t>
            </a:r>
            <a:r>
              <a:rPr kumimoji="1" lang="ja-JP" altLang="en-US" dirty="0"/>
              <a:t>文の役割</a:t>
            </a:r>
          </a:p>
        </p:txBody>
      </p:sp>
      <p:sp>
        <p:nvSpPr>
          <p:cNvPr id="3" name="コンテンツ プレースホルダ 2"/>
          <p:cNvSpPr>
            <a:spLocks noGrp="1"/>
          </p:cNvSpPr>
          <p:nvPr>
            <p:ph idx="1"/>
          </p:nvPr>
        </p:nvSpPr>
        <p:spPr/>
        <p:txBody>
          <a:bodyPr>
            <a:normAutofit/>
          </a:bodyPr>
          <a:lstStyle/>
          <a:p>
            <a:pPr marL="0" indent="0">
              <a:buNone/>
            </a:pPr>
            <a:r>
              <a:rPr lang="en-US" altLang="ja-JP" sz="3600" dirty="0"/>
              <a:t>if	</a:t>
            </a:r>
            <a:r>
              <a:rPr lang="ja-JP" altLang="en-US" sz="3600" dirty="0"/>
              <a:t>➡</a:t>
            </a:r>
            <a:r>
              <a:rPr lang="en-US" altLang="ja-JP" sz="3600" dirty="0"/>
              <a:t>	</a:t>
            </a:r>
            <a:r>
              <a:rPr lang="ja-JP" altLang="en-US" sz="3600" dirty="0"/>
              <a:t>英語で「もし～だったら」</a:t>
            </a:r>
            <a:endParaRPr lang="en-US" altLang="ja-JP" sz="3600" dirty="0"/>
          </a:p>
          <a:p>
            <a:endParaRPr lang="en-US" altLang="ja-JP" sz="3600" dirty="0"/>
          </a:p>
          <a:p>
            <a:pPr marL="0" indent="0">
              <a:buNone/>
            </a:pPr>
            <a:r>
              <a:rPr lang="ja-JP" altLang="en-US" sz="3600" dirty="0"/>
              <a:t>条件に当てはまっているか、そうではないかで</a:t>
            </a:r>
            <a:r>
              <a:rPr lang="en-US" altLang="ja-JP" sz="3600" dirty="0"/>
              <a:t/>
            </a:r>
            <a:br>
              <a:rPr lang="en-US" altLang="ja-JP" sz="3600" dirty="0"/>
            </a:br>
            <a:r>
              <a:rPr lang="ja-JP" altLang="en-US" sz="3600" dirty="0">
                <a:solidFill>
                  <a:srgbClr val="FF0000"/>
                </a:solidFill>
              </a:rPr>
              <a:t>処理を分岐させることができる。</a:t>
            </a:r>
            <a:endParaRPr lang="en-US" altLang="ja-JP" sz="3600" dirty="0">
              <a:solidFill>
                <a:srgbClr val="FF0000"/>
              </a:solidFill>
            </a:endParaRPr>
          </a:p>
          <a:p>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84</a:t>
            </a:fld>
            <a:endParaRPr kumimoji="1" lang="ja-JP" altLang="en-US"/>
          </a:p>
        </p:txBody>
      </p:sp>
    </p:spTree>
    <p:extLst>
      <p:ext uri="{BB962C8B-B14F-4D97-AF65-F5344CB8AC3E}">
        <p14:creationId xmlns:p14="http://schemas.microsoft.com/office/powerpoint/2010/main" val="138624190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i</a:t>
            </a:r>
            <a:r>
              <a:rPr kumimoji="1" lang="en-US" altLang="ja-JP" dirty="0"/>
              <a:t>f</a:t>
            </a:r>
            <a:r>
              <a:rPr kumimoji="1" lang="ja-JP" altLang="en-US" dirty="0"/>
              <a:t>文の基本構文</a:t>
            </a:r>
          </a:p>
        </p:txBody>
      </p:sp>
      <p:sp>
        <p:nvSpPr>
          <p:cNvPr id="3" name="コンテンツ プレースホルダ 2"/>
          <p:cNvSpPr>
            <a:spLocks noGrp="1"/>
          </p:cNvSpPr>
          <p:nvPr>
            <p:ph idx="1"/>
          </p:nvPr>
        </p:nvSpPr>
        <p:spPr/>
        <p:txBody>
          <a:bodyPr>
            <a:normAutofit lnSpcReduction="10000"/>
          </a:bodyPr>
          <a:lstStyle/>
          <a:p>
            <a:pPr>
              <a:buNone/>
            </a:pPr>
            <a:r>
              <a:rPr lang="en-US" altLang="ja-JP" dirty="0"/>
              <a:t>	</a:t>
            </a:r>
            <a:r>
              <a:rPr lang="en-US" altLang="ja-JP" dirty="0">
                <a:solidFill>
                  <a:srgbClr val="FF0000"/>
                </a:solidFill>
              </a:rPr>
              <a:t>if</a:t>
            </a:r>
            <a:r>
              <a:rPr lang="en-US" altLang="ja-JP" dirty="0">
                <a:solidFill>
                  <a:schemeClr val="accent1">
                    <a:lumMod val="75000"/>
                  </a:schemeClr>
                </a:solidFill>
              </a:rPr>
              <a:t>(</a:t>
            </a:r>
            <a:r>
              <a:rPr lang="ja-JP" altLang="en-US" dirty="0">
                <a:solidFill>
                  <a:schemeClr val="accent1">
                    <a:lumMod val="75000"/>
                  </a:schemeClr>
                </a:solidFill>
              </a:rPr>
              <a:t>条件式</a:t>
            </a:r>
            <a:r>
              <a:rPr lang="en-US" altLang="ja-JP" dirty="0">
                <a:solidFill>
                  <a:schemeClr val="accent1">
                    <a:lumMod val="75000"/>
                  </a:schemeClr>
                </a:solidFill>
              </a:rPr>
              <a:t>) </a:t>
            </a:r>
            <a:r>
              <a:rPr lang="en-US" altLang="ja-JP" dirty="0"/>
              <a:t>{</a:t>
            </a:r>
          </a:p>
          <a:p>
            <a:pPr>
              <a:buNone/>
            </a:pPr>
            <a:endParaRPr lang="en-US" altLang="ja-JP" dirty="0"/>
          </a:p>
          <a:p>
            <a:pPr>
              <a:buNone/>
            </a:pPr>
            <a:r>
              <a:rPr kumimoji="1" lang="en-US" altLang="ja-JP" dirty="0"/>
              <a:t>			</a:t>
            </a:r>
            <a:r>
              <a:rPr lang="ja-JP" altLang="en-US" dirty="0"/>
              <a:t>条件式を満たしている時の処理</a:t>
            </a:r>
            <a:endParaRPr lang="en-US" altLang="ja-JP" dirty="0"/>
          </a:p>
          <a:p>
            <a:pPr>
              <a:buNone/>
            </a:pPr>
            <a:endParaRPr kumimoji="1" lang="en-US" altLang="ja-JP" dirty="0"/>
          </a:p>
          <a:p>
            <a:pPr>
              <a:buNone/>
            </a:pPr>
            <a:r>
              <a:rPr lang="en-US" altLang="ja-JP" dirty="0"/>
              <a:t>	}</a:t>
            </a:r>
          </a:p>
          <a:p>
            <a:pPr>
              <a:buNone/>
            </a:pPr>
            <a:endParaRPr kumimoji="1" lang="en-US" altLang="ja-JP" dirty="0"/>
          </a:p>
          <a:p>
            <a:pPr>
              <a:buNone/>
            </a:pPr>
            <a:r>
              <a:rPr lang="en-US" altLang="ja-JP" dirty="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85</a:t>
            </a:fld>
            <a:endParaRPr kumimoji="1" lang="ja-JP" altLang="en-US"/>
          </a:p>
        </p:txBody>
      </p:sp>
    </p:spTree>
    <p:extLst>
      <p:ext uri="{BB962C8B-B14F-4D97-AF65-F5344CB8AC3E}">
        <p14:creationId xmlns:p14="http://schemas.microsoft.com/office/powerpoint/2010/main" val="952607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4914"/>
          </a:xfrm>
        </p:spPr>
        <p:txBody>
          <a:bodyPr/>
          <a:lstStyle/>
          <a:p>
            <a:r>
              <a:rPr lang="ja-JP" altLang="en-US" dirty="0"/>
              <a:t>やってみよう：</a:t>
            </a:r>
            <a:r>
              <a:rPr lang="en-US" altLang="ja-JP" dirty="0"/>
              <a:t>if</a:t>
            </a:r>
            <a:r>
              <a:rPr lang="ja-JP" altLang="en-US" dirty="0"/>
              <a:t>文</a:t>
            </a:r>
            <a:endParaRPr kumimoji="1" lang="ja-JP" altLang="en-US"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86</a:t>
            </a:fld>
            <a:endParaRPr kumimoji="1" lang="ja-JP" altLang="en-US"/>
          </a:p>
        </p:txBody>
      </p:sp>
      <p:sp>
        <p:nvSpPr>
          <p:cNvPr id="4" name="コンテンツ プレースホルダー 3"/>
          <p:cNvSpPr>
            <a:spLocks noGrp="1"/>
          </p:cNvSpPr>
          <p:nvPr>
            <p:ph idx="1"/>
          </p:nvPr>
        </p:nvSpPr>
        <p:spPr>
          <a:xfrm>
            <a:off x="525517" y="4256689"/>
            <a:ext cx="10904483" cy="2259725"/>
          </a:xfrm>
        </p:spPr>
        <p:txBody>
          <a:bodyPr/>
          <a:lstStyle/>
          <a:p>
            <a:pPr marL="0" indent="0">
              <a:buNone/>
            </a:pPr>
            <a:r>
              <a:rPr kumimoji="1" lang="en-US" altLang="ja-JP" dirty="0"/>
              <a:t>06_ifTest.html </a:t>
            </a:r>
            <a:r>
              <a:rPr kumimoji="1" lang="ja-JP" altLang="en-US" dirty="0"/>
              <a:t>と </a:t>
            </a:r>
            <a:r>
              <a:rPr kumimoji="1" lang="en-US" altLang="ja-JP" dirty="0"/>
              <a:t>07_ifTest.php </a:t>
            </a:r>
            <a:r>
              <a:rPr lang="ja-JP" altLang="en-US" dirty="0"/>
              <a:t>を作成し</a:t>
            </a:r>
            <a:r>
              <a:rPr lang="en-US" altLang="ja-JP" dirty="0"/>
              <a:t/>
            </a:r>
            <a:br>
              <a:rPr lang="en-US" altLang="ja-JP" dirty="0"/>
            </a:br>
            <a:r>
              <a:rPr lang="ja-JP" altLang="en-US" dirty="0"/>
              <a:t>上図のコードを入力しましょう。</a:t>
            </a:r>
            <a:endParaRPr lang="en-US" altLang="ja-JP" dirty="0"/>
          </a:p>
        </p:txBody>
      </p:sp>
      <p:pic>
        <p:nvPicPr>
          <p:cNvPr id="6" name="図 5"/>
          <p:cNvPicPr>
            <a:picLocks noChangeAspect="1"/>
          </p:cNvPicPr>
          <p:nvPr/>
        </p:nvPicPr>
        <p:blipFill>
          <a:blip r:embed="rId3"/>
          <a:stretch>
            <a:fillRect/>
          </a:stretch>
        </p:blipFill>
        <p:spPr>
          <a:xfrm>
            <a:off x="7177483" y="874914"/>
            <a:ext cx="3743847" cy="3210373"/>
          </a:xfrm>
          <a:prstGeom prst="rect">
            <a:avLst/>
          </a:prstGeom>
        </p:spPr>
      </p:pic>
      <p:pic>
        <p:nvPicPr>
          <p:cNvPr id="7" name="図 6"/>
          <p:cNvPicPr>
            <a:picLocks noChangeAspect="1"/>
          </p:cNvPicPr>
          <p:nvPr/>
        </p:nvPicPr>
        <p:blipFill>
          <a:blip r:embed="rId4"/>
          <a:stretch>
            <a:fillRect/>
          </a:stretch>
        </p:blipFill>
        <p:spPr>
          <a:xfrm>
            <a:off x="-1" y="874913"/>
            <a:ext cx="7164737" cy="3210373"/>
          </a:xfrm>
          <a:prstGeom prst="rect">
            <a:avLst/>
          </a:prstGeom>
        </p:spPr>
      </p:pic>
    </p:spTree>
    <p:extLst>
      <p:ext uri="{BB962C8B-B14F-4D97-AF65-F5344CB8AC3E}">
        <p14:creationId xmlns:p14="http://schemas.microsoft.com/office/powerpoint/2010/main" val="1859977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a:t>
            </a:r>
            <a:r>
              <a:rPr kumimoji="1" lang="en-US" altLang="ja-JP" dirty="0"/>
              <a:t>True</a:t>
            </a:r>
            <a:r>
              <a:rPr kumimoji="1" lang="ja-JP" altLang="en-US" dirty="0"/>
              <a:t>”と“</a:t>
            </a:r>
            <a:r>
              <a:rPr kumimoji="1" lang="en-US" altLang="ja-JP" dirty="0"/>
              <a:t>False</a:t>
            </a:r>
            <a:r>
              <a:rPr kumimoji="1" lang="ja-JP" altLang="en-US" dirty="0"/>
              <a:t>”</a:t>
            </a:r>
          </a:p>
        </p:txBody>
      </p:sp>
      <p:sp>
        <p:nvSpPr>
          <p:cNvPr id="3" name="コンテンツ プレースホルダ 2"/>
          <p:cNvSpPr>
            <a:spLocks noGrp="1"/>
          </p:cNvSpPr>
          <p:nvPr>
            <p:ph idx="1"/>
          </p:nvPr>
        </p:nvSpPr>
        <p:spPr>
          <a:xfrm>
            <a:off x="838200" y="1825625"/>
            <a:ext cx="10515600" cy="1603375"/>
          </a:xfrm>
        </p:spPr>
        <p:txBody>
          <a:bodyPr/>
          <a:lstStyle/>
          <a:p>
            <a:pPr marL="0" indent="0">
              <a:buNone/>
            </a:pPr>
            <a:r>
              <a:rPr kumimoji="1" lang="ja-JP" altLang="en-US" dirty="0"/>
              <a:t>条件式を満たしていることを</a:t>
            </a:r>
            <a:r>
              <a:rPr kumimoji="1" lang="en-US" altLang="ja-JP" dirty="0">
                <a:solidFill>
                  <a:schemeClr val="accent1">
                    <a:lumMod val="50000"/>
                  </a:schemeClr>
                </a:solidFill>
              </a:rPr>
              <a:t>True</a:t>
            </a:r>
          </a:p>
          <a:p>
            <a:pPr marL="0" indent="0">
              <a:buNone/>
            </a:pPr>
            <a:r>
              <a:rPr kumimoji="1" lang="ja-JP" altLang="en-US" dirty="0"/>
              <a:t>条件式を満たしていないことは </a:t>
            </a:r>
            <a:r>
              <a:rPr kumimoji="1" lang="en-US" altLang="ja-JP" dirty="0">
                <a:solidFill>
                  <a:srgbClr val="FF0000"/>
                </a:solidFill>
              </a:rPr>
              <a:t>False</a:t>
            </a:r>
            <a:r>
              <a:rPr kumimoji="1" lang="ja-JP" altLang="en-US" dirty="0">
                <a:solidFill>
                  <a:srgbClr val="FF0000"/>
                </a:solidFill>
              </a:rPr>
              <a:t> </a:t>
            </a:r>
            <a:endParaRPr kumimoji="1" lang="en-US" altLang="ja-JP" dirty="0">
              <a:solidFill>
                <a:srgbClr val="FF0000"/>
              </a:solidFill>
            </a:endParaRPr>
          </a:p>
        </p:txBody>
      </p:sp>
      <p:sp>
        <p:nvSpPr>
          <p:cNvPr id="5" name="コンテンツ プレースホルダ 2"/>
          <p:cNvSpPr txBox="1">
            <a:spLocks/>
          </p:cNvSpPr>
          <p:nvPr/>
        </p:nvSpPr>
        <p:spPr>
          <a:xfrm>
            <a:off x="838200" y="3687083"/>
            <a:ext cx="9035143"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例：</a:t>
            </a:r>
            <a:endParaRPr lang="en-US" altLang="ja-JP" dirty="0"/>
          </a:p>
        </p:txBody>
      </p:sp>
      <p:sp>
        <p:nvSpPr>
          <p:cNvPr id="6" name="コンテンツ プレースホルダ 2"/>
          <p:cNvSpPr txBox="1">
            <a:spLocks/>
          </p:cNvSpPr>
          <p:nvPr/>
        </p:nvSpPr>
        <p:spPr>
          <a:xfrm>
            <a:off x="838200" y="4394654"/>
            <a:ext cx="9035143"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条件式：</a:t>
            </a:r>
            <a:r>
              <a:rPr lang="en-US" altLang="ja-JP" dirty="0"/>
              <a:t>0 &lt; 1	</a:t>
            </a:r>
            <a:r>
              <a:rPr lang="ja-JP" altLang="en-US" dirty="0"/>
              <a:t>➡</a:t>
            </a:r>
            <a:r>
              <a:rPr lang="en-US" altLang="ja-JP" dirty="0"/>
              <a:t>	</a:t>
            </a:r>
            <a:r>
              <a:rPr lang="en-US" altLang="ja-JP" dirty="0">
                <a:solidFill>
                  <a:schemeClr val="accent1">
                    <a:lumMod val="50000"/>
                  </a:schemeClr>
                </a:solidFill>
              </a:rPr>
              <a:t>True</a:t>
            </a:r>
          </a:p>
          <a:p>
            <a:pPr marL="0" indent="0">
              <a:buFont typeface="Arial" panose="020B0604020202020204" pitchFamily="34" charset="0"/>
              <a:buNone/>
            </a:pPr>
            <a:r>
              <a:rPr lang="ja-JP" altLang="en-US" dirty="0"/>
              <a:t>条件式：</a:t>
            </a:r>
            <a:r>
              <a:rPr lang="en-US" altLang="ja-JP" dirty="0"/>
              <a:t>0</a:t>
            </a:r>
            <a:r>
              <a:rPr lang="ja-JP" altLang="en-US" dirty="0"/>
              <a:t> </a:t>
            </a:r>
            <a:r>
              <a:rPr lang="en-US" altLang="ja-JP" dirty="0"/>
              <a:t>&gt; 1	</a:t>
            </a:r>
            <a:r>
              <a:rPr lang="ja-JP" altLang="en-US" dirty="0"/>
              <a:t>➡</a:t>
            </a:r>
            <a:r>
              <a:rPr lang="en-US" altLang="ja-JP" dirty="0"/>
              <a:t>	</a:t>
            </a:r>
            <a:r>
              <a:rPr lang="en-US" altLang="ja-JP" dirty="0">
                <a:solidFill>
                  <a:srgbClr val="FF0000"/>
                </a:solidFill>
              </a:rPr>
              <a:t>False</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87</a:t>
            </a:fld>
            <a:endParaRPr kumimoji="1" lang="ja-JP" altLang="en-US"/>
          </a:p>
        </p:txBody>
      </p:sp>
    </p:spTree>
    <p:extLst>
      <p:ext uri="{BB962C8B-B14F-4D97-AF65-F5344CB8AC3E}">
        <p14:creationId xmlns:p14="http://schemas.microsoft.com/office/powerpoint/2010/main" val="2074750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関係演算子</a:t>
            </a:r>
          </a:p>
        </p:txBody>
      </p:sp>
      <p:sp>
        <p:nvSpPr>
          <p:cNvPr id="3" name="コンテンツ プレースホルダ 2"/>
          <p:cNvSpPr>
            <a:spLocks noGrp="1"/>
          </p:cNvSpPr>
          <p:nvPr>
            <p:ph idx="1"/>
          </p:nvPr>
        </p:nvSpPr>
        <p:spPr>
          <a:xfrm>
            <a:off x="838200" y="874914"/>
            <a:ext cx="10515600" cy="684587"/>
          </a:xfrm>
        </p:spPr>
        <p:txBody>
          <a:bodyPr>
            <a:normAutofit lnSpcReduction="10000"/>
          </a:bodyPr>
          <a:lstStyle/>
          <a:p>
            <a:pPr marL="0" indent="0">
              <a:buNone/>
            </a:pPr>
            <a:r>
              <a:rPr kumimoji="1" lang="ja-JP" altLang="en-US" dirty="0"/>
              <a:t>条件式は主に</a:t>
            </a:r>
            <a:r>
              <a:rPr kumimoji="1" lang="ja-JP" altLang="en-US" dirty="0">
                <a:solidFill>
                  <a:srgbClr val="FF0000"/>
                </a:solidFill>
              </a:rPr>
              <a:t>関係演算子</a:t>
            </a:r>
            <a:r>
              <a:rPr kumimoji="1" lang="ja-JP" altLang="en-US" dirty="0"/>
              <a:t>を用いて記述する。</a:t>
            </a:r>
            <a:endParaRPr kumimoji="1" lang="en-US" altLang="ja-JP" dirty="0"/>
          </a:p>
          <a:p>
            <a:endParaRPr lang="en-US" altLang="ja-JP" dirty="0"/>
          </a:p>
          <a:p>
            <a:endParaRPr kumimoji="1"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5249405"/>
              </p:ext>
            </p:extLst>
          </p:nvPr>
        </p:nvGraphicFramePr>
        <p:xfrm>
          <a:off x="1774001" y="1559502"/>
          <a:ext cx="8643998" cy="5143536"/>
        </p:xfrm>
        <a:graphic>
          <a:graphicData uri="http://schemas.openxmlformats.org/drawingml/2006/table">
            <a:tbl>
              <a:tblPr firstRow="1" bandRow="1">
                <a:tableStyleId>{6E25E649-3F16-4E02-A733-19D2CDBF48F0}</a:tableStyleId>
              </a:tblPr>
              <a:tblGrid>
                <a:gridCol w="1782267">
                  <a:extLst>
                    <a:ext uri="{9D8B030D-6E8A-4147-A177-3AD203B41FA5}">
                      <a16:colId xmlns:a16="http://schemas.microsoft.com/office/drawing/2014/main" val="20000"/>
                    </a:ext>
                  </a:extLst>
                </a:gridCol>
                <a:gridCol w="1960494">
                  <a:extLst>
                    <a:ext uri="{9D8B030D-6E8A-4147-A177-3AD203B41FA5}">
                      <a16:colId xmlns:a16="http://schemas.microsoft.com/office/drawing/2014/main" val="20001"/>
                    </a:ext>
                  </a:extLst>
                </a:gridCol>
                <a:gridCol w="4901237">
                  <a:extLst>
                    <a:ext uri="{9D8B030D-6E8A-4147-A177-3AD203B41FA5}">
                      <a16:colId xmlns:a16="http://schemas.microsoft.com/office/drawing/2014/main" val="20002"/>
                    </a:ext>
                  </a:extLst>
                </a:gridCol>
              </a:tblGrid>
              <a:tr h="571504">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演算子</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使用例</a:t>
                      </a: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True</a:t>
                      </a:r>
                      <a:r>
                        <a:rPr kumimoji="1" lang="ja-JP" altLang="en-US" dirty="0">
                          <a:latin typeface="UD デジタル 教科書体 NK-R" panose="02020400000000000000" pitchFamily="18" charset="-128"/>
                          <a:ea typeface="UD デジタル 教科書体 NK-R" panose="02020400000000000000" pitchFamily="18" charset="-128"/>
                        </a:rPr>
                        <a:t>になる条件</a:t>
                      </a:r>
                    </a:p>
                  </a:txBody>
                  <a:tcPr anchor="ctr"/>
                </a:tc>
                <a:extLst>
                  <a:ext uri="{0D108BD9-81ED-4DB2-BD59-A6C34878D82A}">
                    <a16:rowId xmlns:a16="http://schemas.microsoft.com/office/drawing/2014/main" val="10000"/>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の値が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より小さい　</a:t>
                      </a:r>
                    </a:p>
                  </a:txBody>
                  <a:tcPr anchor="ctr"/>
                </a:tc>
                <a:extLst>
                  <a:ext uri="{0D108BD9-81ED-4DB2-BD59-A6C34878D82A}">
                    <a16:rowId xmlns:a16="http://schemas.microsoft.com/office/drawing/2014/main" val="10001"/>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の値が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以下　　　　</a:t>
                      </a:r>
                    </a:p>
                  </a:txBody>
                  <a:tcPr anchor="ctr"/>
                </a:tc>
                <a:extLst>
                  <a:ext uri="{0D108BD9-81ED-4DB2-BD59-A6C34878D82A}">
                    <a16:rowId xmlns:a16="http://schemas.microsoft.com/office/drawing/2014/main" val="10002"/>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の値が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より大きい　</a:t>
                      </a:r>
                    </a:p>
                  </a:txBody>
                  <a:tcPr anchor="ctr"/>
                </a:tc>
                <a:extLst>
                  <a:ext uri="{0D108BD9-81ED-4DB2-BD59-A6C34878D82A}">
                    <a16:rowId xmlns:a16="http://schemas.microsoft.com/office/drawing/2014/main" val="10003"/>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の値が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以上　　　　</a:t>
                      </a:r>
                    </a:p>
                  </a:txBody>
                  <a:tcPr anchor="ctr"/>
                </a:tc>
                <a:extLst>
                  <a:ext uri="{0D108BD9-81ED-4DB2-BD59-A6C34878D82A}">
                    <a16:rowId xmlns:a16="http://schemas.microsoft.com/office/drawing/2014/main" val="10004"/>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と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の値が等しい　　</a:t>
                      </a:r>
                    </a:p>
                  </a:txBody>
                  <a:tcPr anchor="ctr"/>
                </a:tc>
                <a:extLst>
                  <a:ext uri="{0D108BD9-81ED-4DB2-BD59-A6C34878D82A}">
                    <a16:rowId xmlns:a16="http://schemas.microsoft.com/office/drawing/2014/main" val="10005"/>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と</a:t>
                      </a:r>
                      <a:r>
                        <a:rPr kumimoji="1" lang="en-US" altLang="ja-JP" baseline="0" dirty="0">
                          <a:latin typeface="UD デジタル 教科書体 NK-R" panose="02020400000000000000" pitchFamily="18" charset="-128"/>
                          <a:ea typeface="UD デジタル 教科書体 NK-R" panose="02020400000000000000" pitchFamily="18" charset="-128"/>
                        </a:rPr>
                        <a:t> b </a:t>
                      </a:r>
                      <a:r>
                        <a:rPr kumimoji="1" lang="ja-JP" altLang="en-US" baseline="0" dirty="0">
                          <a:latin typeface="UD デジタル 教科書体 NK-R" panose="02020400000000000000" pitchFamily="18" charset="-128"/>
                          <a:ea typeface="UD デジタル 教科書体 NK-R" panose="02020400000000000000" pitchFamily="18" charset="-128"/>
                        </a:rPr>
                        <a:t>の値が等しくない</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6"/>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と </a:t>
                      </a:r>
                      <a:r>
                        <a:rPr kumimoji="1" lang="en-US" altLang="ja-JP" dirty="0">
                          <a:latin typeface="UD デジタル 教科書体 NK-R" panose="02020400000000000000" pitchFamily="18" charset="-128"/>
                          <a:ea typeface="UD デジタル 教科書体 NK-R" panose="02020400000000000000" pitchFamily="18" charset="-128"/>
                        </a:rPr>
                        <a:t>b </a:t>
                      </a:r>
                      <a:r>
                        <a:rPr kumimoji="1" lang="ja-JP" altLang="en-US" dirty="0">
                          <a:latin typeface="UD デジタル 教科書体 NK-R" panose="02020400000000000000" pitchFamily="18" charset="-128"/>
                          <a:ea typeface="UD デジタル 教科書体 NK-R" panose="02020400000000000000" pitchFamily="18" charset="-128"/>
                        </a:rPr>
                        <a:t>の値が等しい</a:t>
                      </a:r>
                      <a:r>
                        <a:rPr kumimoji="1" lang="en-US" altLang="ja-JP" dirty="0">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厳密</a:t>
                      </a:r>
                      <a:r>
                        <a:rPr kumimoji="1" lang="en-US" altLang="ja-JP" dirty="0">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　　</a:t>
                      </a:r>
                    </a:p>
                  </a:txBody>
                  <a:tcPr anchor="ctr"/>
                </a:tc>
                <a:extLst>
                  <a:ext uri="{0D108BD9-81ED-4DB2-BD59-A6C34878D82A}">
                    <a16:rowId xmlns:a16="http://schemas.microsoft.com/office/drawing/2014/main" val="2300234658"/>
                  </a:ext>
                </a:extLst>
              </a:tr>
              <a:tr h="571504">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a:latin typeface="UD デジタル 教科書体 NK-R" panose="02020400000000000000" pitchFamily="18" charset="-128"/>
                          <a:ea typeface="UD デジタル 教科書体 NK-R" panose="02020400000000000000" pitchFamily="18" charset="-128"/>
                        </a:rPr>
                        <a:t>a </a:t>
                      </a:r>
                      <a:r>
                        <a:rPr kumimoji="1" lang="ja-JP" altLang="en-US" dirty="0">
                          <a:latin typeface="UD デジタル 教科書体 NK-R" panose="02020400000000000000" pitchFamily="18" charset="-128"/>
                          <a:ea typeface="UD デジタル 教科書体 NK-R" panose="02020400000000000000" pitchFamily="18" charset="-128"/>
                        </a:rPr>
                        <a:t>と</a:t>
                      </a:r>
                      <a:r>
                        <a:rPr kumimoji="1" lang="en-US" altLang="ja-JP" baseline="0" dirty="0">
                          <a:latin typeface="UD デジタル 教科書体 NK-R" panose="02020400000000000000" pitchFamily="18" charset="-128"/>
                          <a:ea typeface="UD デジタル 教科書体 NK-R" panose="02020400000000000000" pitchFamily="18" charset="-128"/>
                        </a:rPr>
                        <a:t> b </a:t>
                      </a:r>
                      <a:r>
                        <a:rPr kumimoji="1" lang="ja-JP" altLang="en-US" baseline="0" dirty="0">
                          <a:latin typeface="UD デジタル 教科書体 NK-R" panose="02020400000000000000" pitchFamily="18" charset="-128"/>
                          <a:ea typeface="UD デジタル 教科書体 NK-R" panose="02020400000000000000" pitchFamily="18" charset="-128"/>
                        </a:rPr>
                        <a:t>の値が等しくない</a:t>
                      </a:r>
                      <a:r>
                        <a:rPr kumimoji="1" lang="en-US" altLang="ja-JP" dirty="0">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厳密</a:t>
                      </a: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020311577"/>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88</a:t>
            </a:fld>
            <a:endParaRPr kumimoji="1" lang="ja-JP" altLang="en-US"/>
          </a:p>
        </p:txBody>
      </p:sp>
    </p:spTree>
    <p:extLst>
      <p:ext uri="{BB962C8B-B14F-4D97-AF65-F5344CB8AC3E}">
        <p14:creationId xmlns:p14="http://schemas.microsoft.com/office/powerpoint/2010/main" val="2362120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条件式の値</a:t>
            </a:r>
          </a:p>
        </p:txBody>
      </p:sp>
      <p:sp>
        <p:nvSpPr>
          <p:cNvPr id="4" name="円/楕円 3"/>
          <p:cNvSpPr/>
          <p:nvPr/>
        </p:nvSpPr>
        <p:spPr>
          <a:xfrm>
            <a:off x="1738282" y="2214554"/>
            <a:ext cx="3578250" cy="350046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p:cNvSpPr/>
          <p:nvPr/>
        </p:nvSpPr>
        <p:spPr>
          <a:xfrm>
            <a:off x="2161618"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a</a:t>
            </a:r>
            <a:endParaRPr lang="ja-JP" altLang="en-US" sz="32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4376196"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b</a:t>
            </a:r>
            <a:endParaRPr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628888" y="2446331"/>
            <a:ext cx="1751014" cy="646331"/>
          </a:xfrm>
          <a:prstGeom prst="rect">
            <a:avLst/>
          </a:prstGeom>
          <a:noFill/>
        </p:spPr>
        <p:txBody>
          <a:bodyPr wrap="square" rtlCol="0">
            <a:spAutoFit/>
          </a:bodyPr>
          <a:lstStyle/>
          <a:p>
            <a:pPr algn="ctr"/>
            <a:r>
              <a:rPr lang="ja-JP" altLang="en-US" sz="3600" dirty="0">
                <a:latin typeface="UD デジタル 教科書体 NK-R" panose="02020400000000000000" pitchFamily="18" charset="-128"/>
                <a:ea typeface="UD デジタル 教科書体 NK-R" panose="02020400000000000000" pitchFamily="18" charset="-128"/>
              </a:rPr>
              <a:t>条　　件</a:t>
            </a:r>
          </a:p>
        </p:txBody>
      </p:sp>
      <p:sp>
        <p:nvSpPr>
          <p:cNvPr id="8" name="テキスト ボックス 7"/>
          <p:cNvSpPr txBox="1"/>
          <p:nvPr/>
        </p:nvSpPr>
        <p:spPr>
          <a:xfrm>
            <a:off x="3018875" y="3728808"/>
            <a:ext cx="1101997" cy="923330"/>
          </a:xfrm>
          <a:prstGeom prst="rect">
            <a:avLst/>
          </a:prstGeom>
          <a:noFill/>
        </p:spPr>
        <p:txBody>
          <a:bodyPr wrap="square" rtlCol="0">
            <a:spAutoFit/>
          </a:bodyPr>
          <a:lstStyle/>
          <a:p>
            <a:pPr algn="ctr"/>
            <a:r>
              <a:rPr lang="en-US" altLang="ja-JP" sz="5400" dirty="0">
                <a:latin typeface="UD デジタル 教科書体 NK-R" panose="02020400000000000000" pitchFamily="18" charset="-128"/>
                <a:ea typeface="UD デジタル 教科書体 NK-R" panose="02020400000000000000" pitchFamily="18" charset="-128"/>
              </a:rPr>
              <a:t>&gt;</a:t>
            </a:r>
            <a:endParaRPr lang="ja-JP" altLang="en-US" sz="54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p:cNvSpPr txBox="1"/>
          <p:nvPr/>
        </p:nvSpPr>
        <p:spPr>
          <a:xfrm>
            <a:off x="2309786"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1" name="テキスト ボックス 10"/>
          <p:cNvSpPr txBox="1"/>
          <p:nvPr/>
        </p:nvSpPr>
        <p:spPr>
          <a:xfrm>
            <a:off x="4524364"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3" name="テキスト ボックス 12"/>
          <p:cNvSpPr txBox="1"/>
          <p:nvPr/>
        </p:nvSpPr>
        <p:spPr>
          <a:xfrm>
            <a:off x="2881290" y="3500438"/>
            <a:ext cx="142876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関係演算子</a:t>
            </a:r>
          </a:p>
        </p:txBody>
      </p:sp>
      <p:cxnSp>
        <p:nvCxnSpPr>
          <p:cNvPr id="15" name="カギ線コネクタ 14"/>
          <p:cNvCxnSpPr>
            <a:stCxn id="4" idx="6"/>
            <a:endCxn id="18" idx="1"/>
          </p:cNvCxnSpPr>
          <p:nvPr/>
        </p:nvCxnSpPr>
        <p:spPr>
          <a:xfrm flipV="1">
            <a:off x="5316532" y="3105836"/>
            <a:ext cx="1958195" cy="858949"/>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74727" y="2782670"/>
            <a:ext cx="1357322" cy="646331"/>
          </a:xfrm>
          <a:prstGeom prst="rect">
            <a:avLst/>
          </a:prstGeom>
          <a:noFill/>
        </p:spPr>
        <p:txBody>
          <a:bodyPr wrap="square" rtlCol="0">
            <a:spAutoFit/>
          </a:bodyPr>
          <a:lstStyle/>
          <a:p>
            <a:r>
              <a:rPr lang="en-US" altLang="ja-JP"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True</a:t>
            </a:r>
            <a:endParaRPr lang="ja-JP" altLang="en-US"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7274726" y="4497182"/>
            <a:ext cx="1458129" cy="646331"/>
          </a:xfrm>
          <a:prstGeom prst="rect">
            <a:avLst/>
          </a:prstGeom>
          <a:noFill/>
        </p:spPr>
        <p:txBody>
          <a:bodyPr wrap="square" rtlCol="0">
            <a:spAutoFit/>
          </a:bodyPr>
          <a:lstStyle/>
          <a:p>
            <a:r>
              <a:rPr lang="en-US" altLang="ja-JP" sz="3600" dirty="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600" dirty="0">
              <a:solidFill>
                <a:srgbClr val="FF0000"/>
              </a:solidFill>
              <a:latin typeface="UD デジタル 教科書体 NK-R" panose="02020400000000000000" pitchFamily="18" charset="-128"/>
              <a:ea typeface="UD デジタル 教科書体 NK-R" panose="02020400000000000000" pitchFamily="18" charset="-128"/>
            </a:endParaRPr>
          </a:p>
        </p:txBody>
      </p:sp>
      <p:cxnSp>
        <p:nvCxnSpPr>
          <p:cNvPr id="27" name="カギ線コネクタ 26"/>
          <p:cNvCxnSpPr>
            <a:stCxn id="4" idx="6"/>
            <a:endCxn id="20" idx="1"/>
          </p:cNvCxnSpPr>
          <p:nvPr/>
        </p:nvCxnSpPr>
        <p:spPr>
          <a:xfrm>
            <a:off x="5316532" y="3964785"/>
            <a:ext cx="1958194" cy="85556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024958" y="4643447"/>
            <a:ext cx="357190" cy="461665"/>
          </a:xfrm>
          <a:prstGeom prst="rect">
            <a:avLst/>
          </a:prstGeom>
          <a:noFill/>
        </p:spPr>
        <p:txBody>
          <a:bodyPr wrap="square" rtlCol="0">
            <a:spAutoFit/>
          </a:bodyPr>
          <a:lstStyle/>
          <a:p>
            <a:r>
              <a:rPr lang="en-US" altLang="ja-JP" sz="2400" dirty="0">
                <a:latin typeface="UD デジタル 教科書体 NK-R" panose="02020400000000000000" pitchFamily="18" charset="-128"/>
                <a:ea typeface="UD デジタル 教科書体 NK-R" panose="02020400000000000000" pitchFamily="18" charset="-128"/>
              </a:rPr>
              <a:t>0</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p:cNvSpPr txBox="1"/>
          <p:nvPr/>
        </p:nvSpPr>
        <p:spPr>
          <a:xfrm>
            <a:off x="8524892" y="2895898"/>
            <a:ext cx="1751222" cy="461665"/>
          </a:xfrm>
          <a:prstGeom prst="rect">
            <a:avLst/>
          </a:prstGeom>
          <a:noFill/>
        </p:spPr>
        <p:txBody>
          <a:bodyPr wrap="square" rtlCol="0">
            <a:spAutoFit/>
          </a:bodyPr>
          <a:lstStyle/>
          <a:p>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  </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(0</a:t>
            </a:r>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以外</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a:t>
            </a:r>
            <a:endPar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54" name="テキスト ボックス 53"/>
          <p:cNvSpPr txBox="1"/>
          <p:nvPr/>
        </p:nvSpPr>
        <p:spPr>
          <a:xfrm>
            <a:off x="5595934" y="250030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条件式を満たしている</a:t>
            </a:r>
          </a:p>
        </p:txBody>
      </p:sp>
      <p:sp>
        <p:nvSpPr>
          <p:cNvPr id="55" name="テキスト ボックス 54"/>
          <p:cNvSpPr txBox="1"/>
          <p:nvPr/>
        </p:nvSpPr>
        <p:spPr>
          <a:xfrm>
            <a:off x="5667372" y="500063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条件式を満たしていない</a:t>
            </a:r>
          </a:p>
        </p:txBody>
      </p:sp>
      <p:sp>
        <p:nvSpPr>
          <p:cNvPr id="19" name="テキスト ボックス 18"/>
          <p:cNvSpPr txBox="1"/>
          <p:nvPr/>
        </p:nvSpPr>
        <p:spPr>
          <a:xfrm>
            <a:off x="8989239" y="250030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21" name="テキスト ボックス 20"/>
          <p:cNvSpPr txBox="1"/>
          <p:nvPr/>
        </p:nvSpPr>
        <p:spPr>
          <a:xfrm>
            <a:off x="8989239" y="428625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89</a:t>
            </a:fld>
            <a:endParaRPr kumimoji="1" lang="ja-JP" altLang="en-US"/>
          </a:p>
        </p:txBody>
      </p:sp>
    </p:spTree>
    <p:extLst>
      <p:ext uri="{BB962C8B-B14F-4D97-AF65-F5344CB8AC3E}">
        <p14:creationId xmlns:p14="http://schemas.microsoft.com/office/powerpoint/2010/main" val="48189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lang="ja-JP" altLang="en-US" dirty="0">
                <a:latin typeface="UD デジタル 教科書体 NK-R" panose="02020400000000000000" pitchFamily="18" charset="-128"/>
              </a:rPr>
              <a:t>工場内</a:t>
            </a:r>
            <a:r>
              <a:rPr lang="en-US" altLang="ja-JP" dirty="0" err="1">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grpSp>
        <p:nvGrpSpPr>
          <p:cNvPr id="36" name="グループ化 35"/>
          <p:cNvGrpSpPr/>
          <p:nvPr/>
        </p:nvGrpSpPr>
        <p:grpSpPr>
          <a:xfrm>
            <a:off x="328370" y="1340109"/>
            <a:ext cx="11535260" cy="2964893"/>
            <a:chOff x="340225" y="2016384"/>
            <a:chExt cx="11535260"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340225" y="2574627"/>
              <a:ext cx="11292975"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工場内</a:t>
              </a:r>
              <a:r>
                <a:rPr kumimoji="1" lang="en-US" altLang="ja-JP" dirty="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6596071" y="2193441"/>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97835" y="3176014"/>
              <a:ext cx="1053549" cy="1053549"/>
            </a:xfrm>
            <a:prstGeom prst="rect">
              <a:avLst/>
            </a:prstGeom>
          </p:spPr>
        </p:pic>
        <p:cxnSp>
          <p:nvCxnSpPr>
            <p:cNvPr id="35" name="直線コネクタ 34"/>
            <p:cNvCxnSpPr/>
            <p:nvPr/>
          </p:nvCxnSpPr>
          <p:spPr>
            <a:xfrm>
              <a:off x="3500299" y="3752191"/>
              <a:ext cx="1454152" cy="80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693503" y="27923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453851" y="28407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509680" y="2016384"/>
              <a:ext cx="1319152" cy="584775"/>
            </a:xfrm>
            <a:prstGeom prst="rect">
              <a:avLst/>
            </a:prstGeom>
            <a:noFill/>
          </p:spPr>
          <p:txBody>
            <a:bodyPr wrap="square" rtlCol="0">
              <a:spAutoFit/>
            </a:bodyPr>
            <a:lstStyle/>
            <a:p>
              <a:r>
                <a:rPr lang="ja-JP" altLang="en-US" sz="1600" b="1" dirty="0">
                  <a:latin typeface="UD デジタル 教科書体 NK-R" panose="02020400000000000000" pitchFamily="18" charset="-128"/>
                  <a:ea typeface="UD デジタル 教科書体 NK-R" panose="02020400000000000000" pitchFamily="18" charset="-128"/>
                </a:rPr>
                <a:t>マイコン</a:t>
              </a:r>
              <a:endParaRPr lang="en-US" altLang="ja-JP" sz="1600" b="1" dirty="0">
                <a:latin typeface="UD デジタル 教科書体 NK-R" panose="02020400000000000000" pitchFamily="18" charset="-128"/>
                <a:ea typeface="UD デジタル 教科書体 NK-R" panose="02020400000000000000" pitchFamily="18" charset="-128"/>
              </a:endParaRPr>
            </a:p>
            <a:p>
              <a:r>
                <a:rPr kumimoji="1" lang="en-US" altLang="ja-JP" sz="1600" b="1" dirty="0" err="1">
                  <a:latin typeface="UD デジタル 教科書体 NK-R" panose="02020400000000000000" pitchFamily="18" charset="-128"/>
                  <a:ea typeface="UD デジタル 教科書体 NK-R" panose="02020400000000000000" pitchFamily="18" charset="-128"/>
                </a:rPr>
                <a:t>IoT</a:t>
              </a:r>
              <a:r>
                <a:rPr kumimoji="1" lang="ja-JP" altLang="en-US" sz="1600" b="1" dirty="0">
                  <a:latin typeface="UD デジタル 教科書体 NK-R" panose="02020400000000000000" pitchFamily="18" charset="-128"/>
                  <a:ea typeface="UD デジタル 教科書体 NK-R" panose="02020400000000000000" pitchFamily="18" charset="-128"/>
                </a:rPr>
                <a:t>デバイス</a:t>
              </a: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536795" y="2139892"/>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833684" y="38465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549036" y="30354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438797" y="37602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2710001" y="30801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693503" y="34772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cxnSp>
          <p:nvCxnSpPr>
            <p:cNvPr id="38" name="直線コネクタ 37"/>
            <p:cNvCxnSpPr>
              <a:stCxn id="11" idx="3"/>
              <a:endCxn id="23" idx="1"/>
            </p:cNvCxnSpPr>
            <p:nvPr/>
          </p:nvCxnSpPr>
          <p:spPr>
            <a:xfrm flipV="1">
              <a:off x="5696489" y="3702789"/>
              <a:ext cx="10013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1"/>
              <a:endCxn id="23" idx="3"/>
            </p:cNvCxnSpPr>
            <p:nvPr/>
          </p:nvCxnSpPr>
          <p:spPr>
            <a:xfrm flipH="1">
              <a:off x="7751384" y="3702788"/>
              <a:ext cx="960199"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711583" y="3103727"/>
              <a:ext cx="1601666" cy="1198121"/>
              <a:chOff x="9155404" y="4215917"/>
              <a:chExt cx="1601666" cy="1198121"/>
            </a:xfrm>
          </p:grpSpPr>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8">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rgbClr val="C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05959" y="2907880"/>
              <a:ext cx="2069526" cy="206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3706" y="3276398"/>
              <a:ext cx="852783" cy="852783"/>
            </a:xfrm>
            <a:prstGeom prst="rect">
              <a:avLst/>
            </a:prstGeom>
          </p:spPr>
        </p:pic>
        <p:sp>
          <p:nvSpPr>
            <p:cNvPr id="32" name="テキスト ボックス 31">
              <a:extLst>
                <a:ext uri="{FF2B5EF4-FFF2-40B4-BE49-F238E27FC236}">
                  <a16:creationId xmlns:a16="http://schemas.microsoft.com/office/drawing/2014/main" id="{89574EE5-B45C-2DEF-9D72-9D84730992B4}"/>
                </a:ext>
              </a:extLst>
            </p:cNvPr>
            <p:cNvSpPr txBox="1"/>
            <p:nvPr/>
          </p:nvSpPr>
          <p:spPr>
            <a:xfrm>
              <a:off x="4486696" y="2157557"/>
              <a:ext cx="1609304"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データベース</a:t>
              </a:r>
              <a:endParaRPr kumimoji="1" lang="ja-JP" altLang="en-US" b="1" dirty="0">
                <a:latin typeface="UD デジタル 教科書体 NK-R" panose="02020400000000000000" pitchFamily="18" charset="-128"/>
                <a:ea typeface="UD デジタル 教科書体 NK-R" panose="02020400000000000000" pitchFamily="18" charset="-128"/>
              </a:endParaRPr>
            </a:p>
          </p:txBody>
        </p:sp>
        <p:sp>
          <p:nvSpPr>
            <p:cNvPr id="44" name="テキスト ボックス 43">
              <a:extLst>
                <a:ext uri="{FF2B5EF4-FFF2-40B4-BE49-F238E27FC236}">
                  <a16:creationId xmlns:a16="http://schemas.microsoft.com/office/drawing/2014/main" id="{1A0803F6-36F0-E002-2EA7-37F273626E97}"/>
                </a:ext>
              </a:extLst>
            </p:cNvPr>
            <p:cNvSpPr txBox="1"/>
            <p:nvPr/>
          </p:nvSpPr>
          <p:spPr>
            <a:xfrm>
              <a:off x="8944076" y="2159605"/>
              <a:ext cx="1053494"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ユーザー</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2724632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else</a:t>
            </a:r>
            <a:r>
              <a:rPr kumimoji="1" lang="ja-JP" altLang="en-US" dirty="0"/>
              <a:t>文</a:t>
            </a:r>
          </a:p>
        </p:txBody>
      </p:sp>
      <p:sp>
        <p:nvSpPr>
          <p:cNvPr id="3" name="コンテンツ プレースホルダ 2"/>
          <p:cNvSpPr>
            <a:spLocks noGrp="1"/>
          </p:cNvSpPr>
          <p:nvPr>
            <p:ph idx="1"/>
          </p:nvPr>
        </p:nvSpPr>
        <p:spPr/>
        <p:txBody>
          <a:bodyPr/>
          <a:lstStyle/>
          <a:p>
            <a:pPr marL="0" indent="0">
              <a:buNone/>
            </a:pPr>
            <a:r>
              <a:rPr kumimoji="1" lang="en-US" altLang="ja-JP" dirty="0"/>
              <a:t>else	</a:t>
            </a:r>
            <a:r>
              <a:rPr kumimoji="1" lang="ja-JP" altLang="en-US" dirty="0"/>
              <a:t>➡</a:t>
            </a:r>
            <a:r>
              <a:rPr kumimoji="1" lang="en-US" altLang="ja-JP" dirty="0"/>
              <a:t>	</a:t>
            </a:r>
            <a:r>
              <a:rPr kumimoji="1" lang="ja-JP" altLang="en-US" dirty="0"/>
              <a:t>英語で「その他の」</a:t>
            </a:r>
            <a:endParaRPr kumimoji="1" lang="en-US" altLang="ja-JP" dirty="0"/>
          </a:p>
          <a:p>
            <a:endParaRPr lang="en-US" altLang="ja-JP" dirty="0"/>
          </a:p>
          <a:p>
            <a:pPr marL="0" indent="0">
              <a:buNone/>
            </a:pPr>
            <a:r>
              <a:rPr kumimoji="1" lang="en-US" altLang="ja-JP" dirty="0"/>
              <a:t>if</a:t>
            </a:r>
            <a:r>
              <a:rPr kumimoji="1" lang="ja-JP" altLang="en-US" dirty="0"/>
              <a:t>文と組み合わせることで</a:t>
            </a:r>
            <a:r>
              <a:rPr kumimoji="1" lang="en-US" altLang="ja-JP" dirty="0"/>
              <a:t/>
            </a:r>
            <a:br>
              <a:rPr kumimoji="1" lang="en-US" altLang="ja-JP" dirty="0"/>
            </a:br>
            <a:r>
              <a:rPr lang="ja-JP" altLang="en-US" dirty="0">
                <a:solidFill>
                  <a:srgbClr val="FF0000"/>
                </a:solidFill>
              </a:rPr>
              <a:t>条件を満たさなかった場合の処理</a:t>
            </a:r>
            <a:r>
              <a:rPr lang="ja-JP" altLang="en-US" dirty="0"/>
              <a:t>を設定できる。</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90</a:t>
            </a:fld>
            <a:endParaRPr kumimoji="1" lang="ja-JP" altLang="en-US"/>
          </a:p>
        </p:txBody>
      </p:sp>
    </p:spTree>
    <p:extLst>
      <p:ext uri="{BB962C8B-B14F-4D97-AF65-F5344CB8AC3E}">
        <p14:creationId xmlns:p14="http://schemas.microsoft.com/office/powerpoint/2010/main" val="8509369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if</a:t>
            </a:r>
            <a:r>
              <a:rPr kumimoji="1" lang="ja-JP" altLang="en-US" dirty="0"/>
              <a:t>～</a:t>
            </a:r>
            <a:r>
              <a:rPr kumimoji="1" lang="en-US" altLang="ja-JP" dirty="0"/>
              <a:t>else</a:t>
            </a:r>
            <a:r>
              <a:rPr kumimoji="1" lang="ja-JP" altLang="en-US" dirty="0"/>
              <a:t>文</a:t>
            </a:r>
          </a:p>
        </p:txBody>
      </p:sp>
      <p:sp>
        <p:nvSpPr>
          <p:cNvPr id="3" name="コンテンツ プレースホルダ 2"/>
          <p:cNvSpPr>
            <a:spLocks noGrp="1"/>
          </p:cNvSpPr>
          <p:nvPr>
            <p:ph idx="1"/>
          </p:nvPr>
        </p:nvSpPr>
        <p:spPr/>
        <p:txBody>
          <a:bodyPr>
            <a:normAutofit lnSpcReduction="10000"/>
          </a:bodyPr>
          <a:lstStyle/>
          <a:p>
            <a:pPr>
              <a:buNone/>
            </a:pPr>
            <a:r>
              <a:rPr lang="en-US" altLang="ja-JP" dirty="0"/>
              <a:t>	</a:t>
            </a:r>
            <a:r>
              <a:rPr lang="en-US" altLang="ja-JP" dirty="0">
                <a:solidFill>
                  <a:srgbClr val="FF0000"/>
                </a:solidFill>
              </a:rPr>
              <a:t>if</a:t>
            </a:r>
            <a:r>
              <a:rPr lang="en-US" altLang="ja-JP" dirty="0">
                <a:solidFill>
                  <a:schemeClr val="accent1">
                    <a:lumMod val="75000"/>
                  </a:schemeClr>
                </a:solidFill>
              </a:rPr>
              <a:t>(</a:t>
            </a:r>
            <a:r>
              <a:rPr lang="ja-JP" altLang="en-US" dirty="0">
                <a:solidFill>
                  <a:schemeClr val="accent1">
                    <a:lumMod val="75000"/>
                  </a:schemeClr>
                </a:solidFill>
              </a:rPr>
              <a:t>条件式</a:t>
            </a:r>
            <a:r>
              <a:rPr lang="en-US" altLang="ja-JP" dirty="0">
                <a:solidFill>
                  <a:schemeClr val="accent1">
                    <a:lumMod val="75000"/>
                  </a:schemeClr>
                </a:solidFill>
              </a:rPr>
              <a:t>) </a:t>
            </a:r>
            <a:r>
              <a:rPr lang="en-US" altLang="ja-JP" dirty="0"/>
              <a:t>{</a:t>
            </a:r>
          </a:p>
          <a:p>
            <a:pPr>
              <a:buNone/>
            </a:pPr>
            <a:r>
              <a:rPr lang="en-US" altLang="ja-JP" dirty="0"/>
              <a:t>			</a:t>
            </a:r>
            <a:r>
              <a:rPr lang="ja-JP" altLang="en-US" dirty="0"/>
              <a:t>条件式を満たしている時の処理</a:t>
            </a:r>
            <a:endParaRPr lang="en-US" altLang="ja-JP" dirty="0"/>
          </a:p>
          <a:p>
            <a:pPr>
              <a:buNone/>
            </a:pPr>
            <a:r>
              <a:rPr lang="en-US" altLang="ja-JP" dirty="0"/>
              <a:t>	}</a:t>
            </a:r>
          </a:p>
          <a:p>
            <a:pPr>
              <a:buNone/>
            </a:pPr>
            <a:endParaRPr lang="en-US" altLang="ja-JP" dirty="0">
              <a:solidFill>
                <a:srgbClr val="FF0000"/>
              </a:solidFill>
            </a:endParaRPr>
          </a:p>
          <a:p>
            <a:pPr>
              <a:buNone/>
            </a:pPr>
            <a:r>
              <a:rPr lang="en-US" altLang="ja-JP" dirty="0">
                <a:solidFill>
                  <a:srgbClr val="FF0000"/>
                </a:solidFill>
              </a:rPr>
              <a:t>	else</a:t>
            </a:r>
            <a:r>
              <a:rPr lang="en-US" altLang="ja-JP" dirty="0"/>
              <a:t> {</a:t>
            </a:r>
          </a:p>
          <a:p>
            <a:pPr>
              <a:buNone/>
            </a:pPr>
            <a:r>
              <a:rPr lang="en-US" altLang="ja-JP" dirty="0"/>
              <a:t>			</a:t>
            </a:r>
            <a:r>
              <a:rPr lang="ja-JP" altLang="en-US" dirty="0"/>
              <a:t>条件式を満たしていない時の処理</a:t>
            </a:r>
            <a:endParaRPr lang="en-US" altLang="ja-JP" dirty="0"/>
          </a:p>
          <a:p>
            <a:pPr>
              <a:buNone/>
            </a:pPr>
            <a:r>
              <a:rPr lang="en-US" altLang="ja-JP" dirty="0"/>
              <a:t>	}</a:t>
            </a:r>
            <a:endParaRPr lang="ja-JP" altLang="en-US" dirty="0"/>
          </a:p>
          <a:p>
            <a:pPr>
              <a:buNone/>
            </a:pP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91</a:t>
            </a:fld>
            <a:endParaRPr kumimoji="1" lang="ja-JP" altLang="en-US"/>
          </a:p>
        </p:txBody>
      </p:sp>
    </p:spTree>
    <p:extLst>
      <p:ext uri="{BB962C8B-B14F-4D97-AF65-F5344CB8AC3E}">
        <p14:creationId xmlns:p14="http://schemas.microsoft.com/office/powerpoint/2010/main" val="4099325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厳密な比較①</a:t>
            </a:r>
          </a:p>
        </p:txBody>
      </p:sp>
      <p:graphicFrame>
        <p:nvGraphicFramePr>
          <p:cNvPr id="6" name="コンテンツ プレースホルダー 5"/>
          <p:cNvGraphicFramePr>
            <a:graphicFrameLocks noGrp="1"/>
          </p:cNvGraphicFramePr>
          <p:nvPr>
            <p:ph idx="1"/>
          </p:nvPr>
        </p:nvGraphicFramePr>
        <p:xfrm>
          <a:off x="6750050" y="3661548"/>
          <a:ext cx="4895850" cy="741680"/>
        </p:xfrm>
        <a:graphic>
          <a:graphicData uri="http://schemas.openxmlformats.org/drawingml/2006/table">
            <a:tbl>
              <a:tblPr firstRow="1" bandRow="1">
                <a:tableStyleId>{5C22544A-7EE6-4342-B048-85BDC9FD1C3A}</a:tableStyleId>
              </a:tblPr>
              <a:tblGrid>
                <a:gridCol w="489585">
                  <a:extLst>
                    <a:ext uri="{9D8B030D-6E8A-4147-A177-3AD203B41FA5}">
                      <a16:colId xmlns:a16="http://schemas.microsoft.com/office/drawing/2014/main" val="57570440"/>
                    </a:ext>
                  </a:extLst>
                </a:gridCol>
                <a:gridCol w="489585">
                  <a:extLst>
                    <a:ext uri="{9D8B030D-6E8A-4147-A177-3AD203B41FA5}">
                      <a16:colId xmlns:a16="http://schemas.microsoft.com/office/drawing/2014/main" val="1229548176"/>
                    </a:ext>
                  </a:extLst>
                </a:gridCol>
                <a:gridCol w="489585">
                  <a:extLst>
                    <a:ext uri="{9D8B030D-6E8A-4147-A177-3AD203B41FA5}">
                      <a16:colId xmlns:a16="http://schemas.microsoft.com/office/drawing/2014/main" val="4187037172"/>
                    </a:ext>
                  </a:extLst>
                </a:gridCol>
                <a:gridCol w="489585">
                  <a:extLst>
                    <a:ext uri="{9D8B030D-6E8A-4147-A177-3AD203B41FA5}">
                      <a16:colId xmlns:a16="http://schemas.microsoft.com/office/drawing/2014/main" val="653307152"/>
                    </a:ext>
                  </a:extLst>
                </a:gridCol>
                <a:gridCol w="489585">
                  <a:extLst>
                    <a:ext uri="{9D8B030D-6E8A-4147-A177-3AD203B41FA5}">
                      <a16:colId xmlns:a16="http://schemas.microsoft.com/office/drawing/2014/main" val="762310440"/>
                    </a:ext>
                  </a:extLst>
                </a:gridCol>
                <a:gridCol w="489585">
                  <a:extLst>
                    <a:ext uri="{9D8B030D-6E8A-4147-A177-3AD203B41FA5}">
                      <a16:colId xmlns:a16="http://schemas.microsoft.com/office/drawing/2014/main" val="454805470"/>
                    </a:ext>
                  </a:extLst>
                </a:gridCol>
                <a:gridCol w="489585">
                  <a:extLst>
                    <a:ext uri="{9D8B030D-6E8A-4147-A177-3AD203B41FA5}">
                      <a16:colId xmlns:a16="http://schemas.microsoft.com/office/drawing/2014/main" val="82218482"/>
                    </a:ext>
                  </a:extLst>
                </a:gridCol>
                <a:gridCol w="489585">
                  <a:extLst>
                    <a:ext uri="{9D8B030D-6E8A-4147-A177-3AD203B41FA5}">
                      <a16:colId xmlns:a16="http://schemas.microsoft.com/office/drawing/2014/main" val="2014712942"/>
                    </a:ext>
                  </a:extLst>
                </a:gridCol>
                <a:gridCol w="489585">
                  <a:extLst>
                    <a:ext uri="{9D8B030D-6E8A-4147-A177-3AD203B41FA5}">
                      <a16:colId xmlns:a16="http://schemas.microsoft.com/office/drawing/2014/main" val="1486391802"/>
                    </a:ext>
                  </a:extLst>
                </a:gridCol>
                <a:gridCol w="489585">
                  <a:extLst>
                    <a:ext uri="{9D8B030D-6E8A-4147-A177-3AD203B41FA5}">
                      <a16:colId xmlns:a16="http://schemas.microsoft.com/office/drawing/2014/main" val="1174685425"/>
                    </a:ext>
                  </a:extLst>
                </a:gridCol>
              </a:tblGrid>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2</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3</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9</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10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20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21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9215306"/>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B</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C</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I</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J</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9554912"/>
                  </a:ext>
                </a:extLst>
              </a:tr>
            </a:tbl>
          </a:graphicData>
        </a:graphic>
      </p:graphicFrame>
      <p:pic>
        <p:nvPicPr>
          <p:cNvPr id="1026" name="Picture 2" descr="https://2.bp.blogspot.com/-jj_sAP_8eAQ/Uyk_MhjWgqI/AAAAAAAAeNg/4f8HmvcjcWQ/s800/keyboard_typ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6600" y="4605107"/>
            <a:ext cx="2190750" cy="1670447"/>
          </a:xfrm>
          <a:prstGeom prst="rect">
            <a:avLst/>
          </a:prstGeom>
          <a:noFill/>
          <a:extLst>
            <a:ext uri="{909E8E84-426E-40DD-AFC4-6F175D3DCCD1}">
              <a14:hiddenFill xmlns:a14="http://schemas.microsoft.com/office/drawing/2010/main">
                <a:solidFill>
                  <a:srgbClr val="FFFFFF"/>
                </a:solidFill>
              </a14:hiddenFill>
            </a:ext>
          </a:extLst>
        </p:spPr>
      </p:pic>
      <p:sp>
        <p:nvSpPr>
          <p:cNvPr id="4" name="円形吹き出し 3"/>
          <p:cNvSpPr/>
          <p:nvPr/>
        </p:nvSpPr>
        <p:spPr>
          <a:xfrm>
            <a:off x="2770188" y="3502192"/>
            <a:ext cx="1828800" cy="1338262"/>
          </a:xfrm>
          <a:prstGeom prst="wedgeEllipseCallout">
            <a:avLst>
              <a:gd name="adj1" fmla="val -75170"/>
              <a:gd name="adj2" fmla="val 838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IT</a:t>
            </a:r>
          </a:p>
          <a:p>
            <a:pPr algn="ct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I = 9</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endParaRPr>
          </a:p>
          <a:p>
            <a:pPr algn="ctr"/>
            <a:r>
              <a:rPr kumimoji="1"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T = 20</a:t>
            </a: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番</a:t>
            </a:r>
          </a:p>
        </p:txBody>
      </p:sp>
      <p:grpSp>
        <p:nvGrpSpPr>
          <p:cNvPr id="9" name="グループ化 8"/>
          <p:cNvGrpSpPr/>
          <p:nvPr/>
        </p:nvGrpSpPr>
        <p:grpSpPr>
          <a:xfrm>
            <a:off x="7281862" y="4583845"/>
            <a:ext cx="2716213" cy="1849162"/>
            <a:chOff x="7370762" y="2614888"/>
            <a:chExt cx="2716213" cy="1849162"/>
          </a:xfrm>
        </p:grpSpPr>
        <p:pic>
          <p:nvPicPr>
            <p:cNvPr id="1028" name="Picture 4" descr="https://3.bp.blogspot.com/-im0qM4wNqN0/UnXnNzQfGwI/AAAAAAAAaKU/BQHEjQ_qWSA/s800/kaden_P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762" y="2614888"/>
              <a:ext cx="2716213" cy="184916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a:xfrm>
              <a:off x="7586663" y="2793603"/>
              <a:ext cx="1455737" cy="1135460"/>
            </a:xfrm>
            <a:prstGeom prst="roundRect">
              <a:avLst>
                <a:gd name="adj" fmla="val 660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UD デジタル 教科書体 NK-R" panose="02020400000000000000" pitchFamily="18" charset="-128"/>
                  <a:ea typeface="UD デジタル 教科書体 NK-R" panose="02020400000000000000" pitchFamily="18" charset="-128"/>
                </a:rPr>
                <a:t>IT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7" name="右矢印 6"/>
          <p:cNvSpPr/>
          <p:nvPr/>
        </p:nvSpPr>
        <p:spPr>
          <a:xfrm>
            <a:off x="3759200" y="5021230"/>
            <a:ext cx="29908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27025" y="1235413"/>
            <a:ext cx="11537950" cy="2426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t>コンピュータはすべてのデータをデジタルデータ（数値）として扱う</a:t>
            </a:r>
            <a:endParaRPr lang="en-US" altLang="ja-JP" sz="3200" dirty="0"/>
          </a:p>
          <a:p>
            <a:pPr marL="0" indent="0">
              <a:buNone/>
            </a:pPr>
            <a:r>
              <a:rPr lang="ja-JP" altLang="en-US" sz="3200" dirty="0"/>
              <a:t>文字も例外ではなく、</a:t>
            </a:r>
            <a:r>
              <a:rPr lang="ja-JP" altLang="en-US" sz="3200" dirty="0">
                <a:solidFill>
                  <a:srgbClr val="FF0000"/>
                </a:solidFill>
              </a:rPr>
              <a:t>すべての文字には数値（番号）が</a:t>
            </a:r>
            <a:r>
              <a:rPr lang="en-US" altLang="ja-JP" sz="3200" dirty="0">
                <a:solidFill>
                  <a:srgbClr val="FF0000"/>
                </a:solidFill>
              </a:rPr>
              <a:t/>
            </a:r>
            <a:br>
              <a:rPr lang="en-US" altLang="ja-JP" sz="3200" dirty="0">
                <a:solidFill>
                  <a:srgbClr val="FF0000"/>
                </a:solidFill>
              </a:rPr>
            </a:br>
            <a:r>
              <a:rPr lang="ja-JP" altLang="en-US" sz="3200" dirty="0">
                <a:solidFill>
                  <a:srgbClr val="FF0000"/>
                </a:solidFill>
              </a:rPr>
              <a:t>割り当てられている</a:t>
            </a:r>
            <a:endParaRPr lang="en-US" altLang="ja-JP" sz="3200" dirty="0">
              <a:solidFill>
                <a:srgbClr val="FF0000"/>
              </a:solidFill>
            </a:endParaRPr>
          </a:p>
        </p:txBody>
      </p:sp>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92</a:t>
            </a:fld>
            <a:endParaRPr kumimoji="1" lang="ja-JP" altLang="en-US"/>
          </a:p>
        </p:txBody>
      </p:sp>
    </p:spTree>
    <p:extLst>
      <p:ext uri="{BB962C8B-B14F-4D97-AF65-F5344CB8AC3E}">
        <p14:creationId xmlns:p14="http://schemas.microsoft.com/office/powerpoint/2010/main" val="18672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厳密な比較②</a:t>
            </a:r>
          </a:p>
        </p:txBody>
      </p:sp>
      <p:sp>
        <p:nvSpPr>
          <p:cNvPr id="3" name="コンテンツ プレースホルダー 2"/>
          <p:cNvSpPr>
            <a:spLocks noGrp="1"/>
          </p:cNvSpPr>
          <p:nvPr>
            <p:ph idx="1"/>
          </p:nvPr>
        </p:nvSpPr>
        <p:spPr>
          <a:xfrm>
            <a:off x="740229" y="1200151"/>
            <a:ext cx="10689771" cy="4679442"/>
          </a:xfrm>
        </p:spPr>
        <p:txBody>
          <a:bodyPr/>
          <a:lstStyle/>
          <a:p>
            <a:pPr marL="0" indent="0">
              <a:buNone/>
            </a:pPr>
            <a:r>
              <a:rPr kumimoji="1" lang="ja-JP" altLang="en-US" dirty="0"/>
              <a:t>数</a:t>
            </a:r>
            <a:r>
              <a:rPr kumimoji="1" lang="ja-JP" altLang="en-US" dirty="0">
                <a:solidFill>
                  <a:srgbClr val="FF0000"/>
                </a:solidFill>
              </a:rPr>
              <a:t>字</a:t>
            </a:r>
            <a:r>
              <a:rPr kumimoji="1" lang="ja-JP" altLang="en-US" dirty="0"/>
              <a:t>も例外ではなく数</a:t>
            </a:r>
            <a:r>
              <a:rPr kumimoji="1" lang="ja-JP" altLang="en-US" dirty="0">
                <a:solidFill>
                  <a:srgbClr val="FF0000"/>
                </a:solidFill>
              </a:rPr>
              <a:t>値</a:t>
            </a:r>
            <a:r>
              <a:rPr kumimoji="1" lang="ja-JP" altLang="en-US" dirty="0"/>
              <a:t>（番号）が割り当てられている。</a:t>
            </a:r>
            <a:endParaRPr lang="en-US" altLang="ja-JP" dirty="0"/>
          </a:p>
          <a:p>
            <a:pPr marL="0" indent="0">
              <a:buNone/>
            </a:pPr>
            <a:endParaRPr kumimoji="1" lang="en-US" altLang="ja-JP" dirty="0"/>
          </a:p>
          <a:p>
            <a:pPr marL="0" indent="0">
              <a:buNone/>
            </a:pPr>
            <a:r>
              <a:rPr lang="ja-JP" altLang="en-US" dirty="0"/>
              <a:t>そのため、コンピュータの中では数字と数値は別のものとして扱われる。</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sp>
        <p:nvSpPr>
          <p:cNvPr id="5" name="等号否定 4"/>
          <p:cNvSpPr/>
          <p:nvPr/>
        </p:nvSpPr>
        <p:spPr>
          <a:xfrm>
            <a:off x="5428342" y="4728934"/>
            <a:ext cx="1001487" cy="1001487"/>
          </a:xfrm>
          <a:prstGeom prst="mathNotEqual">
            <a:avLst>
              <a:gd name="adj1" fmla="val 10579"/>
              <a:gd name="adj2" fmla="val 6600000"/>
              <a:gd name="adj3" fmla="val 141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7" name="コンテンツ プレースホルダー 2"/>
          <p:cNvSpPr txBox="1">
            <a:spLocks/>
          </p:cNvSpPr>
          <p:nvPr/>
        </p:nvSpPr>
        <p:spPr>
          <a:xfrm>
            <a:off x="4361544" y="4644517"/>
            <a:ext cx="820056"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a:t>3</a:t>
            </a:r>
          </a:p>
        </p:txBody>
      </p:sp>
      <p:sp>
        <p:nvSpPr>
          <p:cNvPr id="9" name="コンテンツ プレースホルダー 2"/>
          <p:cNvSpPr txBox="1">
            <a:spLocks/>
          </p:cNvSpPr>
          <p:nvPr/>
        </p:nvSpPr>
        <p:spPr>
          <a:xfrm>
            <a:off x="6574971" y="4644517"/>
            <a:ext cx="1462315"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a:t>"3"</a:t>
            </a:r>
          </a:p>
        </p:txBody>
      </p:sp>
    </p:spTree>
    <p:extLst>
      <p:ext uri="{BB962C8B-B14F-4D97-AF65-F5344CB8AC3E}">
        <p14:creationId xmlns:p14="http://schemas.microsoft.com/office/powerpoint/2010/main" val="228133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ひとことまとめ</a:t>
            </a:r>
          </a:p>
        </p:txBody>
      </p:sp>
      <p:sp>
        <p:nvSpPr>
          <p:cNvPr id="3" name="コンテンツ プレースホルダ 2"/>
          <p:cNvSpPr>
            <a:spLocks noGrp="1"/>
          </p:cNvSpPr>
          <p:nvPr>
            <p:ph idx="1"/>
          </p:nvPr>
        </p:nvSpPr>
        <p:spPr>
          <a:xfrm>
            <a:off x="315687" y="2111828"/>
            <a:ext cx="11767456" cy="4365171"/>
          </a:xfrm>
        </p:spPr>
        <p:txBody>
          <a:bodyPr>
            <a:normAutofit/>
          </a:bodyPr>
          <a:lstStyle/>
          <a:p>
            <a:pPr marL="0" indent="0">
              <a:lnSpc>
                <a:spcPts val="3700"/>
              </a:lnSpc>
              <a:spcBef>
                <a:spcPts val="750"/>
              </a:spcBef>
              <a:buNone/>
            </a:pPr>
            <a:r>
              <a:rPr lang="ja-JP" altLang="en-US" dirty="0">
                <a:solidFill>
                  <a:srgbClr val="FF0000"/>
                </a:solidFill>
              </a:rPr>
              <a:t>制御構造</a:t>
            </a:r>
            <a:r>
              <a:rPr lang="en-US" altLang="ja-JP" dirty="0">
                <a:solidFill>
                  <a:srgbClr val="FF0000"/>
                </a:solidFill>
              </a:rPr>
              <a:t>	</a:t>
            </a:r>
            <a:r>
              <a:rPr lang="ja-JP" altLang="en-US" dirty="0"/>
              <a:t>➡</a:t>
            </a:r>
            <a:r>
              <a:rPr lang="en-US" altLang="ja-JP" dirty="0"/>
              <a:t>	</a:t>
            </a:r>
            <a:r>
              <a:rPr lang="ja-JP" altLang="en-US" dirty="0"/>
              <a:t>制御文を用いて繰返しや分岐を行う</a:t>
            </a:r>
            <a:r>
              <a:rPr lang="en-US" altLang="ja-JP" dirty="0"/>
              <a:t/>
            </a:r>
            <a:br>
              <a:rPr lang="en-US" altLang="ja-JP" dirty="0"/>
            </a:br>
            <a:r>
              <a:rPr lang="en-US" altLang="ja-JP" dirty="0"/>
              <a:t>				</a:t>
            </a:r>
            <a:r>
              <a:rPr lang="ja-JP" altLang="en-US" dirty="0"/>
              <a:t>言語構造</a:t>
            </a:r>
            <a:endParaRPr kumimoji="1" lang="en-US" altLang="ja-JP" dirty="0"/>
          </a:p>
          <a:p>
            <a:pPr marL="0" indent="0">
              <a:buNone/>
            </a:pPr>
            <a:r>
              <a:rPr lang="en-US" altLang="ja-JP" dirty="0">
                <a:solidFill>
                  <a:srgbClr val="FF0000"/>
                </a:solidFill>
              </a:rPr>
              <a:t>if(</a:t>
            </a:r>
            <a:r>
              <a:rPr lang="ja-JP" altLang="en-US" dirty="0">
                <a:solidFill>
                  <a:srgbClr val="FF0000"/>
                </a:solidFill>
              </a:rPr>
              <a:t>～</a:t>
            </a:r>
            <a:r>
              <a:rPr lang="en-US" altLang="ja-JP" dirty="0">
                <a:solidFill>
                  <a:srgbClr val="FF0000"/>
                </a:solidFill>
              </a:rPr>
              <a:t>else)</a:t>
            </a:r>
            <a:r>
              <a:rPr lang="ja-JP" altLang="en-US" dirty="0">
                <a:solidFill>
                  <a:srgbClr val="FF0000"/>
                </a:solidFill>
              </a:rPr>
              <a:t>文</a:t>
            </a:r>
            <a:r>
              <a:rPr lang="en-US" altLang="ja-JP" dirty="0">
                <a:solidFill>
                  <a:srgbClr val="FF0000"/>
                </a:solidFill>
              </a:rPr>
              <a:t>	</a:t>
            </a:r>
            <a:r>
              <a:rPr lang="ja-JP" altLang="en-US" dirty="0"/>
              <a:t>➡</a:t>
            </a:r>
            <a:r>
              <a:rPr lang="en-US" altLang="ja-JP" dirty="0"/>
              <a:t>	</a:t>
            </a:r>
            <a:r>
              <a:rPr lang="ja-JP" altLang="en-US" dirty="0"/>
              <a:t>条件式によって処理を分岐させる制御文</a:t>
            </a:r>
            <a:endParaRPr lang="en-US" altLang="ja-JP" dirty="0"/>
          </a:p>
          <a:p>
            <a:pPr marL="0" indent="0">
              <a:buNone/>
            </a:pPr>
            <a:r>
              <a:rPr lang="ja-JP" altLang="en-US" dirty="0">
                <a:solidFill>
                  <a:srgbClr val="FF0000"/>
                </a:solidFill>
              </a:rPr>
              <a:t>関係演算子</a:t>
            </a:r>
            <a:r>
              <a:rPr lang="en-US" altLang="ja-JP" dirty="0">
                <a:solidFill>
                  <a:srgbClr val="FF0000"/>
                </a:solidFill>
              </a:rPr>
              <a:t>	</a:t>
            </a:r>
            <a:r>
              <a:rPr lang="ja-JP" altLang="en-US" dirty="0"/>
              <a:t>➡</a:t>
            </a:r>
            <a:r>
              <a:rPr lang="en-US" altLang="ja-JP" dirty="0"/>
              <a:t>	</a:t>
            </a:r>
            <a:r>
              <a:rPr lang="ja-JP" altLang="en-US" dirty="0"/>
              <a:t>条件式を作成するための演算子</a:t>
            </a:r>
            <a:endParaRPr lang="en-US" altLang="ja-JP" dirty="0">
              <a:solidFill>
                <a:srgbClr val="FF0000"/>
              </a:solidFill>
            </a:endParaRPr>
          </a:p>
          <a:p>
            <a:pPr marL="0" indent="0">
              <a:buNone/>
            </a:pPr>
            <a:r>
              <a:rPr lang="en-US" altLang="ja-JP" dirty="0">
                <a:solidFill>
                  <a:srgbClr val="FF0000"/>
                </a:solidFill>
              </a:rPr>
              <a:t>True			</a:t>
            </a:r>
            <a:r>
              <a:rPr lang="ja-JP" altLang="en-US" dirty="0"/>
              <a:t>➡</a:t>
            </a:r>
            <a:r>
              <a:rPr lang="en-US" altLang="ja-JP" dirty="0"/>
              <a:t>	</a:t>
            </a:r>
            <a:r>
              <a:rPr lang="ja-JP" altLang="en-US" dirty="0"/>
              <a:t>条件式を満たしていること</a:t>
            </a:r>
            <a:endParaRPr lang="en-US" altLang="ja-JP" dirty="0"/>
          </a:p>
          <a:p>
            <a:pPr marL="0" indent="0">
              <a:buNone/>
            </a:pPr>
            <a:r>
              <a:rPr lang="en-US" altLang="ja-JP" dirty="0">
                <a:solidFill>
                  <a:srgbClr val="FF0000"/>
                </a:solidFill>
              </a:rPr>
              <a:t>False</a:t>
            </a:r>
            <a:r>
              <a:rPr lang="en-US" altLang="ja-JP" dirty="0"/>
              <a:t>		</a:t>
            </a:r>
            <a:r>
              <a:rPr lang="ja-JP" altLang="en-US" dirty="0"/>
              <a:t>➡</a:t>
            </a:r>
            <a:r>
              <a:rPr lang="en-US" altLang="ja-JP" dirty="0"/>
              <a:t>	</a:t>
            </a:r>
            <a:r>
              <a:rPr lang="ja-JP" altLang="en-US" dirty="0"/>
              <a:t>条件式を満たしていないこと</a:t>
            </a:r>
            <a:endParaRPr lang="en-US" altLang="ja-JP"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94</a:t>
            </a:fld>
            <a:endParaRPr kumimoji="1" lang="ja-JP" altLang="en-US"/>
          </a:p>
        </p:txBody>
      </p:sp>
    </p:spTree>
    <p:extLst>
      <p:ext uri="{BB962C8B-B14F-4D97-AF65-F5344CB8AC3E}">
        <p14:creationId xmlns:p14="http://schemas.microsoft.com/office/powerpoint/2010/main" val="4012880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制御構造</a:t>
            </a:r>
            <a:r>
              <a:rPr kumimoji="1" lang="en-US" altLang="ja-JP" dirty="0"/>
              <a:t/>
            </a:r>
            <a:br>
              <a:rPr kumimoji="1" lang="en-US" altLang="ja-JP" dirty="0"/>
            </a:br>
            <a:r>
              <a:rPr kumimoji="1" lang="en-US" altLang="ja-JP" dirty="0"/>
              <a:t>	</a:t>
            </a:r>
            <a:r>
              <a:rPr kumimoji="1" lang="ja-JP" altLang="en-US" dirty="0"/>
              <a:t>複数条件</a:t>
            </a:r>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95</a:t>
            </a:fld>
            <a:endParaRPr kumimoji="1" lang="ja-JP" altLang="en-US" dirty="0"/>
          </a:p>
        </p:txBody>
      </p:sp>
    </p:spTree>
    <p:extLst>
      <p:ext uri="{BB962C8B-B14F-4D97-AF65-F5344CB8AC3E}">
        <p14:creationId xmlns:p14="http://schemas.microsoft.com/office/powerpoint/2010/main" val="1397496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複数条件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
        <p:nvSpPr>
          <p:cNvPr id="5" name="コンテンツ プレースホルダ 2"/>
          <p:cNvSpPr>
            <a:spLocks noGrp="1"/>
          </p:cNvSpPr>
          <p:nvPr>
            <p:ph idx="1"/>
          </p:nvPr>
        </p:nvSpPr>
        <p:spPr>
          <a:xfrm>
            <a:off x="1186543" y="1600201"/>
            <a:ext cx="10297885" cy="4525963"/>
          </a:xfrm>
        </p:spPr>
        <p:txBody>
          <a:bodyPr/>
          <a:lstStyle/>
          <a:p>
            <a:pPr marL="0" indent="0">
              <a:buNone/>
            </a:pPr>
            <a:r>
              <a:rPr lang="ja-JP" altLang="en-US" dirty="0"/>
              <a:t>変数 </a:t>
            </a:r>
            <a:r>
              <a:rPr lang="en-US" altLang="ja-JP" dirty="0"/>
              <a:t>$</a:t>
            </a:r>
            <a:r>
              <a:rPr lang="en-US" altLang="ja-JP" dirty="0" err="1"/>
              <a:t>num</a:t>
            </a:r>
            <a:r>
              <a:rPr lang="ja-JP" altLang="en-US" dirty="0"/>
              <a:t>の値が</a:t>
            </a:r>
            <a:r>
              <a:rPr lang="en-US" altLang="ja-JP" dirty="0"/>
              <a:t>5</a:t>
            </a:r>
            <a:r>
              <a:rPr lang="ja-JP" altLang="en-US" dirty="0"/>
              <a:t>より大きく　</a:t>
            </a:r>
            <a:r>
              <a:rPr lang="en-US" altLang="ja-JP" dirty="0"/>
              <a:t>10</a:t>
            </a:r>
            <a:r>
              <a:rPr lang="ja-JP" altLang="en-US" dirty="0"/>
              <a:t>より小さい</a:t>
            </a:r>
            <a:endParaRPr lang="en-US" altLang="ja-JP" dirty="0"/>
          </a:p>
          <a:p>
            <a:endParaRPr lang="en-US" altLang="ja-JP" dirty="0"/>
          </a:p>
          <a:p>
            <a:pPr>
              <a:buNone/>
            </a:pPr>
            <a:endParaRPr lang="en-US" altLang="ja-JP" dirty="0"/>
          </a:p>
          <a:p>
            <a:pPr>
              <a:buNone/>
            </a:pPr>
            <a:r>
              <a:rPr kumimoji="1" lang="en-US" altLang="ja-JP" dirty="0"/>
              <a:t>if( 5 &lt; $</a:t>
            </a:r>
            <a:r>
              <a:rPr kumimoji="1" lang="en-US" altLang="ja-JP" dirty="0" err="1"/>
              <a:t>num</a:t>
            </a:r>
            <a:r>
              <a:rPr kumimoji="1" lang="en-US" altLang="ja-JP" dirty="0"/>
              <a:t> &lt; 10){}</a:t>
            </a:r>
          </a:p>
        </p:txBody>
      </p:sp>
      <p:cxnSp>
        <p:nvCxnSpPr>
          <p:cNvPr id="6" name="直線コネクタ 5"/>
          <p:cNvCxnSpPr/>
          <p:nvPr/>
        </p:nvCxnSpPr>
        <p:spPr>
          <a:xfrm flipV="1">
            <a:off x="4754105" y="2199579"/>
            <a:ext cx="2143809" cy="19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7172788" y="2197522"/>
            <a:ext cx="242478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968753" y="2276616"/>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正方形/長方形 8"/>
          <p:cNvSpPr/>
          <p:nvPr/>
        </p:nvSpPr>
        <p:spPr>
          <a:xfrm>
            <a:off x="7601416" y="2268961"/>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正方形/長方形 9"/>
          <p:cNvSpPr/>
          <p:nvPr/>
        </p:nvSpPr>
        <p:spPr>
          <a:xfrm>
            <a:off x="5356449" y="3620995"/>
            <a:ext cx="877163" cy="923330"/>
          </a:xfrm>
          <a:prstGeom prst="rect">
            <a:avLst/>
          </a:prstGeom>
          <a:noFill/>
        </p:spPr>
        <p:txBody>
          <a:bodyPr wrap="none" lIns="91440" tIns="45720" rIns="91440" bIns="45720">
            <a:spAutoFit/>
          </a:bodyPr>
          <a:lstStyle/>
          <a:p>
            <a:pPr algn="ctr"/>
            <a:r>
              <a:rPr lang="ja-JP" altLang="en-US" sz="5400" b="0" cap="none" spc="0" dirty="0">
                <a:ln w="0">
                  <a:solidFill>
                    <a:srgbClr val="FF0000"/>
                  </a:solidFill>
                </a:ln>
                <a:solidFill>
                  <a:srgbClr val="FF0000"/>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524672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なぜ</a:t>
            </a:r>
            <a:r>
              <a:rPr lang="en-US" altLang="ja-JP" dirty="0"/>
              <a:t>(5&lt;$</a:t>
            </a:r>
            <a:r>
              <a:rPr lang="en-US" altLang="ja-JP" dirty="0" err="1"/>
              <a:t>num</a:t>
            </a:r>
            <a:r>
              <a:rPr lang="en-US" altLang="ja-JP" dirty="0"/>
              <a:t>&lt;10)</a:t>
            </a:r>
            <a:r>
              <a:rPr lang="ja-JP" altLang="en-US" dirty="0"/>
              <a:t>ではいけないのか</a:t>
            </a:r>
            <a:endParaRPr kumimoji="1" lang="ja-JP" altLang="en-US" dirty="0"/>
          </a:p>
        </p:txBody>
      </p:sp>
      <p:sp>
        <p:nvSpPr>
          <p:cNvPr id="3" name="コンテンツ プレースホルダ 2"/>
          <p:cNvSpPr>
            <a:spLocks noGrp="1"/>
          </p:cNvSpPr>
          <p:nvPr>
            <p:ph idx="1"/>
          </p:nvPr>
        </p:nvSpPr>
        <p:spPr>
          <a:xfrm>
            <a:off x="947057" y="1600200"/>
            <a:ext cx="11016343" cy="4686320"/>
          </a:xfrm>
        </p:spPr>
        <p:txBody>
          <a:bodyPr>
            <a:normAutofit/>
          </a:bodyPr>
          <a:lstStyle/>
          <a:p>
            <a:pPr marL="0" indent="0">
              <a:buNone/>
            </a:pPr>
            <a:r>
              <a:rPr kumimoji="1" lang="ja-JP" altLang="en-US" dirty="0"/>
              <a:t>関係演算子は</a:t>
            </a:r>
            <a:r>
              <a:rPr lang="ja-JP" altLang="en-US" dirty="0">
                <a:solidFill>
                  <a:srgbClr val="FF0000"/>
                </a:solidFill>
              </a:rPr>
              <a:t>演算子</a:t>
            </a:r>
            <a:r>
              <a:rPr kumimoji="1" lang="ja-JP" altLang="en-US" dirty="0">
                <a:solidFill>
                  <a:srgbClr val="FF0000"/>
                </a:solidFill>
              </a:rPr>
              <a:t>の右の値</a:t>
            </a:r>
            <a:r>
              <a:rPr lang="ja-JP" altLang="en-US" dirty="0">
                <a:solidFill>
                  <a:srgbClr val="FF0000"/>
                </a:solidFill>
              </a:rPr>
              <a:t>と左の値</a:t>
            </a:r>
            <a:r>
              <a:rPr lang="ja-JP" altLang="en-US" dirty="0"/>
              <a:t>を比較し、</a:t>
            </a:r>
            <a:r>
              <a:rPr lang="en-US" altLang="ja-JP" dirty="0"/>
              <a:t/>
            </a:r>
            <a:br>
              <a:rPr lang="en-US" altLang="ja-JP" dirty="0"/>
            </a:br>
            <a:r>
              <a:rPr lang="en-US" altLang="ja-JP" dirty="0"/>
              <a:t>True</a:t>
            </a:r>
            <a:r>
              <a:rPr lang="ja-JP" altLang="en-US" dirty="0"/>
              <a:t>か</a:t>
            </a:r>
            <a:r>
              <a:rPr lang="en-US" altLang="ja-JP" dirty="0"/>
              <a:t>False</a:t>
            </a:r>
            <a:r>
              <a:rPr lang="ja-JP" altLang="en-US" dirty="0"/>
              <a:t>を判断する。</a:t>
            </a:r>
            <a:endParaRPr lang="en-US" altLang="ja-JP" dirty="0"/>
          </a:p>
          <a:p>
            <a:endParaRPr lang="en-US" altLang="ja-JP" dirty="0"/>
          </a:p>
          <a:p>
            <a:pPr marL="0" indent="0">
              <a:buNone/>
            </a:pPr>
            <a:r>
              <a:rPr lang="ja-JP" altLang="en-US" dirty="0"/>
              <a:t>つまり上記のやり方だと</a:t>
            </a:r>
            <a:endParaRPr lang="en-US" altLang="ja-JP" dirty="0"/>
          </a:p>
          <a:p>
            <a:pPr lvl="1">
              <a:buNone/>
            </a:pPr>
            <a:r>
              <a:rPr lang="en-US" altLang="ja-JP" dirty="0"/>
              <a:t>	((5&lt;$</a:t>
            </a:r>
            <a:r>
              <a:rPr lang="en-US" altLang="ja-JP" dirty="0" err="1"/>
              <a:t>num</a:t>
            </a:r>
            <a:r>
              <a:rPr lang="en-US" altLang="ja-JP" dirty="0"/>
              <a:t>)&lt;10)</a:t>
            </a:r>
            <a:r>
              <a:rPr lang="ja-JP" altLang="en-US" dirty="0"/>
              <a:t>となってしまう。</a:t>
            </a:r>
            <a:r>
              <a:rPr lang="en-US" altLang="ja-JP" dirty="0"/>
              <a:t>$</a:t>
            </a:r>
            <a:r>
              <a:rPr lang="en-US" altLang="ja-JP" dirty="0" err="1"/>
              <a:t>num</a:t>
            </a:r>
            <a:r>
              <a:rPr lang="en-US" altLang="ja-JP" dirty="0"/>
              <a:t> = 20</a:t>
            </a:r>
            <a:r>
              <a:rPr lang="ja-JP" altLang="en-US" dirty="0"/>
              <a:t>だとすると</a:t>
            </a:r>
            <a:endParaRPr lang="en-US" altLang="ja-JP" dirty="0"/>
          </a:p>
          <a:p>
            <a:pPr lvl="1">
              <a:buNone/>
            </a:pPr>
            <a:r>
              <a:rPr lang="en-US" altLang="ja-JP" dirty="0"/>
              <a:t> 	5&lt;20</a:t>
            </a:r>
            <a:r>
              <a:rPr lang="ja-JP" altLang="en-US" dirty="0"/>
              <a:t>・・・</a:t>
            </a:r>
            <a:r>
              <a:rPr lang="en-US" altLang="ja-JP" dirty="0"/>
              <a:t>True</a:t>
            </a:r>
            <a:r>
              <a:rPr lang="ja-JP" altLang="en-US" dirty="0"/>
              <a:t>のため条件式の値は</a:t>
            </a:r>
            <a:r>
              <a:rPr lang="en-US" altLang="ja-JP" dirty="0"/>
              <a:t>1</a:t>
            </a:r>
            <a:r>
              <a:rPr lang="ja-JP" altLang="en-US" dirty="0"/>
              <a:t>となる</a:t>
            </a:r>
            <a:endParaRPr lang="en-US" altLang="ja-JP" dirty="0"/>
          </a:p>
          <a:p>
            <a:pPr lvl="1">
              <a:buNone/>
            </a:pPr>
            <a:r>
              <a:rPr lang="ja-JP" altLang="en-US" dirty="0"/>
              <a:t>　</a:t>
            </a:r>
            <a:r>
              <a:rPr lang="en-US" altLang="ja-JP" dirty="0"/>
              <a:t>1&lt;10</a:t>
            </a:r>
            <a:r>
              <a:rPr lang="ja-JP" altLang="en-US" dirty="0"/>
              <a:t>・・・</a:t>
            </a:r>
            <a:r>
              <a:rPr lang="en-US" altLang="ja-JP" dirty="0"/>
              <a:t>True</a:t>
            </a:r>
            <a:r>
              <a:rPr lang="ja-JP" altLang="en-US" dirty="0"/>
              <a:t>となるため条件式全体で</a:t>
            </a:r>
            <a:r>
              <a:rPr lang="en-US" altLang="ja-JP" dirty="0"/>
              <a:t>True</a:t>
            </a:r>
            <a:r>
              <a:rPr lang="ja-JP" altLang="en-US" dirty="0"/>
              <a:t>となってしまう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97</a:t>
            </a:fld>
            <a:endParaRPr kumimoji="1" lang="ja-JP" altLang="en-US"/>
          </a:p>
        </p:txBody>
      </p:sp>
    </p:spTree>
    <p:extLst>
      <p:ext uri="{BB962C8B-B14F-4D97-AF65-F5344CB8AC3E}">
        <p14:creationId xmlns:p14="http://schemas.microsoft.com/office/powerpoint/2010/main" val="245873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ja-JP" altLang="en-US" dirty="0">
                <a:solidFill>
                  <a:srgbClr val="FF0000"/>
                </a:solidFill>
              </a:rPr>
              <a:t>複数の条件式</a:t>
            </a:r>
            <a:r>
              <a:rPr kumimoji="1" lang="ja-JP" altLang="en-US" dirty="0"/>
              <a:t>を</a:t>
            </a:r>
            <a:r>
              <a:rPr kumimoji="1" lang="en-US" altLang="ja-JP" dirty="0"/>
              <a:t>if</a:t>
            </a:r>
            <a:r>
              <a:rPr kumimoji="1" lang="ja-JP" altLang="en-US" dirty="0"/>
              <a:t>文の条件とする場合</a:t>
            </a:r>
            <a:endParaRPr kumimoji="1" lang="en-US" altLang="ja-JP" dirty="0"/>
          </a:p>
          <a:p>
            <a:endParaRPr lang="en-US" altLang="ja-JP" dirty="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309566615"/>
              </p:ext>
            </p:extLst>
          </p:nvPr>
        </p:nvGraphicFramePr>
        <p:xfrm>
          <a:off x="1273628" y="2442182"/>
          <a:ext cx="9644744" cy="3118224"/>
        </p:xfrm>
        <a:graphic>
          <a:graphicData uri="http://schemas.openxmlformats.org/drawingml/2006/table">
            <a:tbl>
              <a:tblPr firstRow="1" bandRow="1">
                <a:tableStyleId>{5C22544A-7EE6-4342-B048-85BDC9FD1C3A}</a:tableStyleId>
              </a:tblPr>
              <a:tblGrid>
                <a:gridCol w="2525798">
                  <a:extLst>
                    <a:ext uri="{9D8B030D-6E8A-4147-A177-3AD203B41FA5}">
                      <a16:colId xmlns:a16="http://schemas.microsoft.com/office/drawing/2014/main" val="20000"/>
                    </a:ext>
                  </a:extLst>
                </a:gridCol>
                <a:gridCol w="3654841">
                  <a:extLst>
                    <a:ext uri="{9D8B030D-6E8A-4147-A177-3AD203B41FA5}">
                      <a16:colId xmlns:a16="http://schemas.microsoft.com/office/drawing/2014/main" val="20001"/>
                    </a:ext>
                  </a:extLst>
                </a:gridCol>
                <a:gridCol w="3464105">
                  <a:extLst>
                    <a:ext uri="{9D8B030D-6E8A-4147-A177-3AD203B41FA5}">
                      <a16:colId xmlns:a16="http://schemas.microsoft.com/office/drawing/2014/main" val="20002"/>
                    </a:ext>
                  </a:extLst>
                </a:gridCol>
              </a:tblGrid>
              <a:tr h="593478">
                <a:tc>
                  <a:txBody>
                    <a:bodyPr/>
                    <a:lstStyle/>
                    <a:p>
                      <a:pPr algn="ctr"/>
                      <a:r>
                        <a:rPr kumimoji="1" lang="ja-JP" altLang="en-US" sz="2400" dirty="0">
                          <a:latin typeface="UD デジタル 教科書体 NK-R" panose="02020400000000000000" pitchFamily="18" charset="-128"/>
                          <a:ea typeface="UD デジタル 教科書体 NK-R" panose="02020400000000000000" pitchFamily="18" charset="-128"/>
                        </a:rPr>
                        <a:t>論理演算子</a:t>
                      </a:r>
                    </a:p>
                  </a:txBody>
                  <a:tcPr marL="130659" marR="130659" marT="65329" marB="65329"/>
                </a:tc>
                <a:tc>
                  <a:txBody>
                    <a:bodyPr/>
                    <a:lstStyle/>
                    <a:p>
                      <a:pPr algn="ctr"/>
                      <a:r>
                        <a:rPr kumimoji="1" lang="ja-JP" altLang="en-US" sz="2400" dirty="0">
                          <a:latin typeface="UD デジタル 教科書体 NK-R" panose="02020400000000000000" pitchFamily="18" charset="-128"/>
                          <a:ea typeface="UD デジタル 教科書体 NK-R" panose="02020400000000000000" pitchFamily="18" charset="-128"/>
                        </a:rPr>
                        <a:t>使用例</a:t>
                      </a:r>
                    </a:p>
                  </a:txBody>
                  <a:tcPr marL="130659" marR="130659" marT="65329" marB="65329"/>
                </a:tc>
                <a:tc>
                  <a:txBody>
                    <a:bodyPr/>
                    <a:lstStyle/>
                    <a:p>
                      <a:pPr algn="ctr"/>
                      <a:r>
                        <a:rPr kumimoji="1" lang="en-US" altLang="ja-JP" sz="2400" dirty="0">
                          <a:latin typeface="UD デジタル 教科書体 NK-R" panose="02020400000000000000" pitchFamily="18" charset="-128"/>
                          <a:ea typeface="UD デジタル 教科書体 NK-R" panose="02020400000000000000" pitchFamily="18" charset="-128"/>
                        </a:rPr>
                        <a:t>True</a:t>
                      </a:r>
                      <a:r>
                        <a:rPr kumimoji="1" lang="ja-JP" altLang="en-US" sz="2400" dirty="0">
                          <a:latin typeface="UD デジタル 教科書体 NK-R" panose="02020400000000000000" pitchFamily="18" charset="-128"/>
                          <a:ea typeface="UD デジタル 教科書体 NK-R" panose="02020400000000000000" pitchFamily="18" charset="-128"/>
                        </a:rPr>
                        <a:t>になる条件</a:t>
                      </a:r>
                    </a:p>
                  </a:txBody>
                  <a:tcPr marL="130659" marR="130659" marT="65329" marB="65329"/>
                </a:tc>
                <a:extLst>
                  <a:ext uri="{0D108BD9-81ED-4DB2-BD59-A6C34878D82A}">
                    <a16:rowId xmlns:a16="http://schemas.microsoft.com/office/drawing/2014/main" val="10000"/>
                  </a:ext>
                </a:extLst>
              </a:tr>
              <a:tr h="965634">
                <a:tc>
                  <a:txBody>
                    <a:bodyPr/>
                    <a:lstStyle/>
                    <a:p>
                      <a:pPr algn="ctr"/>
                      <a:r>
                        <a:rPr kumimoji="1" lang="en-US" altLang="ja-JP" sz="2400" dirty="0">
                          <a:latin typeface="UD デジタル 教科書体 NK-R" panose="02020400000000000000" pitchFamily="18" charset="-128"/>
                          <a:ea typeface="UD デジタル 教科書体 NK-R" panose="02020400000000000000" pitchFamily="18" charset="-128"/>
                        </a:rPr>
                        <a:t>&amp;&amp;</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ctr"/>
                      <a:r>
                        <a:rPr kumimoji="1" lang="ja-JP" altLang="en-US" sz="2400" dirty="0">
                          <a:latin typeface="UD デジタル 教科書体 NK-R" panose="02020400000000000000" pitchFamily="18" charset="-128"/>
                          <a:ea typeface="UD デジタル 教科書体 NK-R" panose="02020400000000000000" pitchFamily="18" charset="-128"/>
                        </a:rPr>
                        <a:t>条件式</a:t>
                      </a:r>
                      <a:r>
                        <a:rPr kumimoji="1" lang="en-US" altLang="ja-JP" sz="2400" dirty="0">
                          <a:latin typeface="UD デジタル 教科書体 NK-R" panose="02020400000000000000" pitchFamily="18" charset="-128"/>
                          <a:ea typeface="UD デジタル 教科書体 NK-R" panose="02020400000000000000" pitchFamily="18" charset="-128"/>
                        </a:rPr>
                        <a:t>1</a:t>
                      </a:r>
                      <a:r>
                        <a:rPr kumimoji="1" lang="ja-JP" altLang="en-US" sz="2400" baseline="0" dirty="0">
                          <a:latin typeface="UD デジタル 教科書体 NK-R" panose="02020400000000000000" pitchFamily="18" charset="-128"/>
                          <a:ea typeface="UD デジタル 教科書体 NK-R" panose="02020400000000000000" pitchFamily="18" charset="-128"/>
                        </a:rPr>
                        <a:t> </a:t>
                      </a:r>
                      <a:r>
                        <a:rPr kumimoji="1" lang="en-US" altLang="ja-JP" sz="2400" baseline="0" dirty="0">
                          <a:latin typeface="UD デジタル 教科書体 NK-R" panose="02020400000000000000" pitchFamily="18" charset="-128"/>
                          <a:ea typeface="UD デジタル 教科書体 NK-R" panose="02020400000000000000" pitchFamily="18" charset="-128"/>
                        </a:rPr>
                        <a:t>&amp;&amp; </a:t>
                      </a:r>
                      <a:r>
                        <a:rPr kumimoji="1" lang="ja-JP" altLang="en-US" sz="2400" baseline="0" dirty="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a:latin typeface="UD デジタル 教科書体 NK-R" panose="02020400000000000000" pitchFamily="18" charset="-128"/>
                          <a:ea typeface="UD デジタル 教科書体 NK-R" panose="02020400000000000000" pitchFamily="18" charset="-128"/>
                        </a:rPr>
                        <a:t>2</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a:latin typeface="UD デジタル 教科書体 NK-R" panose="02020400000000000000" pitchFamily="18" charset="-128"/>
                          <a:ea typeface="UD デジタル 教科書体 NK-R" panose="02020400000000000000" pitchFamily="18" charset="-128"/>
                        </a:rPr>
                        <a:t>条件式</a:t>
                      </a:r>
                      <a:r>
                        <a:rPr kumimoji="1" lang="en-US" altLang="ja-JP" sz="2400" dirty="0">
                          <a:latin typeface="UD デジタル 教科書体 NK-R" panose="02020400000000000000" pitchFamily="18" charset="-128"/>
                          <a:ea typeface="UD デジタル 教科書体 NK-R" panose="02020400000000000000" pitchFamily="18" charset="-128"/>
                        </a:rPr>
                        <a:t>1</a:t>
                      </a:r>
                      <a:r>
                        <a:rPr kumimoji="1" lang="ja-JP" altLang="en-US" sz="2400" dirty="0">
                          <a:latin typeface="UD デジタル 教科書体 NK-R" panose="02020400000000000000" pitchFamily="18" charset="-128"/>
                          <a:ea typeface="UD デジタル 教科書体 NK-R" panose="02020400000000000000" pitchFamily="18" charset="-128"/>
                        </a:rPr>
                        <a:t>と条件式</a:t>
                      </a:r>
                      <a:r>
                        <a:rPr kumimoji="1" lang="en-US" altLang="ja-JP" sz="2400" dirty="0">
                          <a:latin typeface="UD デジタル 教科書体 NK-R" panose="02020400000000000000" pitchFamily="18" charset="-128"/>
                          <a:ea typeface="UD デジタル 教科書体 NK-R" panose="02020400000000000000" pitchFamily="18" charset="-128"/>
                        </a:rPr>
                        <a:t>2</a:t>
                      </a:r>
                      <a:r>
                        <a:rPr kumimoji="1" lang="ja-JP" altLang="en-US" sz="2400" dirty="0">
                          <a:latin typeface="UD デジタル 教科書体 NK-R" panose="02020400000000000000" pitchFamily="18" charset="-128"/>
                          <a:ea typeface="UD デジタル 教科書体 NK-R" panose="02020400000000000000" pitchFamily="18" charset="-128"/>
                        </a:rPr>
                        <a:t>が</a:t>
                      </a:r>
                      <a:endParaRPr kumimoji="1" lang="en-US" altLang="ja-JP" sz="2400" dirty="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a:latin typeface="UD デジタル 教科書体 NK-R" panose="02020400000000000000" pitchFamily="18" charset="-128"/>
                          <a:ea typeface="UD デジタル 教科書体 NK-R" panose="02020400000000000000" pitchFamily="18" charset="-128"/>
                        </a:rPr>
                        <a:t>どちらも</a:t>
                      </a:r>
                      <a:r>
                        <a:rPr kumimoji="1" lang="en-US" altLang="ja-JP" sz="2400" dirty="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1"/>
                  </a:ext>
                </a:extLst>
              </a:tr>
              <a:tr h="965634">
                <a:tc>
                  <a:txBody>
                    <a:bodyPr/>
                    <a:lstStyle/>
                    <a:p>
                      <a:pPr algn="ctr"/>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UD デジタル 教科書体 NK-R" panose="02020400000000000000" pitchFamily="18" charset="-128"/>
                          <a:ea typeface="UD デジタル 教科書体 NK-R" panose="02020400000000000000" pitchFamily="18" charset="-128"/>
                        </a:rPr>
                        <a:t>条件式</a:t>
                      </a:r>
                      <a:r>
                        <a:rPr kumimoji="1" lang="en-US" altLang="ja-JP" sz="2400" dirty="0">
                          <a:latin typeface="UD デジタル 教科書体 NK-R" panose="02020400000000000000" pitchFamily="18" charset="-128"/>
                          <a:ea typeface="UD デジタル 教科書体 NK-R" panose="02020400000000000000" pitchFamily="18" charset="-128"/>
                        </a:rPr>
                        <a:t>1</a:t>
                      </a:r>
                      <a:r>
                        <a:rPr kumimoji="1" lang="ja-JP" altLang="en-US" sz="2400" baseline="0" dirty="0">
                          <a:latin typeface="UD デジタル 教科書体 NK-R" panose="02020400000000000000" pitchFamily="18" charset="-128"/>
                          <a:ea typeface="UD デジタル 教科書体 NK-R" panose="02020400000000000000" pitchFamily="18" charset="-128"/>
                        </a:rPr>
                        <a:t> </a:t>
                      </a:r>
                      <a:r>
                        <a:rPr kumimoji="1" lang="en-US" altLang="ja-JP" sz="2400" baseline="0" dirty="0">
                          <a:latin typeface="UD デジタル 教科書体 NK-R" panose="02020400000000000000" pitchFamily="18" charset="-128"/>
                          <a:ea typeface="UD デジタル 教科書体 NK-R" panose="02020400000000000000" pitchFamily="18" charset="-128"/>
                        </a:rPr>
                        <a:t>|| </a:t>
                      </a:r>
                      <a:r>
                        <a:rPr kumimoji="1" lang="ja-JP" altLang="en-US" sz="2400" baseline="0" dirty="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a:latin typeface="UD デジタル 教科書体 NK-R" panose="02020400000000000000" pitchFamily="18" charset="-128"/>
                          <a:ea typeface="UD デジタル 教科書体 NK-R" panose="02020400000000000000" pitchFamily="18" charset="-128"/>
                        </a:rPr>
                        <a:t>2</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a:latin typeface="UD デジタル 教科書体 NK-R" panose="02020400000000000000" pitchFamily="18" charset="-128"/>
                          <a:ea typeface="UD デジタル 教科書体 NK-R" panose="02020400000000000000" pitchFamily="18" charset="-128"/>
                        </a:rPr>
                        <a:t>条件式</a:t>
                      </a:r>
                      <a:r>
                        <a:rPr kumimoji="1" lang="en-US" altLang="ja-JP" sz="2400" dirty="0">
                          <a:latin typeface="UD デジタル 教科書体 NK-R" panose="02020400000000000000" pitchFamily="18" charset="-128"/>
                          <a:ea typeface="UD デジタル 教科書体 NK-R" panose="02020400000000000000" pitchFamily="18" charset="-128"/>
                        </a:rPr>
                        <a:t>1</a:t>
                      </a:r>
                      <a:r>
                        <a:rPr kumimoji="1" lang="ja-JP" altLang="en-US" sz="2400" dirty="0">
                          <a:latin typeface="UD デジタル 教科書体 NK-R" panose="02020400000000000000" pitchFamily="18" charset="-128"/>
                          <a:ea typeface="UD デジタル 教科書体 NK-R" panose="02020400000000000000" pitchFamily="18" charset="-128"/>
                        </a:rPr>
                        <a:t>か条件式</a:t>
                      </a:r>
                      <a:r>
                        <a:rPr kumimoji="1" lang="en-US" altLang="ja-JP" sz="2400" dirty="0">
                          <a:latin typeface="UD デジタル 教科書体 NK-R" panose="02020400000000000000" pitchFamily="18" charset="-128"/>
                          <a:ea typeface="UD デジタル 教科書体 NK-R" panose="02020400000000000000" pitchFamily="18" charset="-128"/>
                        </a:rPr>
                        <a:t>2</a:t>
                      </a:r>
                      <a:r>
                        <a:rPr kumimoji="1" lang="ja-JP" altLang="en-US" sz="2400" dirty="0">
                          <a:latin typeface="UD デジタル 教科書体 NK-R" panose="02020400000000000000" pitchFamily="18" charset="-128"/>
                          <a:ea typeface="UD デジタル 教科書体 NK-R" panose="02020400000000000000" pitchFamily="18" charset="-128"/>
                        </a:rPr>
                        <a:t>の</a:t>
                      </a:r>
                      <a:endParaRPr kumimoji="1" lang="en-US" altLang="ja-JP" sz="2400" dirty="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a:latin typeface="UD デジタル 教科書体 NK-R" panose="02020400000000000000" pitchFamily="18" charset="-128"/>
                          <a:ea typeface="UD デジタル 教科書体 NK-R" panose="02020400000000000000" pitchFamily="18" charset="-128"/>
                        </a:rPr>
                        <a:t>どちらかが</a:t>
                      </a:r>
                      <a:r>
                        <a:rPr kumimoji="1" lang="en-US" altLang="ja-JP" sz="2400" dirty="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2"/>
                  </a:ext>
                </a:extLst>
              </a:tr>
              <a:tr h="593478">
                <a:tc>
                  <a:txBody>
                    <a:bodyPr/>
                    <a:lstStyle/>
                    <a:p>
                      <a:pPr algn="ctr"/>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a:latin typeface="UD デジタル 教科書体 NK-R" panose="02020400000000000000" pitchFamily="18" charset="-128"/>
                          <a:ea typeface="UD デジタル 教科書体 NK-R" panose="02020400000000000000" pitchFamily="18" charset="-128"/>
                        </a:rPr>
                        <a:t>!(</a:t>
                      </a:r>
                      <a:r>
                        <a:rPr kumimoji="1" lang="ja-JP" altLang="en-US" sz="2400" dirty="0">
                          <a:latin typeface="UD デジタル 教科書体 NK-R" panose="02020400000000000000" pitchFamily="18" charset="-128"/>
                          <a:ea typeface="UD デジタル 教科書体 NK-R" panose="02020400000000000000" pitchFamily="18" charset="-128"/>
                        </a:rPr>
                        <a:t>条件式</a:t>
                      </a:r>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l"/>
                      <a:r>
                        <a:rPr kumimoji="1" lang="ja-JP" altLang="en-US" sz="2400" dirty="0">
                          <a:latin typeface="UD デジタル 教科書体 NK-R" panose="02020400000000000000" pitchFamily="18" charset="-128"/>
                          <a:ea typeface="UD デジタル 教科書体 NK-R" panose="02020400000000000000" pitchFamily="18" charset="-128"/>
                        </a:rPr>
                        <a:t>条件式が</a:t>
                      </a:r>
                      <a:r>
                        <a:rPr kumimoji="1" lang="en-US" altLang="ja-JP" sz="2400" dirty="0">
                          <a:latin typeface="UD デジタル 教科書体 NK-R" panose="02020400000000000000" pitchFamily="18" charset="-128"/>
                          <a:ea typeface="UD デジタル 教科書体 NK-R" panose="02020400000000000000" pitchFamily="18" charset="-128"/>
                        </a:rPr>
                        <a:t>False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3"/>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98</a:t>
            </a:fld>
            <a:endParaRPr kumimoji="1" lang="ja-JP" altLang="en-US"/>
          </a:p>
        </p:txBody>
      </p:sp>
    </p:spTree>
    <p:extLst>
      <p:ext uri="{BB962C8B-B14F-4D97-AF65-F5344CB8AC3E}">
        <p14:creationId xmlns:p14="http://schemas.microsoft.com/office/powerpoint/2010/main" val="3359065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kumimoji="1" lang="en-US" altLang="ja-JP" dirty="0"/>
              <a:t>&amp;&amp;(</a:t>
            </a:r>
            <a:r>
              <a:rPr kumimoji="1" lang="ja-JP" altLang="en-US" dirty="0"/>
              <a:t>論理積</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99</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かつ</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晴れている </a:t>
            </a:r>
            <a:r>
              <a:rPr lang="ja-JP" altLang="en-US" sz="3600" dirty="0">
                <a:solidFill>
                  <a:srgbClr val="FF0000"/>
                </a:solidFill>
              </a:rPr>
              <a:t>かつ</a:t>
            </a:r>
            <a:r>
              <a:rPr lang="ja-JP" altLang="en-US" sz="3600" dirty="0"/>
              <a:t> 服が汚れている 時 洗濯をする</a:t>
            </a:r>
            <a:endParaRPr kumimoji="1" lang="en-US" altLang="ja-JP" sz="3600" dirty="0"/>
          </a:p>
        </p:txBody>
      </p:sp>
      <p:graphicFrame>
        <p:nvGraphicFramePr>
          <p:cNvPr id="7" name="表 6"/>
          <p:cNvGraphicFramePr>
            <a:graphicFrameLocks noGrp="1"/>
          </p:cNvGraphicFramePr>
          <p:nvPr>
            <p:extLst>
              <p:ext uri="{D42A27DB-BD31-4B8C-83A1-F6EECF244321}">
                <p14:modId xmlns:p14="http://schemas.microsoft.com/office/powerpoint/2010/main" val="514341459"/>
              </p:ext>
            </p:extLst>
          </p:nvPr>
        </p:nvGraphicFramePr>
        <p:xfrm>
          <a:off x="3692707"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False</a:t>
                      </a:r>
                      <a:endPar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True</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08809" y="2882096"/>
            <a:ext cx="2291451"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&amp;&amp;</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680817" y="6051982"/>
            <a:ext cx="6347433"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狭めたいとき</a:t>
            </a:r>
            <a:r>
              <a:rPr lang="ja-JP" altLang="en-US" dirty="0"/>
              <a:t>に使用する</a:t>
            </a:r>
            <a:endParaRPr lang="en-US" altLang="ja-JP" sz="3600" dirty="0">
              <a:solidFill>
                <a:srgbClr val="FF0000"/>
              </a:solidFill>
            </a:endParaRPr>
          </a:p>
        </p:txBody>
      </p:sp>
    </p:spTree>
    <p:extLst>
      <p:ext uri="{BB962C8B-B14F-4D97-AF65-F5344CB8AC3E}">
        <p14:creationId xmlns:p14="http://schemas.microsoft.com/office/powerpoint/2010/main" val="28754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8587</TotalTime>
  <Words>11266</Words>
  <Application>Microsoft Office PowerPoint</Application>
  <PresentationFormat>ワイド画面</PresentationFormat>
  <Paragraphs>3040</Paragraphs>
  <Slides>300</Slides>
  <Notes>117</Notes>
  <HiddenSlides>24</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300</vt:i4>
      </vt:variant>
    </vt:vector>
  </HeadingPairs>
  <TitlesOfParts>
    <vt:vector size="315" baseType="lpstr">
      <vt:lpstr>ＭＳ 明朝</vt:lpstr>
      <vt:lpstr>UD デジタル 教科書体 NK-R</vt:lpstr>
      <vt:lpstr>ヒラギノ角ゴ ProN W3</vt:lpstr>
      <vt:lpstr>メイリオ</vt:lpstr>
      <vt:lpstr>游ゴシック</vt:lpstr>
      <vt:lpstr>Arial</vt:lpstr>
      <vt:lpstr>Arial</vt:lpstr>
      <vt:lpstr>Cambria Math</vt:lpstr>
      <vt:lpstr>Century</vt:lpstr>
      <vt:lpstr>Gill Sans MT</vt:lpstr>
      <vt:lpstr>Segoe UI</vt:lpstr>
      <vt:lpstr>Tahoma</vt:lpstr>
      <vt:lpstr>Times New Roman</vt:lpstr>
      <vt:lpstr>Wingdings</vt:lpstr>
      <vt:lpstr>sakai_base2</vt:lpstr>
      <vt:lpstr>Ｗｅｂ−ＤＢを利用した 生産支援システムの 構築</vt:lpstr>
      <vt:lpstr>本セミナの目的</vt:lpstr>
      <vt:lpstr>習得目標</vt:lpstr>
      <vt:lpstr>製造業とDX</vt:lpstr>
      <vt:lpstr>DX(Digital Transformation)</vt:lpstr>
      <vt:lpstr>DX事例：真空ポンプのCBM化</vt:lpstr>
      <vt:lpstr>DX事例：IoTとデータ分析による省エネ化</vt:lpstr>
      <vt:lpstr>DX事例：射出成型機の金型温度モニタリング</vt:lpstr>
      <vt:lpstr>工場内IoTモデル</vt:lpstr>
      <vt:lpstr>クラウドを用いたIoTモデル</vt:lpstr>
      <vt:lpstr>DXと【見える化】</vt:lpstr>
      <vt:lpstr>Webアプリ概論</vt:lpstr>
      <vt:lpstr>インターネット≠Web</vt:lpstr>
      <vt:lpstr>Webサイトとは</vt:lpstr>
      <vt:lpstr>Webアプリ</vt:lpstr>
      <vt:lpstr>クライアントとサーバ</vt:lpstr>
      <vt:lpstr>HTML/CSS/JavaScriptほか</vt:lpstr>
      <vt:lpstr>HTMLによる情報の表示</vt:lpstr>
      <vt:lpstr>CSSによる装飾</vt:lpstr>
      <vt:lpstr>URL(Uniform Resource Locator)</vt:lpstr>
      <vt:lpstr>IPアドレスとは</vt:lpstr>
      <vt:lpstr>Webページが表示されるまでの仕組み</vt:lpstr>
      <vt:lpstr>Webサーバとは</vt:lpstr>
      <vt:lpstr>Webブラウザの役割</vt:lpstr>
      <vt:lpstr>Web三層構成</vt:lpstr>
      <vt:lpstr>環境構築</vt:lpstr>
      <vt:lpstr>使用環境：XAMPP</vt:lpstr>
      <vt:lpstr>TIPS: LAMP , MAMP</vt:lpstr>
      <vt:lpstr>XAMPPの入手</vt:lpstr>
      <vt:lpstr>XAMPPのインストール①</vt:lpstr>
      <vt:lpstr>XAMPPのインストール②</vt:lpstr>
      <vt:lpstr>起動確認</vt:lpstr>
      <vt:lpstr>起動できない場合</vt:lpstr>
      <vt:lpstr>Apacheの起動</vt:lpstr>
      <vt:lpstr>コーディング環境</vt:lpstr>
      <vt:lpstr>VSCodeのダウンロード</vt:lpstr>
      <vt:lpstr>VSCodeのインストール①</vt:lpstr>
      <vt:lpstr>VSCodeのインストール②</vt:lpstr>
      <vt:lpstr>TIPS:日本語化</vt:lpstr>
      <vt:lpstr>PHP入門</vt:lpstr>
      <vt:lpstr>前提：HTMLとは</vt:lpstr>
      <vt:lpstr>PHP(PHP:Hypertext Preprocessor)</vt:lpstr>
      <vt:lpstr>TIPS：JavaScriptとの違い</vt:lpstr>
      <vt:lpstr>HTMLファイルの基本的な構造</vt:lpstr>
      <vt:lpstr>前提：タグとは</vt:lpstr>
      <vt:lpstr>PHPの基本構造</vt:lpstr>
      <vt:lpstr>やってみよう：フォルダーを開く</vt:lpstr>
      <vt:lpstr>やってみよう：htdocsにアクセスする</vt:lpstr>
      <vt:lpstr>やってみよう：ファイルを作る</vt:lpstr>
      <vt:lpstr>やってみよう：コーディング</vt:lpstr>
      <vt:lpstr>やってみよう：ページアクセス</vt:lpstr>
      <vt:lpstr>PHP記述：コメント</vt:lpstr>
      <vt:lpstr>PHP記述：echo</vt:lpstr>
      <vt:lpstr>やってみよう：echo</vt:lpstr>
      <vt:lpstr>一言まとめ</vt:lpstr>
      <vt:lpstr>変数</vt:lpstr>
      <vt:lpstr>変数</vt:lpstr>
      <vt:lpstr>変数宣言</vt:lpstr>
      <vt:lpstr>変数名</vt:lpstr>
      <vt:lpstr>値の代入</vt:lpstr>
      <vt:lpstr>変数の値の表示</vt:lpstr>
      <vt:lpstr>やってみよう：変数</vt:lpstr>
      <vt:lpstr>変数の結合表示</vt:lpstr>
      <vt:lpstr>算術演算子</vt:lpstr>
      <vt:lpstr>一言まとめ</vt:lpstr>
      <vt:lpstr>入力フォーム</vt:lpstr>
      <vt:lpstr>入力フォームとは</vt:lpstr>
      <vt:lpstr>HTTP(Hyper Text Transfer Protocol)</vt:lpstr>
      <vt:lpstr>GETメソッド</vt:lpstr>
      <vt:lpstr>POSTメソッド</vt:lpstr>
      <vt:lpstr>入力フォームの作成</vt:lpstr>
      <vt:lpstr>前提：タグの書式・構造</vt:lpstr>
      <vt:lpstr>前提：タグの書式・構造（属性）</vt:lpstr>
      <vt:lpstr>前提：タグの書式・構造（属性値）</vt:lpstr>
      <vt:lpstr>やってみよう：入力フォーム</vt:lpstr>
      <vt:lpstr>&lt;form&gt;</vt:lpstr>
      <vt:lpstr>&lt;input&gt;</vt:lpstr>
      <vt:lpstr>&lt;input&gt;タイプ一覧</vt:lpstr>
      <vt:lpstr>送信データの取り出し</vt:lpstr>
      <vt:lpstr>ひとことまとめ</vt:lpstr>
      <vt:lpstr>制御構造　if文</vt:lpstr>
      <vt:lpstr>今までのプログラムの構造</vt:lpstr>
      <vt:lpstr>制御構造(if文)</vt:lpstr>
      <vt:lpstr>if文の役割</vt:lpstr>
      <vt:lpstr>if文の基本構文</vt:lpstr>
      <vt:lpstr>やってみよう：if文</vt:lpstr>
      <vt:lpstr>“True”と“False”</vt:lpstr>
      <vt:lpstr>関係演算子</vt:lpstr>
      <vt:lpstr>条件式の値</vt:lpstr>
      <vt:lpstr>else文</vt:lpstr>
      <vt:lpstr>if～else文</vt:lpstr>
      <vt:lpstr>厳密な比較①</vt:lpstr>
      <vt:lpstr>厳密な比較②</vt:lpstr>
      <vt:lpstr>ひとことまとめ</vt:lpstr>
      <vt:lpstr>制御構造  複数条件</vt:lpstr>
      <vt:lpstr>複数条件</vt:lpstr>
      <vt:lpstr>なぜ(5&lt;$num&lt;10)ではいけないのか</vt:lpstr>
      <vt:lpstr>論理演算子</vt:lpstr>
      <vt:lpstr>論理演算子 &amp;&amp;(論理積)</vt:lpstr>
      <vt:lpstr>論理演算子 &amp;&amp; 具体例</vt:lpstr>
      <vt:lpstr>論理演算子 ｜｜(論理和)</vt:lpstr>
      <vt:lpstr>論理演算子 ｜｜ 具体例</vt:lpstr>
      <vt:lpstr>論理演算子 !(否定)</vt:lpstr>
      <vt:lpstr>論理演算子 ！ 具体例</vt:lpstr>
      <vt:lpstr>先ほどの例の場合</vt:lpstr>
      <vt:lpstr>else if文</vt:lpstr>
      <vt:lpstr>基本構文</vt:lpstr>
      <vt:lpstr>ひとことまとめ</vt:lpstr>
      <vt:lpstr>制御構造 switch文</vt:lpstr>
      <vt:lpstr>switch文とは</vt:lpstr>
      <vt:lpstr>switch文の基本構文</vt:lpstr>
      <vt:lpstr>例</vt:lpstr>
      <vt:lpstr>PowerPoint プレゼンテーション</vt:lpstr>
      <vt:lpstr>break文</vt:lpstr>
      <vt:lpstr>if文を使った場合</vt:lpstr>
      <vt:lpstr>やってみよう：switch文①</vt:lpstr>
      <vt:lpstr>やってみよう：switch文②</vt:lpstr>
      <vt:lpstr>ラジオボタン</vt:lpstr>
      <vt:lpstr>ひとことまとめ</vt:lpstr>
      <vt:lpstr>制御構造 for文</vt:lpstr>
      <vt:lpstr>for文</vt:lpstr>
      <vt:lpstr>for文の基本構文</vt:lpstr>
      <vt:lpstr>for文 フローチャート (例)</vt:lpstr>
      <vt:lpstr>試しにやってみよう</vt:lpstr>
      <vt:lpstr>ひとことまとめ</vt:lpstr>
      <vt:lpstr>制御構造 for文の後処理</vt:lpstr>
      <vt:lpstr>インクリメント演算子</vt:lpstr>
      <vt:lpstr>デクリメント演算子</vt:lpstr>
      <vt:lpstr>前置と後置</vt:lpstr>
      <vt:lpstr>前置と後置</vt:lpstr>
      <vt:lpstr>ひとことまとめ</vt:lpstr>
      <vt:lpstr>制御構造 While文</vt:lpstr>
      <vt:lpstr>while文</vt:lpstr>
      <vt:lpstr>while文の基本構文</vt:lpstr>
      <vt:lpstr>フローチャート(while文)</vt:lpstr>
      <vt:lpstr>試してみよう：while文</vt:lpstr>
      <vt:lpstr>mt_rand関数</vt:lpstr>
      <vt:lpstr>ひとことまとめ</vt:lpstr>
      <vt:lpstr>関数</vt:lpstr>
      <vt:lpstr>関数とは</vt:lpstr>
      <vt:lpstr>関数のメリット</vt:lpstr>
      <vt:lpstr>関数の作成①</vt:lpstr>
      <vt:lpstr>関数の作成②</vt:lpstr>
      <vt:lpstr>ひとことまとめ</vt:lpstr>
      <vt:lpstr>関数の値の受け渡し</vt:lpstr>
      <vt:lpstr>引数</vt:lpstr>
      <vt:lpstr>戻り値</vt:lpstr>
      <vt:lpstr>やってみよう：関数</vt:lpstr>
      <vt:lpstr>ひとことまとめ</vt:lpstr>
      <vt:lpstr>変数のスコープ</vt:lpstr>
      <vt:lpstr>スコープ</vt:lpstr>
      <vt:lpstr>ローカル変数</vt:lpstr>
      <vt:lpstr>グローバル変数</vt:lpstr>
      <vt:lpstr>やってみよう：スコープ</vt:lpstr>
      <vt:lpstr>ひとことまとめ</vt:lpstr>
      <vt:lpstr>静的変数</vt:lpstr>
      <vt:lpstr>前提：メモリ</vt:lpstr>
      <vt:lpstr>前提：アドレス</vt:lpstr>
      <vt:lpstr>前提：変数とメモリ</vt:lpstr>
      <vt:lpstr>変数の寿命</vt:lpstr>
      <vt:lpstr>メモリ領域</vt:lpstr>
      <vt:lpstr>静的変数</vt:lpstr>
      <vt:lpstr>静的変数の宣言</vt:lpstr>
      <vt:lpstr>やってみよう：静的変数</vt:lpstr>
      <vt:lpstr>ひとことまとめ</vt:lpstr>
      <vt:lpstr>文字列</vt:lpstr>
      <vt:lpstr>文字列</vt:lpstr>
      <vt:lpstr>変数展開</vt:lpstr>
      <vt:lpstr>ヒアドキュメント</vt:lpstr>
      <vt:lpstr>やってみよう：ヒアドキュメント</vt:lpstr>
      <vt:lpstr>printf()関数</vt:lpstr>
      <vt:lpstr>変数指定子</vt:lpstr>
      <vt:lpstr>変換指定子</vt:lpstr>
      <vt:lpstr>主な変換指定子</vt:lpstr>
      <vt:lpstr>最少フィールド幅</vt:lpstr>
      <vt:lpstr>精度</vt:lpstr>
      <vt:lpstr>やってみよう:printf()</vt:lpstr>
      <vt:lpstr>mb_strpos()関数</vt:lpstr>
      <vt:lpstr>やってみよう：mb_strops()</vt:lpstr>
      <vt:lpstr>str_replace()関数</vt:lpstr>
      <vt:lpstr>やってみよう：str_replace()</vt:lpstr>
      <vt:lpstr>入力フォーム(2)</vt:lpstr>
      <vt:lpstr>【再】GETメソッド</vt:lpstr>
      <vt:lpstr>やってみよう：GET①</vt:lpstr>
      <vt:lpstr>やってみよう：GET②</vt:lpstr>
      <vt:lpstr>やってみよう:GET③</vt:lpstr>
      <vt:lpstr>クロスサイトスクリプティング(XSS)</vt:lpstr>
      <vt:lpstr>XSS対策:HTMLエスケープ</vt:lpstr>
      <vt:lpstr>やってみよう：HTMLエスケープ</vt:lpstr>
      <vt:lpstr>DB概論</vt:lpstr>
      <vt:lpstr>データベースとは</vt:lpstr>
      <vt:lpstr>DBの種類:階層型</vt:lpstr>
      <vt:lpstr>DBの種類:ネットワーク型</vt:lpstr>
      <vt:lpstr>DBの種類:リレーショナルDB(RDB)</vt:lpstr>
      <vt:lpstr>TIPS: 非リレーショナルデータベース</vt:lpstr>
      <vt:lpstr>RDBの 基本用語</vt:lpstr>
      <vt:lpstr>フィールド</vt:lpstr>
      <vt:lpstr>カラム</vt:lpstr>
      <vt:lpstr>レコード</vt:lpstr>
      <vt:lpstr>テーブル</vt:lpstr>
      <vt:lpstr>リレーション</vt:lpstr>
      <vt:lpstr>キー</vt:lpstr>
      <vt:lpstr>RDBMS</vt:lpstr>
      <vt:lpstr>RDBMS</vt:lpstr>
      <vt:lpstr>SQL(StructuredQueryLanguage)</vt:lpstr>
      <vt:lpstr>RDBMS：一般的な処理の流れ</vt:lpstr>
      <vt:lpstr>【再】Web三層構成</vt:lpstr>
      <vt:lpstr>使用環境</vt:lpstr>
      <vt:lpstr>DB構築</vt:lpstr>
      <vt:lpstr>やってみよう</vt:lpstr>
      <vt:lpstr>データベースの作成</vt:lpstr>
      <vt:lpstr>データベースの選択</vt:lpstr>
      <vt:lpstr>テーブルの作成</vt:lpstr>
      <vt:lpstr>正規化</vt:lpstr>
      <vt:lpstr>非正規形</vt:lpstr>
      <vt:lpstr>第1正規化</vt:lpstr>
      <vt:lpstr>第2正規化</vt:lpstr>
      <vt:lpstr>第2正規化</vt:lpstr>
      <vt:lpstr>第2正規形</vt:lpstr>
      <vt:lpstr>第3正規化</vt:lpstr>
      <vt:lpstr>第３正規形</vt:lpstr>
      <vt:lpstr>カラムのデータ型</vt:lpstr>
      <vt:lpstr>データ型：数値型の代表例</vt:lpstr>
      <vt:lpstr>データ型：文字型の代表例</vt:lpstr>
      <vt:lpstr>データ型：日付・時刻型の代表例</vt:lpstr>
      <vt:lpstr>テーブルの制約</vt:lpstr>
      <vt:lpstr>列フラグ機能</vt:lpstr>
      <vt:lpstr>新規テーブルの作成</vt:lpstr>
      <vt:lpstr>CREATE TABLE</vt:lpstr>
      <vt:lpstr>やってみよう：phpMyAdmin</vt:lpstr>
      <vt:lpstr>ｐｈｐｍｙＡｄｍｉｎでＳＱＬ実行</vt:lpstr>
      <vt:lpstr>CREATE TABLE</vt:lpstr>
      <vt:lpstr>SQL基本</vt:lpstr>
      <vt:lpstr>SQLの分類</vt:lpstr>
      <vt:lpstr>データの操作</vt:lpstr>
      <vt:lpstr>データの挿入</vt:lpstr>
      <vt:lpstr>データの挿入2</vt:lpstr>
      <vt:lpstr>やってみよう</vt:lpstr>
      <vt:lpstr>実際</vt:lpstr>
      <vt:lpstr>データの更新</vt:lpstr>
      <vt:lpstr>WHERE句</vt:lpstr>
      <vt:lpstr>比較演算子</vt:lpstr>
      <vt:lpstr>UPDATEの注意</vt:lpstr>
      <vt:lpstr>データの削除</vt:lpstr>
      <vt:lpstr>データの抽出</vt:lpstr>
      <vt:lpstr>SELECT句 複数カラムの指定 </vt:lpstr>
      <vt:lpstr>WHEREによる条件指定抽出</vt:lpstr>
      <vt:lpstr>論理演算子</vt:lpstr>
      <vt:lpstr>Web-DB連携</vt:lpstr>
      <vt:lpstr>多様化したRDBMSの問題点</vt:lpstr>
      <vt:lpstr>データベース抽象化レイヤー</vt:lpstr>
      <vt:lpstr>PDO(PHP Data Objects)</vt:lpstr>
      <vt:lpstr>やってみよう：PDO</vt:lpstr>
      <vt:lpstr>PDOクラス</vt:lpstr>
      <vt:lpstr>DB接続文字列</vt:lpstr>
      <vt:lpstr>例外処理</vt:lpstr>
      <vt:lpstr>try文</vt:lpstr>
      <vt:lpstr>catch文</vt:lpstr>
      <vt:lpstr>finally文</vt:lpstr>
      <vt:lpstr>接続関数の外部スクリプト化</vt:lpstr>
      <vt:lpstr>やってみよう</vt:lpstr>
      <vt:lpstr>やってみよう：INSERT</vt:lpstr>
      <vt:lpstr>やってみよう：INSERT</vt:lpstr>
      <vt:lpstr>require_once</vt:lpstr>
      <vt:lpstr>prepareメソッド</vt:lpstr>
      <vt:lpstr>bindValueメソッド</vt:lpstr>
      <vt:lpstr>executeメソッド</vt:lpstr>
      <vt:lpstr>header関数</vt:lpstr>
      <vt:lpstr>結果セットの取得</vt:lpstr>
      <vt:lpstr>やってみよう：SELECT</vt:lpstr>
      <vt:lpstr>やってみよう：SELECT</vt:lpstr>
      <vt:lpstr>CSSの読み込み</vt:lpstr>
      <vt:lpstr>ORDER BY</vt:lpstr>
      <vt:lpstr>ORDER BY 並び順</vt:lpstr>
      <vt:lpstr>レコード取得の流れ</vt:lpstr>
      <vt:lpstr>fetchメソッド</vt:lpstr>
      <vt:lpstr>代表的なフェッチモード</vt:lpstr>
      <vt:lpstr>テーブル&lt;table&gt;</vt:lpstr>
      <vt:lpstr>実例</vt:lpstr>
      <vt:lpstr>&lt;thead&gt;,&lt;tbody&gt;</vt:lpstr>
      <vt:lpstr>ヒアドキュメント</vt:lpstr>
      <vt:lpstr>変数展開</vt:lpstr>
      <vt:lpstr>トランザクション</vt:lpstr>
      <vt:lpstr>トランザクション</vt:lpstr>
      <vt:lpstr>トランザクションなしの場合</vt:lpstr>
      <vt:lpstr>トランザクションありの場合</vt:lpstr>
      <vt:lpstr>トランザクションありの場合</vt:lpstr>
      <vt:lpstr>トランザクションの流れ</vt:lpstr>
      <vt:lpstr>やってみよう</vt:lpstr>
      <vt:lpstr>ファイル格納</vt:lpstr>
      <vt:lpstr>ファイル格納</vt:lpstr>
      <vt:lpstr>BLOB型の種類</vt:lpstr>
      <vt:lpstr>やってみよう</vt:lpstr>
      <vt:lpstr>やってみよう</vt:lpstr>
      <vt:lpstr>やってみよう</vt:lpstr>
      <vt:lpstr>enctype</vt:lpstr>
      <vt:lpstr>fopen関数</vt:lpstr>
      <vt:lpstr>$_FILES配列</vt:lpstr>
      <vt:lpstr>データ型指定</vt:lpstr>
      <vt:lpstr>やってみよう</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Web開発基礎</dc:title>
  <dc:creator>okipoly7</dc:creator>
  <cp:lastModifiedBy>okipoly7</cp:lastModifiedBy>
  <cp:revision>322</cp:revision>
  <dcterms:created xsi:type="dcterms:W3CDTF">2023-07-24T04:19:13Z</dcterms:created>
  <dcterms:modified xsi:type="dcterms:W3CDTF">2023-10-25T09:06:08Z</dcterms:modified>
</cp:coreProperties>
</file>